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handoutMasterIdLst>
    <p:handoutMasterId r:id="rId75"/>
  </p:handoutMasterIdLst>
  <p:sldIdLst>
    <p:sldId id="256" r:id="rId2"/>
    <p:sldId id="403" r:id="rId3"/>
    <p:sldId id="318" r:id="rId4"/>
    <p:sldId id="461" r:id="rId5"/>
    <p:sldId id="358" r:id="rId6"/>
    <p:sldId id="357" r:id="rId7"/>
    <p:sldId id="356" r:id="rId8"/>
    <p:sldId id="278" r:id="rId9"/>
    <p:sldId id="359" r:id="rId10"/>
    <p:sldId id="405" r:id="rId11"/>
    <p:sldId id="406" r:id="rId12"/>
    <p:sldId id="408" r:id="rId13"/>
    <p:sldId id="409" r:id="rId14"/>
    <p:sldId id="279" r:id="rId15"/>
    <p:sldId id="410" r:id="rId16"/>
    <p:sldId id="444" r:id="rId17"/>
    <p:sldId id="411" r:id="rId18"/>
    <p:sldId id="412" r:id="rId19"/>
    <p:sldId id="436" r:id="rId20"/>
    <p:sldId id="416" r:id="rId21"/>
    <p:sldId id="420" r:id="rId22"/>
    <p:sldId id="437" r:id="rId23"/>
    <p:sldId id="423" r:id="rId24"/>
    <p:sldId id="424" r:id="rId25"/>
    <p:sldId id="458" r:id="rId26"/>
    <p:sldId id="438" r:id="rId27"/>
    <p:sldId id="430" r:id="rId28"/>
    <p:sldId id="428" r:id="rId29"/>
    <p:sldId id="431" r:id="rId30"/>
    <p:sldId id="432" r:id="rId31"/>
    <p:sldId id="439" r:id="rId32"/>
    <p:sldId id="440" r:id="rId33"/>
    <p:sldId id="421" r:id="rId34"/>
    <p:sldId id="298" r:id="rId35"/>
    <p:sldId id="280" r:id="rId36"/>
    <p:sldId id="353" r:id="rId37"/>
    <p:sldId id="281" r:id="rId38"/>
    <p:sldId id="360" r:id="rId39"/>
    <p:sldId id="283" r:id="rId40"/>
    <p:sldId id="441" r:id="rId41"/>
    <p:sldId id="284" r:id="rId42"/>
    <p:sldId id="286" r:id="rId43"/>
    <p:sldId id="442" r:id="rId44"/>
    <p:sldId id="443" r:id="rId45"/>
    <p:sldId id="366" r:id="rId46"/>
    <p:sldId id="367" r:id="rId47"/>
    <p:sldId id="373" r:id="rId48"/>
    <p:sldId id="369" r:id="rId49"/>
    <p:sldId id="375" r:id="rId50"/>
    <p:sldId id="371" r:id="rId51"/>
    <p:sldId id="404" r:id="rId52"/>
    <p:sldId id="379" r:id="rId53"/>
    <p:sldId id="300" r:id="rId54"/>
    <p:sldId id="391" r:id="rId55"/>
    <p:sldId id="459" r:id="rId56"/>
    <p:sldId id="451" r:id="rId57"/>
    <p:sldId id="452" r:id="rId58"/>
    <p:sldId id="453" r:id="rId59"/>
    <p:sldId id="460" r:id="rId60"/>
    <p:sldId id="303" r:id="rId61"/>
    <p:sldId id="290" r:id="rId62"/>
    <p:sldId id="445" r:id="rId63"/>
    <p:sldId id="395" r:id="rId64"/>
    <p:sldId id="394" r:id="rId65"/>
    <p:sldId id="396" r:id="rId66"/>
    <p:sldId id="398" r:id="rId67"/>
    <p:sldId id="446" r:id="rId68"/>
    <p:sldId id="447" r:id="rId69"/>
    <p:sldId id="402" r:id="rId70"/>
    <p:sldId id="448" r:id="rId71"/>
    <p:sldId id="462" r:id="rId72"/>
    <p:sldId id="449" r:id="rId73"/>
  </p:sldIdLst>
  <p:sldSz cx="9144000" cy="6858000" type="screen4x3"/>
  <p:notesSz cx="6797675" cy="9928225"/>
  <p:custDataLst>
    <p:tags r:id="rId76"/>
  </p:custDataLst>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2CC"/>
    <a:srgbClr val="007A37"/>
    <a:srgbClr val="CCFF66"/>
    <a:srgbClr val="CCECFF"/>
    <a:srgbClr val="FEF1CE"/>
    <a:srgbClr val="66FF33"/>
    <a:srgbClr val="99FF66"/>
    <a:srgbClr val="FFE699"/>
    <a:srgbClr val="BDD7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EBBBCC-DAD2-459C-BE2E-F6DE35CF9A28}" styleName="深色樣式 2 - 輔色 3/輔色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46F890A9-2807-4EBB-B81D-B2AA78EC7F39}" styleName="深色樣式 2 - 輔色 5/輔色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深色樣式 2 - 輔色 1/輔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深色樣式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中等深淺樣式 1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2DE63D5-997A-4646-A377-4702673A728D}" styleName="淺色樣式 2 - 輔色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淺色樣式 2 - 輔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淺色樣式 2 - 輔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400" autoAdjust="0"/>
  </p:normalViewPr>
  <p:slideViewPr>
    <p:cSldViewPr showGuides="1">
      <p:cViewPr>
        <p:scale>
          <a:sx n="124" d="100"/>
          <a:sy n="124" d="100"/>
        </p:scale>
        <p:origin x="-1260" y="-24"/>
      </p:cViewPr>
      <p:guideLst>
        <p:guide orient="horz" pos="2160"/>
        <p:guide pos="2880"/>
      </p:guideLst>
    </p:cSldViewPr>
  </p:slideViewPr>
  <p:outlineViewPr>
    <p:cViewPr>
      <p:scale>
        <a:sx n="33" d="100"/>
        <a:sy n="33" d="100"/>
      </p:scale>
      <p:origin x="0" y="-1748"/>
    </p:cViewPr>
  </p:outlineViewPr>
  <p:notesTextViewPr>
    <p:cViewPr>
      <p:scale>
        <a:sx n="100" d="100"/>
        <a:sy n="100" d="100"/>
      </p:scale>
      <p:origin x="0" y="0"/>
    </p:cViewPr>
  </p:notesTextViewPr>
  <p:notesViewPr>
    <p:cSldViewPr showGuides="1">
      <p:cViewPr varScale="1">
        <p:scale>
          <a:sx n="63" d="100"/>
          <a:sy n="63" d="100"/>
        </p:scale>
        <p:origin x="-2982" y="-12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4" y="0"/>
            <a:ext cx="2946400" cy="495300"/>
          </a:xfrm>
          <a:prstGeom prst="rect">
            <a:avLst/>
          </a:prstGeom>
        </p:spPr>
        <p:txBody>
          <a:bodyPr vert="horz" lIns="91218" tIns="45613" rIns="91218" bIns="45613" rtlCol="0"/>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4" name="頁尾版面配置區 3"/>
          <p:cNvSpPr>
            <a:spLocks noGrp="1"/>
          </p:cNvSpPr>
          <p:nvPr>
            <p:ph type="ftr" sz="quarter" idx="2"/>
          </p:nvPr>
        </p:nvSpPr>
        <p:spPr>
          <a:xfrm>
            <a:off x="4" y="9431338"/>
            <a:ext cx="2946400" cy="495300"/>
          </a:xfrm>
          <a:prstGeom prst="rect">
            <a:avLst/>
          </a:prstGeom>
        </p:spPr>
        <p:txBody>
          <a:bodyPr vert="horz" lIns="91218" tIns="45613" rIns="91218" bIns="45613" rtlCol="0" anchor="b"/>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3849688" y="9431338"/>
            <a:ext cx="2946400" cy="495300"/>
          </a:xfrm>
          <a:prstGeom prst="rect">
            <a:avLst/>
          </a:prstGeom>
        </p:spPr>
        <p:txBody>
          <a:bodyPr vert="horz" wrap="square" lIns="91218" tIns="45613" rIns="91218" bIns="45613" numCol="1" anchor="b" anchorCtr="0" compatLnSpc="1">
            <a:prstTxWarp prst="textNoShape">
              <a:avLst/>
            </a:prstTxWarp>
          </a:bodyPr>
          <a:lstStyle>
            <a:lvl1pPr algn="r" eaLnBrk="1" hangingPunct="1">
              <a:defRPr kumimoji="0" sz="1200">
                <a:latin typeface="Calibri" panose="020F0502020204030204" pitchFamily="34" charset="0"/>
              </a:defRPr>
            </a:lvl1pPr>
          </a:lstStyle>
          <a:p>
            <a:pPr>
              <a:defRPr/>
            </a:pPr>
            <a:fld id="{CBA40D1D-E203-414D-8924-0178C7E0AF6B}" type="slidenum">
              <a:rPr lang="zh-TW" altLang="en-US"/>
              <a:pPr>
                <a:defRPr/>
              </a:pPr>
              <a:t>‹#›</a:t>
            </a:fld>
            <a:endParaRPr lang="zh-TW" altLang="en-US"/>
          </a:p>
        </p:txBody>
      </p:sp>
    </p:spTree>
    <p:extLst>
      <p:ext uri="{BB962C8B-B14F-4D97-AF65-F5344CB8AC3E}">
        <p14:creationId xmlns:p14="http://schemas.microsoft.com/office/powerpoint/2010/main" val="5494754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4" y="0"/>
            <a:ext cx="2946400" cy="495300"/>
          </a:xfrm>
          <a:prstGeom prst="rect">
            <a:avLst/>
          </a:prstGeom>
        </p:spPr>
        <p:txBody>
          <a:bodyPr vert="horz" lIns="91218" tIns="45613" rIns="91218" bIns="45613" rtlCol="0"/>
          <a:lstStyle>
            <a:lvl1pPr algn="l" eaLnBrk="1" hangingPunct="1">
              <a:defRPr sz="1200">
                <a:latin typeface="Arial" charset="0"/>
                <a:ea typeface="新細明體" charset="-120"/>
              </a:defRPr>
            </a:lvl1pPr>
          </a:lstStyle>
          <a:p>
            <a:pPr>
              <a:defRPr/>
            </a:pPr>
            <a:endParaRPr lang="zh-TW" altLang="en-US"/>
          </a:p>
        </p:txBody>
      </p:sp>
      <p:sp>
        <p:nvSpPr>
          <p:cNvPr id="3" name="日期版面配置區 2"/>
          <p:cNvSpPr>
            <a:spLocks noGrp="1"/>
          </p:cNvSpPr>
          <p:nvPr>
            <p:ph type="dt" idx="1"/>
          </p:nvPr>
        </p:nvSpPr>
        <p:spPr>
          <a:xfrm>
            <a:off x="3849688" y="0"/>
            <a:ext cx="2946400" cy="495300"/>
          </a:xfrm>
          <a:prstGeom prst="rect">
            <a:avLst/>
          </a:prstGeom>
        </p:spPr>
        <p:txBody>
          <a:bodyPr vert="horz" lIns="91218" tIns="45613" rIns="91218" bIns="45613" rtlCol="0"/>
          <a:lstStyle>
            <a:lvl1pPr algn="r" eaLnBrk="1" hangingPunct="1">
              <a:defRPr sz="1200">
                <a:latin typeface="Arial" charset="0"/>
                <a:ea typeface="新細明體" charset="-120"/>
              </a:defRPr>
            </a:lvl1pPr>
          </a:lstStyle>
          <a:p>
            <a:pPr>
              <a:defRPr/>
            </a:pPr>
            <a:fld id="{E6E3AFC7-E897-459A-8CF3-49D42155011D}" type="datetimeFigureOut">
              <a:rPr lang="zh-TW" altLang="en-US"/>
              <a:pPr>
                <a:defRPr/>
              </a:pPr>
              <a:t>2020/3/3</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218" tIns="45613" rIns="91218" bIns="45613" rtlCol="0" anchor="ctr"/>
          <a:lstStyle/>
          <a:p>
            <a:pPr lvl="0"/>
            <a:endParaRPr lang="zh-TW" altLang="en-US" noProof="0" smtClean="0"/>
          </a:p>
        </p:txBody>
      </p:sp>
      <p:sp>
        <p:nvSpPr>
          <p:cNvPr id="5" name="備忘稿版面配置區 4"/>
          <p:cNvSpPr>
            <a:spLocks noGrp="1"/>
          </p:cNvSpPr>
          <p:nvPr>
            <p:ph type="body" sz="quarter" idx="3"/>
          </p:nvPr>
        </p:nvSpPr>
        <p:spPr>
          <a:xfrm>
            <a:off x="679454" y="4716467"/>
            <a:ext cx="5438775" cy="4467225"/>
          </a:xfrm>
          <a:prstGeom prst="rect">
            <a:avLst/>
          </a:prstGeom>
        </p:spPr>
        <p:txBody>
          <a:bodyPr vert="horz" lIns="91218" tIns="45613" rIns="91218" bIns="45613"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4" y="9431338"/>
            <a:ext cx="2946400" cy="495300"/>
          </a:xfrm>
          <a:prstGeom prst="rect">
            <a:avLst/>
          </a:prstGeom>
        </p:spPr>
        <p:txBody>
          <a:bodyPr vert="horz" lIns="91218" tIns="45613" rIns="91218" bIns="45613" rtlCol="0" anchor="b"/>
          <a:lstStyle>
            <a:lvl1pPr algn="l" eaLnBrk="1" hangingPunct="1">
              <a:defRPr sz="1200">
                <a:latin typeface="Arial" charset="0"/>
                <a:ea typeface="新細明體" charset="-120"/>
              </a:defRPr>
            </a:lvl1pPr>
          </a:lstStyle>
          <a:p>
            <a:pPr>
              <a:defRPr/>
            </a:pPr>
            <a:endParaRPr lang="zh-TW" altLang="en-US"/>
          </a:p>
        </p:txBody>
      </p:sp>
      <p:sp>
        <p:nvSpPr>
          <p:cNvPr id="7" name="投影片編號版面配置區 6"/>
          <p:cNvSpPr>
            <a:spLocks noGrp="1"/>
          </p:cNvSpPr>
          <p:nvPr>
            <p:ph type="sldNum" sz="quarter" idx="5"/>
          </p:nvPr>
        </p:nvSpPr>
        <p:spPr>
          <a:xfrm>
            <a:off x="3849688" y="9431338"/>
            <a:ext cx="2946400" cy="495300"/>
          </a:xfrm>
          <a:prstGeom prst="rect">
            <a:avLst/>
          </a:prstGeom>
        </p:spPr>
        <p:txBody>
          <a:bodyPr vert="horz" wrap="square" lIns="91218" tIns="45613" rIns="91218" bIns="45613" numCol="1" anchor="b" anchorCtr="0" compatLnSpc="1">
            <a:prstTxWarp prst="textNoShape">
              <a:avLst/>
            </a:prstTxWarp>
          </a:bodyPr>
          <a:lstStyle>
            <a:lvl1pPr algn="r" eaLnBrk="1" hangingPunct="1">
              <a:defRPr sz="1200"/>
            </a:lvl1pPr>
          </a:lstStyle>
          <a:p>
            <a:pPr>
              <a:defRPr/>
            </a:pPr>
            <a:fld id="{284C1C24-0B99-4AA0-BEC6-B67720CCF62C}" type="slidenum">
              <a:rPr lang="zh-TW" altLang="en-US"/>
              <a:pPr>
                <a:defRPr/>
              </a:pPr>
              <a:t>‹#›</a:t>
            </a:fld>
            <a:endParaRPr lang="zh-TW" altLang="en-US"/>
          </a:p>
        </p:txBody>
      </p:sp>
    </p:spTree>
    <p:extLst>
      <p:ext uri="{BB962C8B-B14F-4D97-AF65-F5344CB8AC3E}">
        <p14:creationId xmlns:p14="http://schemas.microsoft.com/office/powerpoint/2010/main" val="29098442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dirty="0" smtClean="0"/>
          </a:p>
        </p:txBody>
      </p:sp>
      <p:sp>
        <p:nvSpPr>
          <p:cNvPr id="61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1CFEF41A-9557-4FD0-9933-4B4A589A19DC}" type="slidenum">
              <a:rPr lang="zh-TW" altLang="en-US" smtClean="0">
                <a:latin typeface="Arial" panose="020B0604020202020204" pitchFamily="34" charset="0"/>
              </a:rPr>
              <a:pPr>
                <a:spcBef>
                  <a:spcPct val="0"/>
                </a:spcBef>
              </a:pPr>
              <a:t>1</a:t>
            </a:fld>
            <a:endParaRPr lang="zh-TW" altLang="en-US" smtClean="0">
              <a:latin typeface="Arial" panose="020B0604020202020204" pitchFamily="34" charset="0"/>
            </a:endParaRPr>
          </a:p>
        </p:txBody>
      </p:sp>
    </p:spTree>
    <p:extLst>
      <p:ext uri="{BB962C8B-B14F-4D97-AF65-F5344CB8AC3E}">
        <p14:creationId xmlns:p14="http://schemas.microsoft.com/office/powerpoint/2010/main" val="3772374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84C1C24-0B99-4AA0-BEC6-B67720CCF62C}" type="slidenum">
              <a:rPr lang="zh-TW" altLang="en-US" smtClean="0"/>
              <a:pPr>
                <a:defRPr/>
              </a:pPr>
              <a:t>22</a:t>
            </a:fld>
            <a:endParaRPr lang="zh-TW" altLang="en-US"/>
          </a:p>
        </p:txBody>
      </p:sp>
    </p:spTree>
    <p:extLst>
      <p:ext uri="{BB962C8B-B14F-4D97-AF65-F5344CB8AC3E}">
        <p14:creationId xmlns:p14="http://schemas.microsoft.com/office/powerpoint/2010/main" val="3834636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smtClean="0"/>
          </a:p>
        </p:txBody>
      </p:sp>
      <p:sp>
        <p:nvSpPr>
          <p:cNvPr id="358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81D4D872-9AAC-4CFC-AFF1-C2652AE41912}" type="slidenum">
              <a:rPr lang="zh-TW" altLang="en-US" smtClean="0"/>
              <a:pPr/>
              <a:t>23</a:t>
            </a:fld>
            <a:endParaRPr lang="zh-TW" altLang="en-US" smtClean="0"/>
          </a:p>
        </p:txBody>
      </p:sp>
    </p:spTree>
    <p:extLst>
      <p:ext uri="{BB962C8B-B14F-4D97-AF65-F5344CB8AC3E}">
        <p14:creationId xmlns:p14="http://schemas.microsoft.com/office/powerpoint/2010/main" val="3604852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smtClean="0"/>
          </a:p>
        </p:txBody>
      </p:sp>
      <p:sp>
        <p:nvSpPr>
          <p:cNvPr id="378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857A030C-BE82-4482-80F8-A68C7F1352ED}" type="slidenum">
              <a:rPr lang="zh-TW" altLang="en-US" smtClean="0"/>
              <a:pPr/>
              <a:t>24</a:t>
            </a:fld>
            <a:endParaRPr lang="zh-TW" altLang="en-US" smtClean="0"/>
          </a:p>
        </p:txBody>
      </p:sp>
    </p:spTree>
    <p:extLst>
      <p:ext uri="{BB962C8B-B14F-4D97-AF65-F5344CB8AC3E}">
        <p14:creationId xmlns:p14="http://schemas.microsoft.com/office/powerpoint/2010/main" val="588789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smtClean="0"/>
          </a:p>
        </p:txBody>
      </p:sp>
      <p:sp>
        <p:nvSpPr>
          <p:cNvPr id="378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857A030C-BE82-4482-80F8-A68C7F1352ED}" type="slidenum">
              <a:rPr lang="zh-TW" altLang="en-US" smtClean="0"/>
              <a:pPr/>
              <a:t>25</a:t>
            </a:fld>
            <a:endParaRPr lang="zh-TW" altLang="en-US" smtClean="0"/>
          </a:p>
        </p:txBody>
      </p:sp>
    </p:spTree>
    <p:extLst>
      <p:ext uri="{BB962C8B-B14F-4D97-AF65-F5344CB8AC3E}">
        <p14:creationId xmlns:p14="http://schemas.microsoft.com/office/powerpoint/2010/main" val="2234830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84C1C24-0B99-4AA0-BEC6-B67720CCF62C}" type="slidenum">
              <a:rPr lang="zh-TW" altLang="en-US" smtClean="0"/>
              <a:pPr>
                <a:defRPr/>
              </a:pPr>
              <a:t>30</a:t>
            </a:fld>
            <a:endParaRPr lang="zh-TW" altLang="en-US"/>
          </a:p>
        </p:txBody>
      </p:sp>
    </p:spTree>
    <p:extLst>
      <p:ext uri="{BB962C8B-B14F-4D97-AF65-F5344CB8AC3E}">
        <p14:creationId xmlns:p14="http://schemas.microsoft.com/office/powerpoint/2010/main" val="2064117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84C1C24-0B99-4AA0-BEC6-B67720CCF62C}" type="slidenum">
              <a:rPr lang="zh-TW" altLang="en-US" smtClean="0"/>
              <a:pPr>
                <a:defRPr/>
              </a:pPr>
              <a:t>31</a:t>
            </a:fld>
            <a:endParaRPr lang="zh-TW" altLang="en-US"/>
          </a:p>
        </p:txBody>
      </p:sp>
    </p:spTree>
    <p:extLst>
      <p:ext uri="{BB962C8B-B14F-4D97-AF65-F5344CB8AC3E}">
        <p14:creationId xmlns:p14="http://schemas.microsoft.com/office/powerpoint/2010/main" val="961261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84C1C24-0B99-4AA0-BEC6-B67720CCF62C}" type="slidenum">
              <a:rPr lang="zh-TW" altLang="en-US" smtClean="0"/>
              <a:pPr>
                <a:defRPr/>
              </a:pPr>
              <a:t>37</a:t>
            </a:fld>
            <a:endParaRPr lang="zh-TW" altLang="en-US"/>
          </a:p>
        </p:txBody>
      </p:sp>
    </p:spTree>
    <p:extLst>
      <p:ext uri="{BB962C8B-B14F-4D97-AF65-F5344CB8AC3E}">
        <p14:creationId xmlns:p14="http://schemas.microsoft.com/office/powerpoint/2010/main" val="3756732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smtClean="0"/>
          </a:p>
        </p:txBody>
      </p:sp>
      <p:sp>
        <p:nvSpPr>
          <p:cNvPr id="573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D770F68B-2E49-4C83-B719-718F6C8E070B}" type="slidenum">
              <a:rPr lang="zh-TW" altLang="en-US" smtClean="0"/>
              <a:pPr/>
              <a:t>40</a:t>
            </a:fld>
            <a:endParaRPr lang="zh-TW" altLang="en-US" smtClean="0"/>
          </a:p>
        </p:txBody>
      </p:sp>
    </p:spTree>
    <p:extLst>
      <p:ext uri="{BB962C8B-B14F-4D97-AF65-F5344CB8AC3E}">
        <p14:creationId xmlns:p14="http://schemas.microsoft.com/office/powerpoint/2010/main" val="1485937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smtClean="0"/>
          </a:p>
        </p:txBody>
      </p:sp>
      <p:sp>
        <p:nvSpPr>
          <p:cNvPr id="593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B76887CB-49CB-476D-BBA6-AB6F29CAD74C}" type="slidenum">
              <a:rPr lang="zh-TW" altLang="en-US" smtClean="0"/>
              <a:pPr/>
              <a:t>41</a:t>
            </a:fld>
            <a:endParaRPr lang="zh-TW" altLang="en-US" smtClean="0"/>
          </a:p>
        </p:txBody>
      </p:sp>
    </p:spTree>
    <p:extLst>
      <p:ext uri="{BB962C8B-B14F-4D97-AF65-F5344CB8AC3E}">
        <p14:creationId xmlns:p14="http://schemas.microsoft.com/office/powerpoint/2010/main" val="2812864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smtClean="0"/>
          </a:p>
        </p:txBody>
      </p:sp>
      <p:sp>
        <p:nvSpPr>
          <p:cNvPr id="6246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B340B13-9BAE-445A-8EA2-E487A113433E}" type="slidenum">
              <a:rPr lang="zh-TW" altLang="en-US" smtClean="0"/>
              <a:pPr/>
              <a:t>43</a:t>
            </a:fld>
            <a:endParaRPr lang="zh-TW" altLang="en-US" smtClean="0"/>
          </a:p>
        </p:txBody>
      </p:sp>
    </p:spTree>
    <p:extLst>
      <p:ext uri="{BB962C8B-B14F-4D97-AF65-F5344CB8AC3E}">
        <p14:creationId xmlns:p14="http://schemas.microsoft.com/office/powerpoint/2010/main" val="500841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81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878BD9FB-F375-42BE-9147-4C792A3F26E6}" type="slidenum">
              <a:rPr lang="zh-TW" altLang="en-US" smtClean="0"/>
              <a:pPr/>
              <a:t>2</a:t>
            </a:fld>
            <a:endParaRPr lang="zh-TW" altLang="en-US" smtClean="0"/>
          </a:p>
        </p:txBody>
      </p:sp>
    </p:spTree>
    <p:extLst>
      <p:ext uri="{BB962C8B-B14F-4D97-AF65-F5344CB8AC3E}">
        <p14:creationId xmlns:p14="http://schemas.microsoft.com/office/powerpoint/2010/main" val="1316176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smtClean="0"/>
          </a:p>
        </p:txBody>
      </p:sp>
      <p:sp>
        <p:nvSpPr>
          <p:cNvPr id="655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32F4FED7-7589-45EC-A8F7-A7E00A196F80}" type="slidenum">
              <a:rPr lang="zh-TW" altLang="en-US" smtClean="0"/>
              <a:pPr/>
              <a:t>45</a:t>
            </a:fld>
            <a:endParaRPr lang="zh-TW" altLang="en-US" smtClean="0"/>
          </a:p>
        </p:txBody>
      </p:sp>
    </p:spTree>
    <p:extLst>
      <p:ext uri="{BB962C8B-B14F-4D97-AF65-F5344CB8AC3E}">
        <p14:creationId xmlns:p14="http://schemas.microsoft.com/office/powerpoint/2010/main" val="3671168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284C1C24-0B99-4AA0-BEC6-B67720CCF62C}" type="slidenum">
              <a:rPr lang="zh-TW" altLang="en-US" smtClean="0"/>
              <a:pPr>
                <a:defRPr/>
              </a:pPr>
              <a:t>56</a:t>
            </a:fld>
            <a:endParaRPr lang="zh-TW" altLang="en-US"/>
          </a:p>
        </p:txBody>
      </p:sp>
    </p:spTree>
    <p:extLst>
      <p:ext uri="{BB962C8B-B14F-4D97-AF65-F5344CB8AC3E}">
        <p14:creationId xmlns:p14="http://schemas.microsoft.com/office/powerpoint/2010/main" val="2278748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dirty="0" smtClean="0"/>
              <a:t>就業取向</a:t>
            </a:r>
          </a:p>
        </p:txBody>
      </p:sp>
      <p:sp>
        <p:nvSpPr>
          <p:cNvPr id="1126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2750B955-1B5E-4171-98F9-7D0B10906BCA}" type="slidenum">
              <a:rPr lang="zh-TW" altLang="en-US" smtClean="0"/>
              <a:pPr/>
              <a:t>5</a:t>
            </a:fld>
            <a:endParaRPr lang="zh-TW" altLang="en-US" smtClean="0"/>
          </a:p>
        </p:txBody>
      </p:sp>
    </p:spTree>
    <p:extLst>
      <p:ext uri="{BB962C8B-B14F-4D97-AF65-F5344CB8AC3E}">
        <p14:creationId xmlns:p14="http://schemas.microsoft.com/office/powerpoint/2010/main" val="1560409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smtClean="0"/>
          </a:p>
        </p:txBody>
      </p:sp>
      <p:sp>
        <p:nvSpPr>
          <p:cNvPr id="1331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65574342-EA57-41ED-A3B3-D75D4C580EF9}" type="slidenum">
              <a:rPr lang="zh-TW" altLang="en-US" smtClean="0"/>
              <a:pPr/>
              <a:t>6</a:t>
            </a:fld>
            <a:endParaRPr lang="zh-TW" altLang="en-US" smtClean="0"/>
          </a:p>
        </p:txBody>
      </p:sp>
    </p:spTree>
    <p:extLst>
      <p:ext uri="{BB962C8B-B14F-4D97-AF65-F5344CB8AC3E}">
        <p14:creationId xmlns:p14="http://schemas.microsoft.com/office/powerpoint/2010/main" val="1893849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smtClean="0"/>
          </a:p>
        </p:txBody>
      </p:sp>
      <p:sp>
        <p:nvSpPr>
          <p:cNvPr id="1536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673B6548-6396-4DE5-B7F0-B522AF9A1E52}" type="slidenum">
              <a:rPr lang="zh-TW" altLang="en-US" smtClean="0"/>
              <a:pPr/>
              <a:t>7</a:t>
            </a:fld>
            <a:endParaRPr lang="zh-TW" altLang="en-US" smtClean="0"/>
          </a:p>
        </p:txBody>
      </p:sp>
    </p:spTree>
    <p:extLst>
      <p:ext uri="{BB962C8B-B14F-4D97-AF65-F5344CB8AC3E}">
        <p14:creationId xmlns:p14="http://schemas.microsoft.com/office/powerpoint/2010/main" val="409827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84C1C24-0B99-4AA0-BEC6-B67720CCF62C}" type="slidenum">
              <a:rPr lang="zh-TW" altLang="en-US" smtClean="0"/>
              <a:pPr>
                <a:defRPr/>
              </a:pPr>
              <a:t>8</a:t>
            </a:fld>
            <a:endParaRPr lang="zh-TW" altLang="en-US"/>
          </a:p>
        </p:txBody>
      </p:sp>
    </p:spTree>
    <p:extLst>
      <p:ext uri="{BB962C8B-B14F-4D97-AF65-F5344CB8AC3E}">
        <p14:creationId xmlns:p14="http://schemas.microsoft.com/office/powerpoint/2010/main" val="2852572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84C1C24-0B99-4AA0-BEC6-B67720CCF62C}" type="slidenum">
              <a:rPr lang="zh-TW" altLang="en-US" smtClean="0"/>
              <a:pPr>
                <a:defRPr/>
              </a:pPr>
              <a:t>10</a:t>
            </a:fld>
            <a:endParaRPr lang="zh-TW" altLang="en-US"/>
          </a:p>
        </p:txBody>
      </p:sp>
    </p:spTree>
    <p:extLst>
      <p:ext uri="{BB962C8B-B14F-4D97-AF65-F5344CB8AC3E}">
        <p14:creationId xmlns:p14="http://schemas.microsoft.com/office/powerpoint/2010/main" val="486851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smtClean="0"/>
          </a:p>
        </p:txBody>
      </p:sp>
      <p:sp>
        <p:nvSpPr>
          <p:cNvPr id="245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37FBA06-6A5C-44AE-95B7-6E0F042B9FBD}" type="slidenum">
              <a:rPr lang="zh-TW" altLang="en-US" smtClean="0"/>
              <a:pPr/>
              <a:t>14</a:t>
            </a:fld>
            <a:endParaRPr lang="zh-TW" altLang="en-US" smtClean="0"/>
          </a:p>
        </p:txBody>
      </p:sp>
    </p:spTree>
    <p:extLst>
      <p:ext uri="{BB962C8B-B14F-4D97-AF65-F5344CB8AC3E}">
        <p14:creationId xmlns:p14="http://schemas.microsoft.com/office/powerpoint/2010/main" val="3399529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smtClean="0"/>
          </a:p>
        </p:txBody>
      </p:sp>
      <p:sp>
        <p:nvSpPr>
          <p:cNvPr id="266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3EAA519B-ACB3-4F1F-9CD2-85E0E1D3D413}" type="slidenum">
              <a:rPr lang="zh-TW" altLang="en-US" smtClean="0"/>
              <a:pPr/>
              <a:t>15</a:t>
            </a:fld>
            <a:endParaRPr lang="zh-TW" altLang="en-US" smtClean="0"/>
          </a:p>
        </p:txBody>
      </p:sp>
    </p:spTree>
    <p:extLst>
      <p:ext uri="{BB962C8B-B14F-4D97-AF65-F5344CB8AC3E}">
        <p14:creationId xmlns:p14="http://schemas.microsoft.com/office/powerpoint/2010/main" val="3640712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latin typeface="Times New Roman" panose="02020603050405020304" pitchFamily="18" charset="0"/>
                <a:ea typeface="標楷體" panose="03000509000000000000" pitchFamily="65" charset="-120"/>
                <a:cs typeface="Times New Roman" panose="02020603050405020304" pitchFamily="18" charset="0"/>
              </a:defRPr>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Times New Roman" panose="02020603050405020304" pitchFamily="18" charset="0"/>
                <a:ea typeface="標楷體" panose="03000509000000000000" pitchFamily="65" charset="-12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
        <p:nvSpPr>
          <p:cNvPr id="4" name="日期版面配置區 3"/>
          <p:cNvSpPr>
            <a:spLocks noGrp="1"/>
          </p:cNvSpPr>
          <p:nvPr>
            <p:ph type="dt" sz="half" idx="10"/>
          </p:nvPr>
        </p:nvSpPr>
        <p:spPr/>
        <p:txBody>
          <a:bodyPr/>
          <a:lstStyle>
            <a:lvl1pPr>
              <a:defRPr>
                <a:latin typeface="Times New Roman" panose="02020603050405020304" pitchFamily="18" charset="0"/>
                <a:ea typeface="標楷體" panose="03000509000000000000" pitchFamily="65" charset="-120"/>
                <a:cs typeface="Times New Roman" panose="02020603050405020304" pitchFamily="18" charset="0"/>
              </a:defRPr>
            </a:lvl1pPr>
          </a:lstStyle>
          <a:p>
            <a:pPr>
              <a:defRPr/>
            </a:pPr>
            <a:fld id="{E42EAE07-4A6E-4BCE-B60F-3B05BFF7ECF7}" type="datetimeFigureOut">
              <a:rPr lang="zh-TW" altLang="en-US"/>
              <a:pPr>
                <a:defRPr/>
              </a:pPr>
              <a:t>2020/3/3</a:t>
            </a:fld>
            <a:endParaRPr lang="zh-TW" altLang="en-US"/>
          </a:p>
        </p:txBody>
      </p:sp>
      <p:sp>
        <p:nvSpPr>
          <p:cNvPr id="5" name="頁尾版面配置區 4"/>
          <p:cNvSpPr>
            <a:spLocks noGrp="1"/>
          </p:cNvSpPr>
          <p:nvPr>
            <p:ph type="ftr" sz="quarter" idx="11"/>
          </p:nvPr>
        </p:nvSpPr>
        <p:spPr/>
        <p:txBody>
          <a:bodyPr/>
          <a:lstStyle>
            <a:lvl1pPr>
              <a:defRPr>
                <a:latin typeface="Times New Roman" panose="02020603050405020304" pitchFamily="18" charset="0"/>
                <a:ea typeface="標楷體" panose="03000509000000000000" pitchFamily="65" charset="-120"/>
                <a:cs typeface="Times New Roman" panose="02020603050405020304" pitchFamily="18" charset="0"/>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atin typeface="Times New Roman" panose="02020603050405020304" pitchFamily="18" charset="0"/>
                <a:ea typeface="標楷體" panose="03000509000000000000" pitchFamily="65" charset="-120"/>
                <a:cs typeface="Times New Roman" panose="02020603050405020304" pitchFamily="18" charset="0"/>
              </a:defRPr>
            </a:lvl1pPr>
          </a:lstStyle>
          <a:p>
            <a:pPr>
              <a:defRPr/>
            </a:pPr>
            <a:fld id="{5F79ED3B-6C52-40F2-B133-EA0B586BB6BB}" type="slidenum">
              <a:rPr lang="zh-TW" altLang="en-US"/>
              <a:pPr>
                <a:defRPr/>
              </a:pPr>
              <a:t>‹#›</a:t>
            </a:fld>
            <a:endParaRPr lang="zh-TW" altLang="en-US"/>
          </a:p>
        </p:txBody>
      </p:sp>
    </p:spTree>
    <p:extLst>
      <p:ext uri="{BB962C8B-B14F-4D97-AF65-F5344CB8AC3E}">
        <p14:creationId xmlns:p14="http://schemas.microsoft.com/office/powerpoint/2010/main" val="3783844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884FF346-AAAC-4A6F-A960-76DA0AD115E6}" type="datetimeFigureOut">
              <a:rPr lang="zh-TW" altLang="en-US"/>
              <a:pPr>
                <a:defRPr/>
              </a:pPr>
              <a:t>2020/3/3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F9A1AFD7-3812-45CF-8ADE-FC107F9941DD}" type="slidenum">
              <a:rPr lang="zh-TW" altLang="en-US"/>
              <a:pPr>
                <a:defRPr/>
              </a:pPr>
              <a:t>‹#›</a:t>
            </a:fld>
            <a:endParaRPr lang="zh-TW" altLang="en-US"/>
          </a:p>
        </p:txBody>
      </p:sp>
    </p:spTree>
    <p:extLst>
      <p:ext uri="{BB962C8B-B14F-4D97-AF65-F5344CB8AC3E}">
        <p14:creationId xmlns:p14="http://schemas.microsoft.com/office/powerpoint/2010/main" val="3585303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64E66A5E-D9BA-4134-9F76-C0D4048285FE}" type="datetimeFigureOut">
              <a:rPr lang="zh-TW" altLang="en-US"/>
              <a:pPr>
                <a:defRPr/>
              </a:pPr>
              <a:t>2020/3/3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01374503-F67A-4AF6-AA92-AC7D5BD026F3}" type="slidenum">
              <a:rPr lang="zh-TW" altLang="en-US"/>
              <a:pPr>
                <a:defRPr/>
              </a:pPr>
              <a:t>‹#›</a:t>
            </a:fld>
            <a:endParaRPr lang="zh-TW" altLang="en-US"/>
          </a:p>
        </p:txBody>
      </p:sp>
    </p:spTree>
    <p:extLst>
      <p:ext uri="{BB962C8B-B14F-4D97-AF65-F5344CB8AC3E}">
        <p14:creationId xmlns:p14="http://schemas.microsoft.com/office/powerpoint/2010/main" val="1148673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Times New Roman" panose="02020603050405020304" pitchFamily="18" charset="0"/>
                <a:ea typeface="標楷體" panose="03000509000000000000" pitchFamily="65" charset="-120"/>
                <a:cs typeface="Times New Roman" panose="02020603050405020304" pitchFamily="18" charset="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a:defRPr>
                <a:latin typeface="Times New Roman" panose="02020603050405020304" pitchFamily="18" charset="0"/>
                <a:ea typeface="標楷體" panose="03000509000000000000" pitchFamily="65" charset="-120"/>
                <a:cs typeface="Times New Roman" panose="02020603050405020304" pitchFamily="18" charset="0"/>
              </a:defRPr>
            </a:lvl1pPr>
            <a:lvl2pPr>
              <a:defRPr>
                <a:latin typeface="Times New Roman" panose="02020603050405020304" pitchFamily="18" charset="0"/>
                <a:ea typeface="標楷體" panose="03000509000000000000" pitchFamily="65" charset="-120"/>
                <a:cs typeface="Times New Roman" panose="02020603050405020304" pitchFamily="18" charset="0"/>
              </a:defRPr>
            </a:lvl2pPr>
            <a:lvl3pPr>
              <a:defRPr>
                <a:latin typeface="Times New Roman" panose="02020603050405020304" pitchFamily="18" charset="0"/>
                <a:ea typeface="標楷體" panose="03000509000000000000" pitchFamily="65" charset="-120"/>
                <a:cs typeface="Times New Roman" panose="02020603050405020304" pitchFamily="18" charset="0"/>
              </a:defRPr>
            </a:lvl3pPr>
            <a:lvl4pPr>
              <a:defRPr>
                <a:latin typeface="Times New Roman" panose="02020603050405020304" pitchFamily="18" charset="0"/>
                <a:ea typeface="標楷體" panose="03000509000000000000" pitchFamily="65" charset="-120"/>
                <a:cs typeface="Times New Roman" panose="02020603050405020304" pitchFamily="18" charset="0"/>
              </a:defRPr>
            </a:lvl4pPr>
            <a:lvl5pPr>
              <a:defRPr>
                <a:latin typeface="Times New Roman" panose="02020603050405020304" pitchFamily="18" charset="0"/>
                <a:ea typeface="標楷體" panose="03000509000000000000" pitchFamily="65" charset="-120"/>
                <a:cs typeface="Times New Roman" panose="02020603050405020304"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fld id="{73983E12-4309-4912-9389-A9ACCE3613D5}" type="datetimeFigureOut">
              <a:rPr lang="zh-TW" altLang="en-US"/>
              <a:pPr>
                <a:defRPr/>
              </a:pPr>
              <a:t>2020/3/3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BCF6C782-A86A-45BB-B3F6-D32D537A4B8D}" type="slidenum">
              <a:rPr lang="zh-TW" altLang="en-US"/>
              <a:pPr>
                <a:defRPr/>
              </a:pPr>
              <a:t>‹#›</a:t>
            </a:fld>
            <a:endParaRPr lang="zh-TW" altLang="en-US"/>
          </a:p>
        </p:txBody>
      </p:sp>
    </p:spTree>
    <p:extLst>
      <p:ext uri="{BB962C8B-B14F-4D97-AF65-F5344CB8AC3E}">
        <p14:creationId xmlns:p14="http://schemas.microsoft.com/office/powerpoint/2010/main" val="2561185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2BB13684-602B-4968-8F90-6CD71599E856}" type="datetimeFigureOut">
              <a:rPr lang="zh-TW" altLang="en-US"/>
              <a:pPr>
                <a:defRPr/>
              </a:pPr>
              <a:t>2020/3/3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31B2E5C8-1525-4FA2-A623-8FB5AA55F7F0}" type="slidenum">
              <a:rPr lang="zh-TW" altLang="en-US"/>
              <a:pPr>
                <a:defRPr/>
              </a:pPr>
              <a:t>‹#›</a:t>
            </a:fld>
            <a:endParaRPr lang="zh-TW" altLang="en-US"/>
          </a:p>
        </p:txBody>
      </p:sp>
    </p:spTree>
    <p:extLst>
      <p:ext uri="{BB962C8B-B14F-4D97-AF65-F5344CB8AC3E}">
        <p14:creationId xmlns:p14="http://schemas.microsoft.com/office/powerpoint/2010/main" val="3169429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CB664DF7-C7D4-4948-B1CA-143CD14B5D26}" type="datetimeFigureOut">
              <a:rPr lang="zh-TW" altLang="en-US"/>
              <a:pPr>
                <a:defRPr/>
              </a:pPr>
              <a:t>2020/3/3</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DEB208A6-EFA5-4124-8B23-61E876C9228C}" type="slidenum">
              <a:rPr lang="zh-TW" altLang="en-US"/>
              <a:pPr>
                <a:defRPr/>
              </a:pPr>
              <a:t>‹#›</a:t>
            </a:fld>
            <a:endParaRPr lang="zh-TW" altLang="en-US"/>
          </a:p>
        </p:txBody>
      </p:sp>
    </p:spTree>
    <p:extLst>
      <p:ext uri="{BB962C8B-B14F-4D97-AF65-F5344CB8AC3E}">
        <p14:creationId xmlns:p14="http://schemas.microsoft.com/office/powerpoint/2010/main" val="3554142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8E11F8A1-909B-4CC2-AF46-5273D3648207}" type="datetimeFigureOut">
              <a:rPr lang="zh-TW" altLang="en-US"/>
              <a:pPr>
                <a:defRPr/>
              </a:pPr>
              <a:t>2020/3/3</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8576C4A6-D3F7-491A-AC09-B2C3F21F45D0}" type="slidenum">
              <a:rPr lang="zh-TW" altLang="en-US"/>
              <a:pPr>
                <a:defRPr/>
              </a:pPr>
              <a:t>‹#›</a:t>
            </a:fld>
            <a:endParaRPr lang="zh-TW" altLang="en-US"/>
          </a:p>
        </p:txBody>
      </p:sp>
    </p:spTree>
    <p:extLst>
      <p:ext uri="{BB962C8B-B14F-4D97-AF65-F5344CB8AC3E}">
        <p14:creationId xmlns:p14="http://schemas.microsoft.com/office/powerpoint/2010/main" val="1738967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F353D2AF-9CF4-49C0-950F-E371CF903BD6}" type="datetimeFigureOut">
              <a:rPr lang="zh-TW" altLang="en-US"/>
              <a:pPr>
                <a:defRPr/>
              </a:pPr>
              <a:t>2020/3/3</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3389D979-77D4-4AA7-9D0B-5088B9A32813}" type="slidenum">
              <a:rPr lang="zh-TW" altLang="en-US"/>
              <a:pPr>
                <a:defRPr/>
              </a:pPr>
              <a:t>‹#›</a:t>
            </a:fld>
            <a:endParaRPr lang="zh-TW" altLang="en-US"/>
          </a:p>
        </p:txBody>
      </p:sp>
    </p:spTree>
    <p:extLst>
      <p:ext uri="{BB962C8B-B14F-4D97-AF65-F5344CB8AC3E}">
        <p14:creationId xmlns:p14="http://schemas.microsoft.com/office/powerpoint/2010/main" val="471639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8D385FB8-75E0-443C-B394-1B6EF2063500}" type="datetimeFigureOut">
              <a:rPr lang="zh-TW" altLang="en-US"/>
              <a:pPr>
                <a:defRPr/>
              </a:pPr>
              <a:t>2020/3/3</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35E02930-21AB-4DEA-8935-0C3D02CCBCBE}" type="slidenum">
              <a:rPr lang="zh-TW" altLang="en-US"/>
              <a:pPr>
                <a:defRPr/>
              </a:pPr>
              <a:t>‹#›</a:t>
            </a:fld>
            <a:endParaRPr lang="zh-TW" altLang="en-US"/>
          </a:p>
        </p:txBody>
      </p:sp>
    </p:spTree>
    <p:extLst>
      <p:ext uri="{BB962C8B-B14F-4D97-AF65-F5344CB8AC3E}">
        <p14:creationId xmlns:p14="http://schemas.microsoft.com/office/powerpoint/2010/main" val="4151172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7E38BA44-7827-4CE2-9B88-89D801006561}" type="datetimeFigureOut">
              <a:rPr lang="zh-TW" altLang="en-US"/>
              <a:pPr>
                <a:defRPr/>
              </a:pPr>
              <a:t>2020/3/3</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3444EC7F-22C7-4D9F-9CF1-3F078E38E64C}" type="slidenum">
              <a:rPr lang="zh-TW" altLang="en-US"/>
              <a:pPr>
                <a:defRPr/>
              </a:pPr>
              <a:t>‹#›</a:t>
            </a:fld>
            <a:endParaRPr lang="zh-TW" altLang="en-US"/>
          </a:p>
        </p:txBody>
      </p:sp>
    </p:spTree>
    <p:extLst>
      <p:ext uri="{BB962C8B-B14F-4D97-AF65-F5344CB8AC3E}">
        <p14:creationId xmlns:p14="http://schemas.microsoft.com/office/powerpoint/2010/main" val="3691346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A2A83160-F70B-48E6-8A31-9DBD315E8B62}" type="datetimeFigureOut">
              <a:rPr lang="zh-TW" altLang="en-US"/>
              <a:pPr>
                <a:defRPr/>
              </a:pPr>
              <a:t>2020/3/3</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F204E7CB-9088-49FF-BB4B-9344440AD2B1}" type="slidenum">
              <a:rPr lang="zh-TW" altLang="en-US"/>
              <a:pPr>
                <a:defRPr/>
              </a:pPr>
              <a:t>‹#›</a:t>
            </a:fld>
            <a:endParaRPr lang="zh-TW" altLang="en-US"/>
          </a:p>
        </p:txBody>
      </p:sp>
    </p:spTree>
    <p:extLst>
      <p:ext uri="{BB962C8B-B14F-4D97-AF65-F5344CB8AC3E}">
        <p14:creationId xmlns:p14="http://schemas.microsoft.com/office/powerpoint/2010/main" val="1916636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schemeClr val="tx1">
                    <a:tint val="75000"/>
                  </a:schemeClr>
                </a:solidFill>
                <a:latin typeface="+mn-lt"/>
                <a:ea typeface="+mn-ea"/>
              </a:defRPr>
            </a:lvl1pPr>
          </a:lstStyle>
          <a:p>
            <a:pPr>
              <a:defRPr/>
            </a:pPr>
            <a:fld id="{91329D10-9FFD-4433-94A5-6CC0E2330EF4}" type="datetimeFigureOut">
              <a:rPr lang="zh-TW" altLang="en-US"/>
              <a:pPr>
                <a:defRPr/>
              </a:pPr>
              <a:t>2020/3/3</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a:solidFill>
                  <a:srgbClr val="898989"/>
                </a:solidFill>
                <a:latin typeface="Calibri" panose="020F0502020204030204" pitchFamily="34" charset="0"/>
              </a:defRPr>
            </a:lvl1pPr>
          </a:lstStyle>
          <a:p>
            <a:pPr>
              <a:defRPr/>
            </a:pPr>
            <a:fld id="{9B04441D-CEAB-4AD7-9380-B95EB34EE8C7}" type="slidenum">
              <a:rPr lang="zh-TW" altLang="en-US"/>
              <a:pPr>
                <a:defRPr/>
              </a:pPr>
              <a:t>‹#›</a:t>
            </a:fld>
            <a:endParaRPr lang="zh-TW" altLang="en-US"/>
          </a:p>
        </p:txBody>
      </p:sp>
      <p:pic>
        <p:nvPicPr>
          <p:cNvPr id="1031" name="圖片 7" descr="種子教師ppt底圖.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26.pn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png"/><Relationship Id="rId7" Type="http://schemas.microsoft.com/office/2007/relationships/hdphoto" Target="../media/hdphoto7.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microsoft.com/office/2007/relationships/hdphoto" Target="../media/hdphoto6.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tmp"/><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3.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png"/><Relationship Id="rId4" Type="http://schemas.microsoft.com/office/2007/relationships/hdphoto" Target="../media/hdphoto2.wdp"/></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techadmi.edu.tw/"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hyperlink" Target="http://www.jctv.ntut.edu.tw/enter5/" TargetMode="External"/><Relationship Id="rId2" Type="http://schemas.openxmlformats.org/officeDocument/2006/relationships/hyperlink" Target="http://www.jctv.ntut.edu.tw/u5/" TargetMode="Externa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s5.nkuht.edu.tw/" TargetMode="External"/><Relationship Id="rId4" Type="http://schemas.openxmlformats.org/officeDocument/2006/relationships/hyperlink" Target="http://exam.jente.edu.tw/"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2.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jpeg"/></Relationships>
</file>

<file path=ppt/slides/_rels/slide70.xml.rels><?xml version="1.0" encoding="UTF-8" standalone="yes"?>
<Relationships xmlns="http://schemas.openxmlformats.org/package/2006/relationships"><Relationship Id="rId3" Type="http://schemas.openxmlformats.org/officeDocument/2006/relationships/hyperlink" Target="http://techexpo.moe.edu.tw/search/" TargetMode="External"/><Relationship Id="rId2" Type="http://schemas.openxmlformats.org/officeDocument/2006/relationships/hyperlink" Target="http://www.techadmi.edu.tw/"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cap.ntnu.edu.tw/" TargetMode="External"/><Relationship Id="rId4" Type="http://schemas.openxmlformats.org/officeDocument/2006/relationships/hyperlink" Target="http://adapt.k12ea.gov.tw/"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ctrTitle"/>
          </p:nvPr>
        </p:nvSpPr>
        <p:spPr>
          <a:xfrm>
            <a:off x="685800" y="1196752"/>
            <a:ext cx="7772400" cy="2522711"/>
          </a:xfrm>
        </p:spPr>
        <p:txBody>
          <a:bodyPr/>
          <a:lstStyle/>
          <a:p>
            <a:pPr eaLnBrk="1" hangingPunct="1"/>
            <a:r>
              <a:rPr lang="en-US" altLang="zh-TW" b="1" dirty="0" smtClean="0">
                <a:latin typeface="標楷體" panose="03000509000000000000" pitchFamily="65" charset="-120"/>
                <a:cs typeface="Arial Unicode MS" panose="020B0604020202020204" pitchFamily="34" charset="-120"/>
              </a:rPr>
              <a:t>109</a:t>
            </a:r>
            <a:r>
              <a:rPr lang="zh-TW" altLang="en-US" b="1" dirty="0" smtClean="0">
                <a:latin typeface="標楷體" panose="03000509000000000000" pitchFamily="65" charset="-120"/>
                <a:cs typeface="Arial Unicode MS" panose="020B0604020202020204" pitchFamily="34" charset="-120"/>
              </a:rPr>
              <a:t>學年度</a:t>
            </a:r>
            <a:r>
              <a:rPr lang="en-US" altLang="zh-TW" b="1" dirty="0" smtClean="0">
                <a:latin typeface="標楷體" panose="03000509000000000000" pitchFamily="65" charset="-120"/>
                <a:cs typeface="Arial Unicode MS" panose="020B0604020202020204" pitchFamily="34" charset="-120"/>
              </a:rPr>
              <a:t/>
            </a:r>
            <a:br>
              <a:rPr lang="en-US" altLang="zh-TW" b="1" dirty="0" smtClean="0">
                <a:latin typeface="標楷體" panose="03000509000000000000" pitchFamily="65" charset="-120"/>
                <a:cs typeface="Arial Unicode MS" panose="020B0604020202020204" pitchFamily="34" charset="-120"/>
              </a:rPr>
            </a:br>
            <a:r>
              <a:rPr lang="zh-TW" altLang="en-US" b="1" dirty="0" smtClean="0">
                <a:latin typeface="標楷體" panose="03000509000000000000" pitchFamily="65" charset="-120"/>
                <a:cs typeface="Arial Unicode MS" panose="020B0604020202020204" pitchFamily="34" charset="-120"/>
              </a:rPr>
              <a:t>五專多元入學招生管道簡介</a:t>
            </a:r>
            <a:endParaRPr lang="zh-TW" altLang="en-US" b="1" dirty="0" smtClean="0">
              <a:latin typeface="標楷體" panose="03000509000000000000" pitchFamily="65" charset="-120"/>
            </a:endParaRPr>
          </a:p>
        </p:txBody>
      </p:sp>
      <p:sp>
        <p:nvSpPr>
          <p:cNvPr id="5" name="副標題 2"/>
          <p:cNvSpPr>
            <a:spLocks noGrp="1"/>
          </p:cNvSpPr>
          <p:nvPr>
            <p:ph type="subTitle" idx="1"/>
          </p:nvPr>
        </p:nvSpPr>
        <p:spPr>
          <a:xfrm>
            <a:off x="0" y="4246563"/>
            <a:ext cx="9144000" cy="1774825"/>
          </a:xfrm>
        </p:spPr>
        <p:txBody>
          <a:bodyPr/>
          <a:lstStyle/>
          <a:p>
            <a:pPr eaLnBrk="1" hangingPunct="1">
              <a:buFont typeface="Arial" charset="0"/>
              <a:buNone/>
              <a:defRPr/>
            </a:pPr>
            <a:r>
              <a:rPr lang="zh-TW" altLang="en-US" dirty="0" smtClean="0">
                <a:solidFill>
                  <a:schemeClr val="tx1"/>
                </a:solidFill>
                <a:latin typeface="標楷體" panose="03000509000000000000" pitchFamily="65" charset="-120"/>
                <a:cs typeface="Arial Unicode MS" pitchFamily="34" charset="-120"/>
              </a:rPr>
              <a:t>講師</a:t>
            </a:r>
            <a:r>
              <a:rPr lang="en-US" altLang="zh-TW" dirty="0" smtClean="0">
                <a:solidFill>
                  <a:schemeClr val="tx1"/>
                </a:solidFill>
                <a:latin typeface="標楷體" panose="03000509000000000000" pitchFamily="65" charset="-120"/>
                <a:cs typeface="Arial Unicode MS" pitchFamily="34" charset="-120"/>
              </a:rPr>
              <a:t>:</a:t>
            </a:r>
            <a:r>
              <a:rPr lang="zh-TW" altLang="en-US" dirty="0" smtClean="0">
                <a:solidFill>
                  <a:schemeClr val="tx1"/>
                </a:solidFill>
                <a:latin typeface="標楷體" panose="03000509000000000000" pitchFamily="65" charset="-120"/>
                <a:cs typeface="Arial Unicode MS" pitchFamily="34" charset="-120"/>
              </a:rPr>
              <a:t>林文政組長</a:t>
            </a:r>
            <a:endParaRPr lang="en-US" altLang="zh-TW" dirty="0">
              <a:solidFill>
                <a:schemeClr val="tx1"/>
              </a:solidFill>
              <a:latin typeface="標楷體" panose="03000509000000000000" pitchFamily="65" charset="-120"/>
              <a:cs typeface="Arial Unicode MS" pitchFamily="34" charset="-120"/>
            </a:endParaRPr>
          </a:p>
          <a:p>
            <a:pPr eaLnBrk="1" hangingPunct="1">
              <a:buFont typeface="Arial" charset="0"/>
              <a:buNone/>
              <a:defRPr/>
            </a:pPr>
            <a:r>
              <a:rPr lang="en-US" altLang="zh-TW" dirty="0" smtClean="0">
                <a:solidFill>
                  <a:schemeClr val="tx1"/>
                </a:solidFill>
                <a:latin typeface="標楷體" panose="03000509000000000000" pitchFamily="65" charset="-120"/>
                <a:cs typeface="Arial Unicode MS" pitchFamily="34" charset="-120"/>
              </a:rPr>
              <a:t>109</a:t>
            </a:r>
            <a:r>
              <a:rPr lang="zh-TW" altLang="en-US" dirty="0" smtClean="0">
                <a:solidFill>
                  <a:schemeClr val="tx1"/>
                </a:solidFill>
                <a:latin typeface="標楷體" panose="03000509000000000000" pitchFamily="65" charset="-120"/>
                <a:cs typeface="Arial Unicode MS" pitchFamily="34" charset="-120"/>
              </a:rPr>
              <a:t>年</a:t>
            </a:r>
            <a:r>
              <a:rPr lang="en-US" altLang="zh-TW" dirty="0" smtClean="0">
                <a:solidFill>
                  <a:schemeClr val="tx1"/>
                </a:solidFill>
                <a:latin typeface="標楷體" panose="03000509000000000000" pitchFamily="65" charset="-120"/>
                <a:cs typeface="Arial Unicode MS" pitchFamily="34" charset="-120"/>
              </a:rPr>
              <a:t>3</a:t>
            </a:r>
            <a:r>
              <a:rPr lang="zh-TW" altLang="en-US" dirty="0" smtClean="0">
                <a:solidFill>
                  <a:schemeClr val="tx1"/>
                </a:solidFill>
                <a:latin typeface="標楷體" panose="03000509000000000000" pitchFamily="65" charset="-120"/>
                <a:cs typeface="Arial Unicode MS" pitchFamily="34" charset="-120"/>
              </a:rPr>
              <a:t>月</a:t>
            </a:r>
            <a:r>
              <a:rPr lang="en-US" altLang="zh-TW" dirty="0" smtClean="0">
                <a:solidFill>
                  <a:schemeClr val="tx1"/>
                </a:solidFill>
                <a:latin typeface="標楷體" panose="03000509000000000000" pitchFamily="65" charset="-120"/>
                <a:cs typeface="Arial Unicode MS" pitchFamily="34" charset="-120"/>
              </a:rPr>
              <a:t>3</a:t>
            </a:r>
            <a:r>
              <a:rPr lang="zh-TW" altLang="en-US" dirty="0" smtClean="0">
                <a:solidFill>
                  <a:schemeClr val="tx1"/>
                </a:solidFill>
                <a:latin typeface="標楷體" panose="03000509000000000000" pitchFamily="65" charset="-120"/>
                <a:cs typeface="Arial Unicode MS" pitchFamily="34" charset="-120"/>
              </a:rPr>
              <a:t>日</a:t>
            </a:r>
            <a:endParaRPr lang="en-US" altLang="zh-TW" dirty="0">
              <a:solidFill>
                <a:schemeClr val="tx1"/>
              </a:solidFill>
              <a:latin typeface="標楷體" panose="03000509000000000000" pitchFamily="65" charset="-120"/>
              <a:cs typeface="Arial Unicode MS" pitchFamily="34" charset="-120"/>
            </a:endParaRPr>
          </a:p>
        </p:txBody>
      </p:sp>
      <p:pic>
        <p:nvPicPr>
          <p:cNvPr id="5124" name="圖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30950"/>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標題 1"/>
          <p:cNvSpPr>
            <a:spLocks noGrp="1"/>
          </p:cNvSpPr>
          <p:nvPr>
            <p:ph type="title"/>
          </p:nvPr>
        </p:nvSpPr>
        <p:spPr>
          <a:xfrm>
            <a:off x="457200" y="274638"/>
            <a:ext cx="8229600" cy="778098"/>
          </a:xfrm>
        </p:spPr>
        <p:txBody>
          <a:bodyPr/>
          <a:lstStyle/>
          <a:p>
            <a:pPr eaLnBrk="1" hangingPunct="1"/>
            <a:r>
              <a:rPr lang="zh-TW" altLang="en-US" dirty="0" smtClean="0">
                <a:latin typeface="標楷體" panose="03000509000000000000" pitchFamily="65" charset="-120"/>
                <a:cs typeface="Arial Unicode MS" panose="020B0604020202020204" pitchFamily="34" charset="-120"/>
              </a:rPr>
              <a:t>五專畢業生投入職場展翅計畫</a:t>
            </a:r>
          </a:p>
        </p:txBody>
      </p:sp>
      <p:sp>
        <p:nvSpPr>
          <p:cNvPr id="18435" name="內容版面配置區 2"/>
          <p:cNvSpPr>
            <a:spLocks noGrp="1"/>
          </p:cNvSpPr>
          <p:nvPr>
            <p:ph idx="1"/>
          </p:nvPr>
        </p:nvSpPr>
        <p:spPr>
          <a:xfrm>
            <a:off x="457200" y="1268413"/>
            <a:ext cx="8229600" cy="1872555"/>
          </a:xfrm>
        </p:spPr>
        <p:txBody>
          <a:bodyPr/>
          <a:lstStyle/>
          <a:p>
            <a:pPr eaLnBrk="1" hangingPunct="1"/>
            <a:r>
              <a:rPr lang="zh-TW" altLang="en-US" sz="2400" b="1" dirty="0" smtClean="0">
                <a:solidFill>
                  <a:srgbClr val="FF0000"/>
                </a:solidFill>
                <a:latin typeface="標楷體" panose="03000509000000000000" pitchFamily="65" charset="-120"/>
                <a:cs typeface="Arial Unicode MS" panose="020B0604020202020204" pitchFamily="34" charset="-120"/>
              </a:rPr>
              <a:t>在專四及專五期間</a:t>
            </a:r>
            <a:r>
              <a:rPr lang="zh-TW" altLang="en-US" sz="2400" dirty="0" smtClean="0">
                <a:latin typeface="標楷體" panose="03000509000000000000" pitchFamily="65" charset="-120"/>
                <a:cs typeface="Arial Unicode MS" panose="020B0604020202020204" pitchFamily="34" charset="-120"/>
              </a:rPr>
              <a:t>，請企業提供學生第</a:t>
            </a:r>
            <a:r>
              <a:rPr lang="en-US" altLang="zh-TW" sz="2400" dirty="0" smtClean="0">
                <a:latin typeface="標楷體" panose="03000509000000000000" pitchFamily="65" charset="-120"/>
                <a:cs typeface="Arial Unicode MS" panose="020B0604020202020204" pitchFamily="34" charset="-120"/>
              </a:rPr>
              <a:t>1</a:t>
            </a:r>
            <a:r>
              <a:rPr lang="zh-TW" altLang="en-US" sz="2400" dirty="0" smtClean="0">
                <a:latin typeface="標楷體" panose="03000509000000000000" pitchFamily="65" charset="-120"/>
                <a:cs typeface="Arial Unicode MS" panose="020B0604020202020204" pitchFamily="34" charset="-120"/>
              </a:rPr>
              <a:t>年非實習期間</a:t>
            </a:r>
            <a:r>
              <a:rPr lang="zh-TW" altLang="en-US" sz="2400" dirty="0" smtClean="0">
                <a:solidFill>
                  <a:srgbClr val="FF0000"/>
                </a:solidFill>
                <a:latin typeface="標楷體" panose="03000509000000000000" pitchFamily="65" charset="-120"/>
                <a:cs typeface="Arial Unicode MS" panose="020B0604020202020204" pitchFamily="34" charset="-120"/>
              </a:rPr>
              <a:t>每月至少</a:t>
            </a:r>
            <a:r>
              <a:rPr lang="en-US" altLang="zh-TW" sz="2400" dirty="0" smtClean="0">
                <a:solidFill>
                  <a:srgbClr val="FF0000"/>
                </a:solidFill>
                <a:latin typeface="標楷體" panose="03000509000000000000" pitchFamily="65" charset="-120"/>
                <a:cs typeface="Arial Unicode MS" panose="020B0604020202020204" pitchFamily="34" charset="-120"/>
              </a:rPr>
              <a:t>6,000</a:t>
            </a:r>
            <a:r>
              <a:rPr lang="zh-TW" altLang="en-US" sz="2400" dirty="0" smtClean="0">
                <a:solidFill>
                  <a:srgbClr val="FF0000"/>
                </a:solidFill>
                <a:latin typeface="標楷體" panose="03000509000000000000" pitchFamily="65" charset="-120"/>
                <a:cs typeface="Arial Unicode MS" panose="020B0604020202020204" pitchFamily="34" charset="-120"/>
              </a:rPr>
              <a:t>元</a:t>
            </a:r>
            <a:r>
              <a:rPr lang="zh-TW" altLang="en-US" sz="2400" dirty="0" smtClean="0">
                <a:latin typeface="標楷體" panose="03000509000000000000" pitchFamily="65" charset="-120"/>
                <a:cs typeface="Arial Unicode MS" panose="020B0604020202020204" pitchFamily="34" charset="-120"/>
              </a:rPr>
              <a:t>之生活獎學金及第</a:t>
            </a:r>
            <a:r>
              <a:rPr lang="en-US" altLang="zh-TW" sz="2400" dirty="0" smtClean="0">
                <a:latin typeface="標楷體" panose="03000509000000000000" pitchFamily="65" charset="-120"/>
                <a:cs typeface="Arial Unicode MS" panose="020B0604020202020204" pitchFamily="34" charset="-120"/>
              </a:rPr>
              <a:t>2</a:t>
            </a:r>
            <a:r>
              <a:rPr lang="zh-TW" altLang="en-US" sz="2400" dirty="0" smtClean="0">
                <a:latin typeface="標楷體" panose="03000509000000000000" pitchFamily="65" charset="-120"/>
                <a:cs typeface="Arial Unicode MS" panose="020B0604020202020204" pitchFamily="34" charset="-120"/>
              </a:rPr>
              <a:t>年實習期間給予基本工資以上之實習津貼，教育部補助</a:t>
            </a:r>
            <a:r>
              <a:rPr lang="en-US" altLang="zh-TW" sz="2400" dirty="0" smtClean="0">
                <a:latin typeface="標楷體" panose="03000509000000000000" pitchFamily="65" charset="-120"/>
                <a:cs typeface="Arial Unicode MS" panose="020B0604020202020204" pitchFamily="34" charset="-120"/>
              </a:rPr>
              <a:t>2</a:t>
            </a:r>
            <a:r>
              <a:rPr lang="zh-TW" altLang="en-US" sz="2400" dirty="0" smtClean="0">
                <a:latin typeface="標楷體" panose="03000509000000000000" pitchFamily="65" charset="-120"/>
                <a:cs typeface="Arial Unicode MS" panose="020B0604020202020204" pitchFamily="34" charset="-120"/>
              </a:rPr>
              <a:t>年就業獎學金</a:t>
            </a:r>
            <a:r>
              <a:rPr lang="en-US" altLang="zh-TW" sz="2400" dirty="0" smtClean="0">
                <a:latin typeface="標楷體" panose="03000509000000000000" pitchFamily="65" charset="-120"/>
                <a:cs typeface="Arial Unicode MS" panose="020B0604020202020204" pitchFamily="34" charset="-120"/>
              </a:rPr>
              <a:t>(</a:t>
            </a:r>
            <a:r>
              <a:rPr lang="zh-TW" altLang="en-US" sz="2400" dirty="0" smtClean="0">
                <a:latin typeface="標楷體" panose="03000509000000000000" pitchFamily="65" charset="-120"/>
                <a:cs typeface="Arial Unicode MS" panose="020B0604020202020204" pitchFamily="34" charset="-120"/>
              </a:rPr>
              <a:t>學雜費</a:t>
            </a:r>
            <a:r>
              <a:rPr lang="en-US" altLang="zh-TW" sz="2400" dirty="0" smtClean="0">
                <a:latin typeface="標楷體" panose="03000509000000000000" pitchFamily="65" charset="-120"/>
                <a:cs typeface="Arial Unicode MS" panose="020B0604020202020204" pitchFamily="34" charset="-120"/>
              </a:rPr>
              <a:t>)</a:t>
            </a:r>
            <a:r>
              <a:rPr lang="zh-TW" altLang="en-US" sz="2400" dirty="0" smtClean="0">
                <a:latin typeface="標楷體" panose="03000509000000000000" pitchFamily="65" charset="-120"/>
                <a:cs typeface="Arial Unicode MS" panose="020B0604020202020204" pitchFamily="34" charset="-120"/>
              </a:rPr>
              <a:t>，學生畢業後應就業</a:t>
            </a:r>
            <a:r>
              <a:rPr lang="en-US" altLang="zh-TW" sz="2400" dirty="0" smtClean="0">
                <a:latin typeface="標楷體" panose="03000509000000000000" pitchFamily="65" charset="-120"/>
                <a:cs typeface="Arial Unicode MS" panose="020B0604020202020204" pitchFamily="34" charset="-120"/>
              </a:rPr>
              <a:t>2</a:t>
            </a:r>
            <a:r>
              <a:rPr lang="zh-TW" altLang="en-US" sz="2400" dirty="0" smtClean="0">
                <a:latin typeface="標楷體" panose="03000509000000000000" pitchFamily="65" charset="-120"/>
                <a:cs typeface="Arial Unicode MS" panose="020B0604020202020204" pitchFamily="34" charset="-120"/>
              </a:rPr>
              <a:t>年。</a:t>
            </a:r>
            <a:endParaRPr lang="en-US" altLang="zh-TW" sz="2400" dirty="0" smtClean="0">
              <a:latin typeface="標楷體" panose="03000509000000000000" pitchFamily="65" charset="-120"/>
              <a:cs typeface="Arial Unicode MS" panose="020B0604020202020204" pitchFamily="34" charset="-120"/>
            </a:endParaRPr>
          </a:p>
        </p:txBody>
      </p:sp>
      <p:pic>
        <p:nvPicPr>
          <p:cNvPr id="18436" name="圖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圖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0575" y="2958321"/>
            <a:ext cx="6882850" cy="358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2853531"/>
            <a:ext cx="7772400" cy="1150938"/>
          </a:xfrm>
        </p:spPr>
        <p:txBody>
          <a:bodyPr anchor="ctr"/>
          <a:lstStyle/>
          <a:p>
            <a:pPr algn="ctr" eaLnBrk="1" hangingPunct="1">
              <a:defRPr/>
            </a:pPr>
            <a:r>
              <a:rPr lang="en-US" altLang="zh-TW" sz="4800" dirty="0" smtClean="0">
                <a:latin typeface="標楷體" panose="03000509000000000000" pitchFamily="65" charset="-120"/>
                <a:ea typeface="標楷體" panose="03000509000000000000" pitchFamily="65" charset="-120"/>
              </a:rPr>
              <a:t>109</a:t>
            </a:r>
            <a:r>
              <a:rPr lang="zh-TW" altLang="en-US" sz="4800" dirty="0" smtClean="0">
                <a:latin typeface="標楷體" panose="03000509000000000000" pitchFamily="65" charset="-120"/>
                <a:ea typeface="標楷體" panose="03000509000000000000" pitchFamily="65" charset="-120"/>
                <a:cs typeface="Arial Unicode MS" pitchFamily="34" charset="-120"/>
              </a:rPr>
              <a:t>學年</a:t>
            </a:r>
            <a:r>
              <a:rPr lang="zh-TW" altLang="en-US" sz="4800" dirty="0">
                <a:latin typeface="標楷體" panose="03000509000000000000" pitchFamily="65" charset="-120"/>
                <a:ea typeface="標楷體" panose="03000509000000000000" pitchFamily="65" charset="-120"/>
                <a:cs typeface="Arial Unicode MS" pitchFamily="34" charset="-120"/>
              </a:rPr>
              <a:t>度</a:t>
            </a:r>
            <a:r>
              <a:rPr lang="zh-TW" altLang="en-US" sz="4800" dirty="0" smtClean="0">
                <a:latin typeface="標楷體" panose="03000509000000000000" pitchFamily="65" charset="-120"/>
                <a:ea typeface="標楷體" panose="03000509000000000000" pitchFamily="65" charset="-120"/>
                <a:cs typeface="Arial Unicode MS" pitchFamily="34" charset="-120"/>
              </a:rPr>
              <a:t>五專招生簡介</a:t>
            </a:r>
            <a:endParaRPr lang="zh-TW" altLang="en-US" sz="4800" dirty="0">
              <a:latin typeface="標楷體" panose="03000509000000000000" pitchFamily="65" charset="-120"/>
              <a:ea typeface="標楷體" panose="03000509000000000000" pitchFamily="65" charset="-120"/>
              <a:cs typeface="Arial Unicode MS" pitchFamily="34" charset="-120"/>
            </a:endParaRPr>
          </a:p>
        </p:txBody>
      </p:sp>
      <p:pic>
        <p:nvPicPr>
          <p:cNvPr id="19459" name="圖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p:cNvSpPr>
            <a:spLocks noGrp="1"/>
          </p:cNvSpPr>
          <p:nvPr>
            <p:ph type="title"/>
          </p:nvPr>
        </p:nvSpPr>
        <p:spPr/>
        <p:txBody>
          <a:bodyPr/>
          <a:lstStyle/>
          <a:p>
            <a:pPr eaLnBrk="1" hangingPunct="1"/>
            <a:r>
              <a:rPr lang="en-US" altLang="zh-TW" dirty="0" smtClean="0">
                <a:latin typeface="標楷體" panose="03000509000000000000" pitchFamily="65" charset="-120"/>
                <a:cs typeface="Arial Unicode MS" panose="020B0604020202020204" pitchFamily="34" charset="-120"/>
              </a:rPr>
              <a:t>109</a:t>
            </a:r>
            <a:r>
              <a:rPr lang="zh-TW" altLang="en-US" dirty="0" smtClean="0">
                <a:latin typeface="標楷體" panose="03000509000000000000" pitchFamily="65" charset="-120"/>
                <a:cs typeface="Arial Unicode MS" panose="020B0604020202020204" pitchFamily="34" charset="-120"/>
              </a:rPr>
              <a:t>學年度招生學校概況</a:t>
            </a:r>
          </a:p>
        </p:txBody>
      </p:sp>
      <p:sp>
        <p:nvSpPr>
          <p:cNvPr id="21507" name="內容版面配置區 2"/>
          <p:cNvSpPr>
            <a:spLocks noGrp="1"/>
          </p:cNvSpPr>
          <p:nvPr>
            <p:ph idx="1"/>
          </p:nvPr>
        </p:nvSpPr>
        <p:spPr>
          <a:xfrm>
            <a:off x="457200" y="1711325"/>
            <a:ext cx="8229600" cy="4525963"/>
          </a:xfrm>
        </p:spPr>
        <p:txBody>
          <a:bodyPr/>
          <a:lstStyle/>
          <a:p>
            <a:pPr eaLnBrk="1" hangingPunct="1"/>
            <a:r>
              <a:rPr lang="en-US" altLang="zh-TW" sz="2800" dirty="0" smtClean="0">
                <a:latin typeface="標楷體" panose="03000509000000000000" pitchFamily="65" charset="-120"/>
                <a:cs typeface="Arial Unicode MS" panose="020B0604020202020204" pitchFamily="34" charset="-120"/>
              </a:rPr>
              <a:t>109</a:t>
            </a:r>
            <a:r>
              <a:rPr lang="zh-TW" altLang="en-US" sz="2800" dirty="0" smtClean="0">
                <a:latin typeface="標楷體" panose="03000509000000000000" pitchFamily="65" charset="-120"/>
                <a:cs typeface="Arial Unicode MS" panose="020B0604020202020204" pitchFamily="34" charset="-120"/>
              </a:rPr>
              <a:t>學年度五專部招生學校計有國立臺北科技大學、國立虎尾科技大學、國立高雄科技大學等</a:t>
            </a:r>
            <a:r>
              <a:rPr lang="en-US" altLang="zh-TW" sz="2800" dirty="0" smtClean="0">
                <a:latin typeface="標楷體" panose="03000509000000000000" pitchFamily="65" charset="-120"/>
                <a:cs typeface="Arial Unicode MS" panose="020B0604020202020204" pitchFamily="34" charset="-120"/>
              </a:rPr>
              <a:t>46</a:t>
            </a:r>
            <a:r>
              <a:rPr lang="zh-TW" altLang="en-US" sz="2800" dirty="0" smtClean="0">
                <a:latin typeface="標楷體" panose="03000509000000000000" pitchFamily="65" charset="-120"/>
                <a:cs typeface="Arial Unicode MS" panose="020B0604020202020204" pitchFamily="34" charset="-120"/>
              </a:rPr>
              <a:t>所，包含</a:t>
            </a:r>
            <a:r>
              <a:rPr lang="en-US" altLang="zh-TW" sz="2800" dirty="0" smtClean="0">
                <a:solidFill>
                  <a:srgbClr val="FF0000"/>
                </a:solidFill>
                <a:latin typeface="標楷體" panose="03000509000000000000" pitchFamily="65" charset="-120"/>
                <a:cs typeface="Arial Unicode MS" panose="020B0604020202020204" pitchFamily="34" charset="-120"/>
              </a:rPr>
              <a:t>9</a:t>
            </a:r>
            <a:r>
              <a:rPr lang="zh-TW" altLang="en-US" sz="2800" dirty="0" smtClean="0">
                <a:latin typeface="標楷體" panose="03000509000000000000" pitchFamily="65" charset="-120"/>
                <a:cs typeface="Arial Unicode MS" panose="020B0604020202020204" pitchFamily="34" charset="-120"/>
              </a:rPr>
              <a:t>所國立校院、</a:t>
            </a:r>
            <a:r>
              <a:rPr lang="en-US" altLang="zh-TW" sz="2800" dirty="0" smtClean="0">
                <a:solidFill>
                  <a:srgbClr val="FF0000"/>
                </a:solidFill>
                <a:latin typeface="標楷體" panose="03000509000000000000" pitchFamily="65" charset="-120"/>
                <a:cs typeface="Arial Unicode MS" panose="020B0604020202020204" pitchFamily="34" charset="-120"/>
              </a:rPr>
              <a:t>37</a:t>
            </a:r>
            <a:r>
              <a:rPr lang="zh-TW" altLang="en-US" sz="2800" dirty="0" smtClean="0">
                <a:latin typeface="標楷體" panose="03000509000000000000" pitchFamily="65" charset="-120"/>
                <a:cs typeface="Arial Unicode MS" panose="020B0604020202020204" pitchFamily="34" charset="-120"/>
              </a:rPr>
              <a:t>所私立校院，總招生名額共超過</a:t>
            </a:r>
            <a:r>
              <a:rPr lang="en-US" altLang="zh-TW" sz="2800" dirty="0" smtClean="0">
                <a:solidFill>
                  <a:srgbClr val="FF0000"/>
                </a:solidFill>
                <a:latin typeface="標楷體" panose="03000509000000000000" pitchFamily="65" charset="-120"/>
                <a:cs typeface="Arial Unicode MS" panose="020B0604020202020204" pitchFamily="34" charset="-120"/>
              </a:rPr>
              <a:t>15,000</a:t>
            </a:r>
            <a:r>
              <a:rPr lang="zh-TW" altLang="en-US" sz="2800" dirty="0" smtClean="0">
                <a:latin typeface="標楷體" panose="03000509000000000000" pitchFamily="65" charset="-120"/>
                <a:cs typeface="Arial Unicode MS" panose="020B0604020202020204" pitchFamily="34" charset="-120"/>
              </a:rPr>
              <a:t>名。</a:t>
            </a:r>
            <a:endParaRPr lang="en-US" altLang="zh-TW" sz="2800" dirty="0" smtClean="0">
              <a:latin typeface="標楷體" panose="03000509000000000000" pitchFamily="65" charset="-120"/>
              <a:cs typeface="Arial Unicode MS" panose="020B0604020202020204" pitchFamily="34" charset="-120"/>
            </a:endParaRPr>
          </a:p>
        </p:txBody>
      </p:sp>
      <p:pic>
        <p:nvPicPr>
          <p:cNvPr id="21508"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8332" y="4437112"/>
            <a:ext cx="4082928" cy="2286439"/>
          </a:xfrm>
          <a:prstGeom prst="rect">
            <a:avLst/>
          </a:prstGeom>
        </p:spPr>
      </p:pic>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01" y="3726425"/>
            <a:ext cx="3773155" cy="2510863"/>
          </a:xfrm>
          <a:prstGeom prst="rect">
            <a:avLst/>
          </a:prstGeom>
        </p:spPr>
      </p:pic>
      <p:pic>
        <p:nvPicPr>
          <p:cNvPr id="6" name="圖片 5"/>
          <p:cNvPicPr>
            <a:picLocks noChangeAspect="1"/>
          </p:cNvPicPr>
          <p:nvPr/>
        </p:nvPicPr>
        <p:blipFill rotWithShape="1">
          <a:blip r:embed="rId5" cstate="print">
            <a:lum contrast="-1000"/>
            <a:extLst>
              <a:ext uri="{BEBA8EAE-BF5A-486C-A8C5-ECC9F3942E4B}">
                <a14:imgProps xmlns:a14="http://schemas.microsoft.com/office/drawing/2010/main">
                  <a14:imgLayer r:embed="rId6">
                    <a14:imgEffect>
                      <a14:sharpenSoften amount="2000"/>
                    </a14:imgEffect>
                    <a14:imgEffect>
                      <a14:brightnessContrast bright="15000"/>
                    </a14:imgEffect>
                  </a14:imgLayer>
                </a14:imgProps>
              </a:ext>
              <a:ext uri="{28A0092B-C50C-407E-A947-70E740481C1C}">
                <a14:useLocalDpi xmlns:a14="http://schemas.microsoft.com/office/drawing/2010/main" val="0"/>
              </a:ext>
            </a:extLst>
          </a:blip>
          <a:srcRect l="5900" t="12184" r="1963" b="13234"/>
          <a:stretch/>
        </p:blipFill>
        <p:spPr>
          <a:xfrm>
            <a:off x="2447764" y="3952842"/>
            <a:ext cx="4248472" cy="257813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p:txBody>
          <a:bodyPr/>
          <a:lstStyle/>
          <a:p>
            <a:pPr eaLnBrk="1" hangingPunct="1"/>
            <a:r>
              <a:rPr lang="en-US" altLang="zh-TW" dirty="0" smtClean="0">
                <a:latin typeface="標楷體" panose="03000509000000000000" pitchFamily="65" charset="-120"/>
                <a:cs typeface="Arial Unicode MS" panose="020B0604020202020204" pitchFamily="34" charset="-120"/>
              </a:rPr>
              <a:t>109</a:t>
            </a:r>
            <a:r>
              <a:rPr lang="zh-TW" altLang="en-US" dirty="0" smtClean="0">
                <a:latin typeface="標楷體" panose="03000509000000000000" pitchFamily="65" charset="-120"/>
                <a:cs typeface="Arial Unicode MS" panose="020B0604020202020204" pitchFamily="34" charset="-120"/>
              </a:rPr>
              <a:t>學年度招生學校一覽表</a:t>
            </a:r>
          </a:p>
        </p:txBody>
      </p:sp>
      <p:pic>
        <p:nvPicPr>
          <p:cNvPr id="22609"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內容版面配置區 2"/>
          <p:cNvGraphicFramePr>
            <a:graphicFrameLocks noGrp="1"/>
          </p:cNvGraphicFramePr>
          <p:nvPr>
            <p:ph idx="1"/>
            <p:extLst>
              <p:ext uri="{D42A27DB-BD31-4B8C-83A1-F6EECF244321}">
                <p14:modId xmlns:p14="http://schemas.microsoft.com/office/powerpoint/2010/main" val="2493319317"/>
              </p:ext>
            </p:extLst>
          </p:nvPr>
        </p:nvGraphicFramePr>
        <p:xfrm>
          <a:off x="179512" y="1470255"/>
          <a:ext cx="8858000" cy="4754568"/>
        </p:xfrm>
        <a:graphic>
          <a:graphicData uri="http://schemas.openxmlformats.org/drawingml/2006/table">
            <a:tbl>
              <a:tblPr bandRow="1">
                <a:tableStyleId>{5C22544A-7EE6-4342-B048-85BDC9FD1C3A}</a:tableStyleId>
              </a:tblPr>
              <a:tblGrid>
                <a:gridCol w="1860924">
                  <a:extLst>
                    <a:ext uri="{9D8B030D-6E8A-4147-A177-3AD203B41FA5}">
                      <a16:colId xmlns:a16="http://schemas.microsoft.com/office/drawing/2014/main" xmlns="" val="20000"/>
                    </a:ext>
                  </a:extLst>
                </a:gridCol>
                <a:gridCol w="1739476">
                  <a:extLst>
                    <a:ext uri="{9D8B030D-6E8A-4147-A177-3AD203B41FA5}">
                      <a16:colId xmlns:a16="http://schemas.microsoft.com/office/drawing/2014/main" xmlns="" val="20001"/>
                    </a:ext>
                  </a:extLst>
                </a:gridCol>
                <a:gridCol w="1728192">
                  <a:extLst>
                    <a:ext uri="{9D8B030D-6E8A-4147-A177-3AD203B41FA5}">
                      <a16:colId xmlns:a16="http://schemas.microsoft.com/office/drawing/2014/main" xmlns="" val="20002"/>
                    </a:ext>
                  </a:extLst>
                </a:gridCol>
                <a:gridCol w="1800200">
                  <a:extLst>
                    <a:ext uri="{9D8B030D-6E8A-4147-A177-3AD203B41FA5}">
                      <a16:colId xmlns:a16="http://schemas.microsoft.com/office/drawing/2014/main" xmlns="" val="20003"/>
                    </a:ext>
                  </a:extLst>
                </a:gridCol>
                <a:gridCol w="1729208">
                  <a:extLst>
                    <a:ext uri="{9D8B030D-6E8A-4147-A177-3AD203B41FA5}">
                      <a16:colId xmlns:a16="http://schemas.microsoft.com/office/drawing/2014/main" xmlns="" val="20004"/>
                    </a:ext>
                  </a:extLst>
                </a:gridCol>
              </a:tblGrid>
              <a:tr h="396214">
                <a:tc gridSpan="2">
                  <a:txBody>
                    <a:bodyPr/>
                    <a:lstStyle/>
                    <a:p>
                      <a:pPr algn="ctr"/>
                      <a:r>
                        <a:rPr lang="zh-TW" altLang="en-US" sz="2000" dirty="0" smtClean="0">
                          <a:latin typeface="標楷體" panose="03000509000000000000" pitchFamily="65" charset="-120"/>
                          <a:ea typeface="標楷體" panose="03000509000000000000" pitchFamily="65" charset="-120"/>
                          <a:cs typeface="Arial Unicode MS" panose="020B0604020202020204" pitchFamily="34" charset="-120"/>
                        </a:rPr>
                        <a:t>北部</a:t>
                      </a:r>
                      <a:r>
                        <a:rPr lang="en-US" altLang="zh-TW" sz="2000" dirty="0" smtClean="0">
                          <a:latin typeface="標楷體" panose="03000509000000000000" pitchFamily="65" charset="-120"/>
                          <a:ea typeface="標楷體" panose="03000509000000000000" pitchFamily="65" charset="-120"/>
                          <a:cs typeface="Arial Unicode MS" panose="020B0604020202020204" pitchFamily="34" charset="-120"/>
                        </a:rPr>
                        <a:t>(22</a:t>
                      </a:r>
                      <a:r>
                        <a:rPr lang="zh-TW" altLang="en-US" sz="2000" dirty="0" smtClean="0">
                          <a:latin typeface="標楷體" panose="03000509000000000000" pitchFamily="65" charset="-120"/>
                          <a:ea typeface="標楷體" panose="03000509000000000000" pitchFamily="65" charset="-120"/>
                          <a:cs typeface="Arial Unicode MS" panose="020B0604020202020204" pitchFamily="34" charset="-120"/>
                        </a:rPr>
                        <a:t>所</a:t>
                      </a:r>
                      <a:r>
                        <a:rPr lang="en-US" altLang="zh-TW" sz="2000" dirty="0" smtClean="0">
                          <a:latin typeface="標楷體" panose="03000509000000000000" pitchFamily="65" charset="-120"/>
                          <a:ea typeface="標楷體" panose="03000509000000000000" pitchFamily="65" charset="-120"/>
                          <a:cs typeface="Arial Unicode MS" panose="020B0604020202020204" pitchFamily="34" charset="-120"/>
                        </a:rPr>
                        <a:t>)</a:t>
                      </a:r>
                      <a:endParaRPr lang="zh-TW" altLang="en-US" sz="2000" dirty="0">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sz="2000" dirty="0">
                        <a:latin typeface="標楷體" panose="03000509000000000000" pitchFamily="65" charset="-120"/>
                        <a:ea typeface="標楷體" panose="03000509000000000000" pitchFamily="65" charset="-120"/>
                        <a:cs typeface="Arial Unicode MS" panose="020B0604020202020204" pitchFamily="34" charset="-120"/>
                      </a:endParaRPr>
                    </a:p>
                  </a:txBody>
                  <a:tcPr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000" dirty="0" smtClean="0">
                          <a:latin typeface="標楷體" panose="03000509000000000000" pitchFamily="65" charset="-120"/>
                          <a:ea typeface="標楷體" panose="03000509000000000000" pitchFamily="65" charset="-120"/>
                          <a:cs typeface="Arial Unicode MS" panose="020B0604020202020204" pitchFamily="34" charset="-120"/>
                        </a:rPr>
                        <a:t>中部</a:t>
                      </a:r>
                      <a:r>
                        <a:rPr lang="en-US" altLang="zh-TW" sz="2000" dirty="0" smtClean="0">
                          <a:latin typeface="標楷體" panose="03000509000000000000" pitchFamily="65" charset="-120"/>
                          <a:ea typeface="標楷體" panose="03000509000000000000" pitchFamily="65" charset="-120"/>
                          <a:cs typeface="Arial Unicode MS" panose="020B0604020202020204" pitchFamily="34" charset="-120"/>
                        </a:rPr>
                        <a:t>(5</a:t>
                      </a:r>
                      <a:r>
                        <a:rPr lang="zh-TW" altLang="en-US" sz="2000" dirty="0" smtClean="0">
                          <a:latin typeface="標楷體" panose="03000509000000000000" pitchFamily="65" charset="-120"/>
                          <a:ea typeface="標楷體" panose="03000509000000000000" pitchFamily="65" charset="-120"/>
                          <a:cs typeface="Arial Unicode MS" panose="020B0604020202020204" pitchFamily="34" charset="-120"/>
                        </a:rPr>
                        <a:t>所</a:t>
                      </a:r>
                      <a:r>
                        <a:rPr lang="en-US" altLang="zh-TW" sz="2000" dirty="0" smtClean="0">
                          <a:latin typeface="標楷體" panose="03000509000000000000" pitchFamily="65" charset="-120"/>
                          <a:ea typeface="標楷體" panose="03000509000000000000" pitchFamily="65" charset="-120"/>
                          <a:cs typeface="Arial Unicode MS" panose="020B0604020202020204" pitchFamily="34" charset="-120"/>
                        </a:rPr>
                        <a:t>)</a:t>
                      </a:r>
                      <a:endParaRPr lang="zh-TW" altLang="en-US" sz="2000" dirty="0">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zh-TW" altLang="en-US" sz="2000" dirty="0" smtClean="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南部</a:t>
                      </a:r>
                      <a:r>
                        <a:rPr lang="en-US" altLang="zh-TW" sz="2000" dirty="0" smtClean="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(19</a:t>
                      </a:r>
                      <a:r>
                        <a:rPr lang="zh-TW" altLang="en-US" sz="2000" dirty="0" smtClean="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所</a:t>
                      </a:r>
                      <a:r>
                        <a:rPr lang="en-US" altLang="zh-TW" sz="2000" dirty="0" smtClean="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a:t>
                      </a:r>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sz="2000" dirty="0">
                        <a:latin typeface="標楷體" panose="03000509000000000000" pitchFamily="65" charset="-120"/>
                        <a:ea typeface="標楷體" panose="03000509000000000000" pitchFamily="65" charset="-120"/>
                        <a:cs typeface="Arial Unicode MS" panose="020B0604020202020204" pitchFamily="34" charset="-120"/>
                      </a:endParaRPr>
                    </a:p>
                  </a:txBody>
                  <a:tcPr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96214">
                <a:tc>
                  <a:txBody>
                    <a:bodyPr/>
                    <a:lstStyle/>
                    <a:p>
                      <a:pPr algn="ctr"/>
                      <a:r>
                        <a:rPr lang="zh-TW" altLang="en-US" sz="2000" b="1" dirty="0" smtClean="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臺北科技大學</a:t>
                      </a:r>
                      <a:endPar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000" b="1" dirty="0" smtClean="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臺北商業大學</a:t>
                      </a:r>
                      <a:endPar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000" b="1" dirty="0" smtClean="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臺中科技大學</a:t>
                      </a:r>
                      <a:endPar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000" b="1" dirty="0" smtClean="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高雄科技大學</a:t>
                      </a:r>
                      <a:endPar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000" b="1" dirty="0" smtClean="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澎湖科技大學</a:t>
                      </a:r>
                      <a:endPar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962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大華科技大學</a:t>
                      </a:r>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000" dirty="0" smtClean="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慈濟科技大學</a:t>
                      </a:r>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000" b="1" dirty="0" smtClean="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虎尾科技大學</a:t>
                      </a:r>
                      <a:endPar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000" b="1" dirty="0" smtClean="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高雄餐旅大學</a:t>
                      </a:r>
                      <a:endPar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000" b="1" dirty="0" smtClean="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臺東專校</a:t>
                      </a:r>
                      <a:endPar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96214">
                <a:tc>
                  <a:txBody>
                    <a:bodyPr/>
                    <a:lstStyle/>
                    <a:p>
                      <a:pPr algn="ctr"/>
                      <a:r>
                        <a:rPr lang="zh-TW" altLang="en-US" sz="2000" dirty="0" smtClean="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致理科技大學</a:t>
                      </a:r>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000" dirty="0" smtClean="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醒吾科技大學</a:t>
                      </a:r>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000" dirty="0" smtClean="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弘光科技大學</a:t>
                      </a:r>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1" dirty="0" smtClean="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臺南醫護專校</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000" dirty="0" smtClean="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美和科技大學</a:t>
                      </a:r>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96214">
                <a:tc>
                  <a:txBody>
                    <a:bodyPr/>
                    <a:lstStyle/>
                    <a:p>
                      <a:pPr algn="ctr"/>
                      <a:r>
                        <a:rPr lang="zh-TW" altLang="en-US" sz="2000" dirty="0" smtClean="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臺北城市科大</a:t>
                      </a:r>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台北海洋科大</a:t>
                      </a:r>
                      <a:endParaRPr lang="zh-TW" altLang="en-US" sz="2000" dirty="0"/>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000" dirty="0" smtClean="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南開科技大學</a:t>
                      </a:r>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中華醫事科大</a:t>
                      </a:r>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000" dirty="0" smtClean="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輔英科技大學</a:t>
                      </a:r>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96214">
                <a:tc>
                  <a:txBody>
                    <a:bodyPr/>
                    <a:lstStyle/>
                    <a:p>
                      <a:pPr algn="ctr"/>
                      <a:r>
                        <a:rPr lang="zh-TW" altLang="en-US" sz="2000" dirty="0" smtClean="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宏國德霖科大</a:t>
                      </a:r>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龍華科技大學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000" dirty="0" smtClean="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仁德醫護專校</a:t>
                      </a:r>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正修科技大學</a:t>
                      </a:r>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南臺科技大學</a:t>
                      </a:r>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3962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聖約翰科大</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000" dirty="0" smtClean="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華夏科技大學</a:t>
                      </a:r>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慈惠醫護專校</a:t>
                      </a:r>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樹人醫護專校</a:t>
                      </a:r>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396214">
                <a:tc>
                  <a:txBody>
                    <a:bodyPr/>
                    <a:lstStyle/>
                    <a:p>
                      <a:pPr algn="ctr"/>
                      <a:r>
                        <a:rPr lang="zh-TW" altLang="en-US" sz="2000" dirty="0" smtClean="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耕莘醫護專校</a:t>
                      </a:r>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馬偕醫護專校</a:t>
                      </a:r>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敏惠醫護專校</a:t>
                      </a:r>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000" dirty="0" smtClean="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育英醫護專校</a:t>
                      </a:r>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3962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新生醫護專校</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000" dirty="0" smtClean="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聖母醫護專校</a:t>
                      </a:r>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000" smtClean="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崇仁醫護專校</a:t>
                      </a:r>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和春技術學院</a:t>
                      </a:r>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3962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經國管理學院</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黎明技術學院</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smtClean="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大同技術學院</a:t>
                      </a:r>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文藻外語大學</a:t>
                      </a:r>
                      <a:endParaRPr lang="zh-TW" altLang="en-US" sz="2000" dirty="0"/>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3962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蘭陽技術學院</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南亞技術學院</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東方設計大學</a:t>
                      </a:r>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000" dirty="0" smtClean="0"/>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3962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臺灣觀光學院</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康寧大學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ltLang="en-US"/>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ltLang="en-US" dirty="0"/>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圖片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67459">
            <a:off x="4754504" y="4502120"/>
            <a:ext cx="2389281" cy="1670114"/>
          </a:xfrm>
          <a:prstGeom prst="rect">
            <a:avLst/>
          </a:prstGeom>
        </p:spPr>
      </p:pic>
      <p:pic>
        <p:nvPicPr>
          <p:cNvPr id="32" name="圖片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1603" y="3533383"/>
            <a:ext cx="2389281" cy="1670114"/>
          </a:xfrm>
          <a:prstGeom prst="rect">
            <a:avLst/>
          </a:prstGeom>
        </p:spPr>
      </p:pic>
      <p:pic>
        <p:nvPicPr>
          <p:cNvPr id="31" name="圖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04552">
            <a:off x="4764541" y="2631901"/>
            <a:ext cx="2389281" cy="1670114"/>
          </a:xfrm>
          <a:prstGeom prst="rect">
            <a:avLst/>
          </a:prstGeom>
        </p:spPr>
      </p:pic>
      <p:sp>
        <p:nvSpPr>
          <p:cNvPr id="23554" name="標題 1"/>
          <p:cNvSpPr>
            <a:spLocks noGrp="1"/>
          </p:cNvSpPr>
          <p:nvPr>
            <p:ph type="title"/>
          </p:nvPr>
        </p:nvSpPr>
        <p:spPr>
          <a:xfrm>
            <a:off x="179388" y="274638"/>
            <a:ext cx="8785225" cy="1143000"/>
          </a:xfrm>
        </p:spPr>
        <p:txBody>
          <a:bodyPr/>
          <a:lstStyle/>
          <a:p>
            <a:pPr eaLnBrk="1" hangingPunct="1"/>
            <a:r>
              <a:rPr lang="zh-TW" altLang="en-US" sz="4000" b="1" dirty="0" smtClean="0">
                <a:latin typeface="標楷體" panose="03000509000000000000" pitchFamily="65" charset="-120"/>
                <a:cs typeface="Arial Unicode MS" panose="020B0604020202020204" pitchFamily="34" charset="-120"/>
              </a:rPr>
              <a:t>五專主要入學管道流程圖</a:t>
            </a:r>
          </a:p>
        </p:txBody>
      </p:sp>
      <p:sp>
        <p:nvSpPr>
          <p:cNvPr id="10243" name="Rectangle 3"/>
          <p:cNvSpPr>
            <a:spLocks noChangeArrowheads="1"/>
          </p:cNvSpPr>
          <p:nvPr/>
        </p:nvSpPr>
        <p:spPr bwMode="auto">
          <a:xfrm>
            <a:off x="755650" y="1700213"/>
            <a:ext cx="4176713" cy="504825"/>
          </a:xfrm>
          <a:prstGeom prst="rect">
            <a:avLst/>
          </a:prstGeom>
          <a:solidFill>
            <a:srgbClr val="FFFF99"/>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a:latin typeface="標楷體" panose="03000509000000000000" pitchFamily="65" charset="-120"/>
                <a:ea typeface="標楷體" panose="03000509000000000000" pitchFamily="65" charset="-120"/>
                <a:cs typeface="Arial Unicode MS" panose="020B0604020202020204" pitchFamily="34" charset="-120"/>
              </a:rPr>
              <a:t>國中教育會考</a:t>
            </a:r>
          </a:p>
        </p:txBody>
      </p:sp>
      <p:sp>
        <p:nvSpPr>
          <p:cNvPr id="10245" name="Rectangle 5"/>
          <p:cNvSpPr>
            <a:spLocks noChangeArrowheads="1"/>
          </p:cNvSpPr>
          <p:nvPr/>
        </p:nvSpPr>
        <p:spPr bwMode="auto">
          <a:xfrm>
            <a:off x="755650" y="2925763"/>
            <a:ext cx="4176713" cy="503237"/>
          </a:xfrm>
          <a:prstGeom prst="rect">
            <a:avLst/>
          </a:prstGeom>
          <a:solidFill>
            <a:schemeClr val="accent1"/>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b="1" dirty="0">
                <a:solidFill>
                  <a:srgbClr val="FFFF00"/>
                </a:solidFill>
                <a:latin typeface="標楷體" panose="03000509000000000000" pitchFamily="65" charset="-120"/>
                <a:ea typeface="標楷體" panose="03000509000000000000" pitchFamily="65" charset="-120"/>
                <a:cs typeface="Arial Unicode MS" panose="020B0604020202020204" pitchFamily="34" charset="-120"/>
              </a:rPr>
              <a:t>五專優先免試入學</a:t>
            </a:r>
          </a:p>
        </p:txBody>
      </p:sp>
      <p:sp>
        <p:nvSpPr>
          <p:cNvPr id="10246" name="Rectangle 7"/>
          <p:cNvSpPr>
            <a:spLocks noChangeArrowheads="1"/>
          </p:cNvSpPr>
          <p:nvPr/>
        </p:nvSpPr>
        <p:spPr bwMode="auto">
          <a:xfrm>
            <a:off x="755650" y="4148138"/>
            <a:ext cx="4176713" cy="504825"/>
          </a:xfrm>
          <a:prstGeom prst="rect">
            <a:avLst/>
          </a:prstGeom>
          <a:solidFill>
            <a:schemeClr val="accent1"/>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b="1" dirty="0">
                <a:solidFill>
                  <a:srgbClr val="66FF33"/>
                </a:solidFill>
                <a:latin typeface="標楷體" panose="03000509000000000000" pitchFamily="65" charset="-120"/>
                <a:ea typeface="標楷體" panose="03000509000000000000" pitchFamily="65" charset="-120"/>
                <a:cs typeface="Arial Unicode MS" panose="020B0604020202020204" pitchFamily="34" charset="-120"/>
              </a:rPr>
              <a:t>北、中、南區五專聯合免試入學</a:t>
            </a:r>
          </a:p>
        </p:txBody>
      </p:sp>
      <p:sp>
        <p:nvSpPr>
          <p:cNvPr id="10248" name="Rectangle 11"/>
          <p:cNvSpPr>
            <a:spLocks noChangeArrowheads="1"/>
          </p:cNvSpPr>
          <p:nvPr/>
        </p:nvSpPr>
        <p:spPr bwMode="auto">
          <a:xfrm>
            <a:off x="755650" y="5372100"/>
            <a:ext cx="4176713" cy="503238"/>
          </a:xfrm>
          <a:prstGeom prst="rect">
            <a:avLst/>
          </a:prstGeom>
          <a:solidFill>
            <a:schemeClr val="accent1"/>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dirty="0">
                <a:solidFill>
                  <a:schemeClr val="bg1"/>
                </a:solidFill>
                <a:latin typeface="標楷體" panose="03000509000000000000" pitchFamily="65" charset="-120"/>
                <a:ea typeface="標楷體" panose="03000509000000000000" pitchFamily="65" charset="-120"/>
                <a:cs typeface="Arial Unicode MS" panose="020B0604020202020204" pitchFamily="34" charset="-120"/>
              </a:rPr>
              <a:t>各校五專免試續招</a:t>
            </a:r>
          </a:p>
        </p:txBody>
      </p:sp>
      <p:sp>
        <p:nvSpPr>
          <p:cNvPr id="10249" name="Text Box 12"/>
          <p:cNvSpPr txBox="1">
            <a:spLocks noChangeArrowheads="1"/>
          </p:cNvSpPr>
          <p:nvPr/>
        </p:nvSpPr>
        <p:spPr bwMode="auto">
          <a:xfrm>
            <a:off x="3134866" y="2349500"/>
            <a:ext cx="21082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標楷體" panose="03000509000000000000" pitchFamily="65" charset="-120"/>
                <a:ea typeface="標楷體" panose="03000509000000000000" pitchFamily="65" charset="-120"/>
                <a:cs typeface="Arial Unicode MS" panose="020B0604020202020204" pitchFamily="34" charset="-120"/>
              </a:rPr>
              <a:t>取得會考成績</a:t>
            </a:r>
            <a:r>
              <a:rPr lang="en-US" altLang="zh-TW" sz="1200" dirty="0">
                <a:latin typeface="標楷體" panose="03000509000000000000" pitchFamily="65" charset="-120"/>
                <a:ea typeface="標楷體" panose="03000509000000000000" pitchFamily="65" charset="-120"/>
                <a:cs typeface="Arial Unicode MS" panose="020B0604020202020204" pitchFamily="34" charset="-120"/>
              </a:rPr>
              <a:t>(※</a:t>
            </a:r>
            <a:r>
              <a:rPr lang="zh-TW" altLang="en-US" sz="1200" dirty="0">
                <a:latin typeface="標楷體" panose="03000509000000000000" pitchFamily="65" charset="-120"/>
                <a:ea typeface="標楷體" panose="03000509000000000000" pitchFamily="65" charset="-120"/>
                <a:cs typeface="Arial Unicode MS" panose="020B0604020202020204" pitchFamily="34" charset="-120"/>
              </a:rPr>
              <a:t>註</a:t>
            </a:r>
            <a:r>
              <a:rPr lang="en-US" altLang="zh-TW" sz="1200" dirty="0">
                <a:latin typeface="標楷體" panose="03000509000000000000" pitchFamily="65" charset="-120"/>
                <a:ea typeface="標楷體" panose="03000509000000000000" pitchFamily="65" charset="-120"/>
                <a:cs typeface="Arial Unicode MS" panose="020B0604020202020204" pitchFamily="34" charset="-120"/>
              </a:rPr>
              <a:t>)</a:t>
            </a:r>
            <a:endParaRPr lang="zh-TW" altLang="en-US" sz="1200" dirty="0">
              <a:latin typeface="標楷體" panose="03000509000000000000" pitchFamily="65" charset="-120"/>
              <a:ea typeface="標楷體" panose="03000509000000000000" pitchFamily="65" charset="-120"/>
              <a:cs typeface="Arial Unicode MS" panose="020B0604020202020204" pitchFamily="34" charset="-120"/>
            </a:endParaRPr>
          </a:p>
        </p:txBody>
      </p:sp>
      <p:sp>
        <p:nvSpPr>
          <p:cNvPr id="10250" name="Text Box 13"/>
          <p:cNvSpPr txBox="1">
            <a:spLocks noChangeArrowheads="1"/>
          </p:cNvSpPr>
          <p:nvPr/>
        </p:nvSpPr>
        <p:spPr bwMode="auto">
          <a:xfrm>
            <a:off x="3134866" y="3638550"/>
            <a:ext cx="2324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a:latin typeface="標楷體" panose="03000509000000000000" pitchFamily="65" charset="-120"/>
                <a:ea typeface="標楷體" panose="03000509000000000000" pitchFamily="65" charset="-120"/>
                <a:cs typeface="Arial Unicode MS" panose="020B0604020202020204" pitchFamily="34" charset="-120"/>
              </a:rPr>
              <a:t>未錄取</a:t>
            </a:r>
          </a:p>
        </p:txBody>
      </p:sp>
      <p:sp>
        <p:nvSpPr>
          <p:cNvPr id="10253" name="Text Box 21"/>
          <p:cNvSpPr txBox="1">
            <a:spLocks noChangeArrowheads="1"/>
          </p:cNvSpPr>
          <p:nvPr/>
        </p:nvSpPr>
        <p:spPr bwMode="auto">
          <a:xfrm>
            <a:off x="5309808" y="270854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標楷體" panose="03000509000000000000" pitchFamily="65" charset="-120"/>
                <a:ea typeface="標楷體" panose="03000509000000000000" pitchFamily="65" charset="-120"/>
                <a:cs typeface="Arial Unicode MS" panose="020B0604020202020204" pitchFamily="34" charset="-120"/>
              </a:rPr>
              <a:t>錄取</a:t>
            </a:r>
          </a:p>
        </p:txBody>
      </p:sp>
      <p:sp>
        <p:nvSpPr>
          <p:cNvPr id="10255" name="Text Box 23"/>
          <p:cNvSpPr txBox="1">
            <a:spLocks noChangeArrowheads="1"/>
          </p:cNvSpPr>
          <p:nvPr/>
        </p:nvSpPr>
        <p:spPr bwMode="auto">
          <a:xfrm>
            <a:off x="5176143" y="3777470"/>
            <a:ext cx="641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標楷體" panose="03000509000000000000" pitchFamily="65" charset="-120"/>
                <a:ea typeface="標楷體" panose="03000509000000000000" pitchFamily="65" charset="-120"/>
                <a:cs typeface="Arial Unicode MS" panose="020B0604020202020204" pitchFamily="34" charset="-120"/>
              </a:rPr>
              <a:t>錄取</a:t>
            </a:r>
          </a:p>
        </p:txBody>
      </p:sp>
      <p:sp>
        <p:nvSpPr>
          <p:cNvPr id="10266" name="Text Box 24"/>
          <p:cNvSpPr txBox="1">
            <a:spLocks noChangeArrowheads="1"/>
          </p:cNvSpPr>
          <p:nvPr/>
        </p:nvSpPr>
        <p:spPr bwMode="auto">
          <a:xfrm>
            <a:off x="5106190" y="491745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標楷體" panose="03000509000000000000" pitchFamily="65" charset="-120"/>
                <a:ea typeface="標楷體" panose="03000509000000000000" pitchFamily="65" charset="-120"/>
                <a:cs typeface="Arial Unicode MS" panose="020B0604020202020204" pitchFamily="34" charset="-120"/>
              </a:rPr>
              <a:t>錄取</a:t>
            </a:r>
          </a:p>
        </p:txBody>
      </p:sp>
      <p:sp>
        <p:nvSpPr>
          <p:cNvPr id="10268" name="Text Box 13"/>
          <p:cNvSpPr txBox="1">
            <a:spLocks noChangeArrowheads="1"/>
          </p:cNvSpPr>
          <p:nvPr/>
        </p:nvSpPr>
        <p:spPr bwMode="auto">
          <a:xfrm>
            <a:off x="3134866" y="4862513"/>
            <a:ext cx="2324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a:latin typeface="標楷體" panose="03000509000000000000" pitchFamily="65" charset="-120"/>
                <a:ea typeface="標楷體" panose="03000509000000000000" pitchFamily="65" charset="-120"/>
                <a:cs typeface="Arial Unicode MS" panose="020B0604020202020204" pitchFamily="34" charset="-120"/>
              </a:rPr>
              <a:t>未錄取</a:t>
            </a:r>
          </a:p>
        </p:txBody>
      </p:sp>
      <p:pic>
        <p:nvPicPr>
          <p:cNvPr id="23572" name="圖片 2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字方塊 2"/>
          <p:cNvSpPr txBox="1">
            <a:spLocks noChangeArrowheads="1"/>
          </p:cNvSpPr>
          <p:nvPr/>
        </p:nvSpPr>
        <p:spPr bwMode="auto">
          <a:xfrm>
            <a:off x="827088" y="6043941"/>
            <a:ext cx="60491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註：除國立</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學校、護理科及</a:t>
            </a:r>
            <a:r>
              <a:rPr lang="zh-TW" altLang="en-US" sz="1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護理助產科</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外</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，各校自訂是否採計會考成績。</a:t>
            </a:r>
          </a:p>
        </p:txBody>
      </p:sp>
      <p:pic>
        <p:nvPicPr>
          <p:cNvPr id="6" name="圖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475786" y="2266684"/>
            <a:ext cx="736440" cy="581719"/>
          </a:xfrm>
          <a:prstGeom prst="rect">
            <a:avLst/>
          </a:prstGeom>
          <a:scene3d>
            <a:camera prst="orthographicFront"/>
            <a:lightRig rig="threePt" dir="t"/>
          </a:scene3d>
          <a:sp3d>
            <a:bevelT w="114300" prst="artDeco"/>
          </a:sp3d>
        </p:spPr>
      </p:pic>
      <p:pic>
        <p:nvPicPr>
          <p:cNvPr id="29" name="圖片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475786" y="3501727"/>
            <a:ext cx="736440" cy="581719"/>
          </a:xfrm>
          <a:prstGeom prst="rect">
            <a:avLst/>
          </a:prstGeom>
          <a:scene3d>
            <a:camera prst="orthographicFront"/>
            <a:lightRig rig="threePt" dir="t"/>
          </a:scene3d>
          <a:sp3d>
            <a:bevelT w="114300" prst="artDeco"/>
          </a:sp3d>
        </p:spPr>
      </p:pic>
      <p:pic>
        <p:nvPicPr>
          <p:cNvPr id="30" name="圖片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475786" y="4721673"/>
            <a:ext cx="736440" cy="581719"/>
          </a:xfrm>
          <a:prstGeom prst="rect">
            <a:avLst/>
          </a:prstGeom>
          <a:scene3d>
            <a:camera prst="orthographicFront"/>
            <a:lightRig rig="threePt" dir="t"/>
          </a:scene3d>
          <a:sp3d>
            <a:bevelT w="114300" prst="artDeco"/>
          </a:sp3d>
        </p:spPr>
      </p:pic>
      <p:grpSp>
        <p:nvGrpSpPr>
          <p:cNvPr id="9" name="群組 8"/>
          <p:cNvGrpSpPr/>
          <p:nvPr/>
        </p:nvGrpSpPr>
        <p:grpSpPr>
          <a:xfrm>
            <a:off x="6219577" y="2250425"/>
            <a:ext cx="3509676" cy="4091638"/>
            <a:chOff x="6219577" y="2250425"/>
            <a:chExt cx="3509676" cy="4091638"/>
          </a:xfrm>
        </p:grpSpPr>
        <p:pic>
          <p:nvPicPr>
            <p:cNvPr id="4" name="圖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9577" y="2250425"/>
              <a:ext cx="3509676" cy="4091638"/>
            </a:xfrm>
            <a:prstGeom prst="rect">
              <a:avLst/>
            </a:prstGeom>
          </p:spPr>
        </p:pic>
        <p:sp>
          <p:nvSpPr>
            <p:cNvPr id="8" name="文字方塊 7"/>
            <p:cNvSpPr txBox="1"/>
            <p:nvPr/>
          </p:nvSpPr>
          <p:spPr>
            <a:xfrm>
              <a:off x="6876256" y="5218782"/>
              <a:ext cx="2088357" cy="369332"/>
            </a:xfrm>
            <a:prstGeom prst="rect">
              <a:avLst/>
            </a:prstGeom>
            <a:noFill/>
          </p:spPr>
          <p:txBody>
            <a:bodyPr wrap="square" rtlCol="0">
              <a:spAutoFit/>
            </a:bodyPr>
            <a:lstStyle/>
            <a:p>
              <a:pPr algn="ctr"/>
              <a:r>
                <a:rPr lang="zh-TW" altLang="en-US" dirty="0" smtClean="0">
                  <a:latin typeface="標楷體" panose="03000509000000000000" pitchFamily="65" charset="-120"/>
                  <a:ea typeface="標楷體" panose="03000509000000000000" pitchFamily="65" charset="-120"/>
                </a:rPr>
                <a:t>五專招生學</a:t>
              </a:r>
              <a:r>
                <a:rPr lang="zh-TW" altLang="en-US" dirty="0">
                  <a:latin typeface="標楷體" panose="03000509000000000000" pitchFamily="65" charset="-120"/>
                  <a:ea typeface="標楷體" panose="03000509000000000000" pitchFamily="65" charset="-120"/>
                </a:rPr>
                <a:t>校</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a:spLocks noGrp="1"/>
          </p:cNvSpPr>
          <p:nvPr>
            <p:ph type="title"/>
          </p:nvPr>
        </p:nvSpPr>
        <p:spPr/>
        <p:txBody>
          <a:bodyPr/>
          <a:lstStyle/>
          <a:p>
            <a:pPr eaLnBrk="1" hangingPunct="1"/>
            <a:r>
              <a:rPr lang="zh-TW" altLang="en-US" smtClean="0">
                <a:latin typeface="標楷體" panose="03000509000000000000" pitchFamily="65" charset="-120"/>
                <a:cs typeface="Arial Unicode MS" panose="020B0604020202020204" pitchFamily="34" charset="-120"/>
              </a:rPr>
              <a:t>招生管道說明</a:t>
            </a:r>
          </a:p>
        </p:txBody>
      </p:sp>
      <p:sp>
        <p:nvSpPr>
          <p:cNvPr id="25603" name="內容版面配置區 2"/>
          <p:cNvSpPr>
            <a:spLocks noGrp="1"/>
          </p:cNvSpPr>
          <p:nvPr>
            <p:ph idx="1"/>
          </p:nvPr>
        </p:nvSpPr>
        <p:spPr>
          <a:xfrm>
            <a:off x="457200" y="1340768"/>
            <a:ext cx="8229600" cy="5256212"/>
          </a:xfrm>
        </p:spPr>
        <p:txBody>
          <a:bodyPr/>
          <a:lstStyle/>
          <a:p>
            <a:pPr eaLnBrk="1" hangingPunct="1"/>
            <a:r>
              <a:rPr lang="zh-TW" altLang="en-US" sz="2800" dirty="0" smtClean="0">
                <a:latin typeface="標楷體" panose="03000509000000000000" pitchFamily="65" charset="-120"/>
                <a:cs typeface="Arial Unicode MS" panose="020B0604020202020204" pitchFamily="34" charset="-120"/>
              </a:rPr>
              <a:t>有意願就讀五專之免試生共有</a:t>
            </a:r>
            <a:r>
              <a:rPr lang="en-US" altLang="zh-TW" b="1" dirty="0" smtClean="0">
                <a:solidFill>
                  <a:srgbClr val="FF0000"/>
                </a:solidFill>
                <a:latin typeface="Arial Black" panose="020B0A04020102020204" pitchFamily="34" charset="0"/>
                <a:cs typeface="Arial Unicode MS" panose="020B0604020202020204" pitchFamily="34" charset="-120"/>
              </a:rPr>
              <a:t>3</a:t>
            </a:r>
            <a:r>
              <a:rPr lang="zh-TW" altLang="en-US" sz="2800" dirty="0" smtClean="0">
                <a:latin typeface="標楷體" panose="03000509000000000000" pitchFamily="65" charset="-120"/>
                <a:cs typeface="Arial Unicode MS" panose="020B0604020202020204" pitchFamily="34" charset="-120"/>
              </a:rPr>
              <a:t>次機會，其中又以</a:t>
            </a:r>
            <a:r>
              <a:rPr lang="zh-TW" altLang="en-US" sz="2800" b="1" dirty="0" smtClean="0">
                <a:solidFill>
                  <a:srgbClr val="FF0000"/>
                </a:solidFill>
                <a:latin typeface="標楷體" panose="03000509000000000000" pitchFamily="65" charset="-120"/>
                <a:cs typeface="Arial Unicode MS" panose="020B0604020202020204" pitchFamily="34" charset="-120"/>
              </a:rPr>
              <a:t>五專優先免試入學</a:t>
            </a:r>
            <a:r>
              <a:rPr lang="zh-TW" altLang="en-US" sz="2800" dirty="0" smtClean="0">
                <a:latin typeface="標楷體" panose="03000509000000000000" pitchFamily="65" charset="-120"/>
                <a:cs typeface="Arial Unicode MS" panose="020B0604020202020204" pitchFamily="34" charset="-120"/>
              </a:rPr>
              <a:t>名額最多、錄取理想科組機率最高，務必參加。</a:t>
            </a:r>
            <a:endParaRPr lang="en-US" altLang="zh-TW" sz="2800" dirty="0" smtClean="0">
              <a:latin typeface="標楷體" panose="03000509000000000000" pitchFamily="65" charset="-120"/>
              <a:cs typeface="Arial Unicode MS" panose="020B0604020202020204" pitchFamily="34" charset="-120"/>
            </a:endParaRPr>
          </a:p>
          <a:p>
            <a:pPr eaLnBrk="1" hangingPunct="1"/>
            <a:endParaRPr lang="en-US" altLang="zh-TW" sz="3000" dirty="0" smtClean="0">
              <a:latin typeface="標楷體" panose="03000509000000000000" pitchFamily="65" charset="-120"/>
              <a:cs typeface="Arial Unicode MS" panose="020B0604020202020204" pitchFamily="34" charset="-120"/>
            </a:endParaRPr>
          </a:p>
          <a:p>
            <a:pPr eaLnBrk="1" hangingPunct="1"/>
            <a:endParaRPr lang="en-US" altLang="zh-TW" sz="3000" dirty="0" smtClean="0">
              <a:latin typeface="標楷體" panose="03000509000000000000" pitchFamily="65" charset="-120"/>
              <a:cs typeface="Arial Unicode MS" panose="020B0604020202020204" pitchFamily="34" charset="-120"/>
            </a:endParaRPr>
          </a:p>
          <a:p>
            <a:pPr eaLnBrk="1" hangingPunct="1"/>
            <a:endParaRPr lang="en-US" altLang="zh-TW" sz="3000" dirty="0">
              <a:latin typeface="標楷體" panose="03000509000000000000" pitchFamily="65" charset="-120"/>
              <a:cs typeface="Arial Unicode MS" panose="020B0604020202020204" pitchFamily="34" charset="-120"/>
            </a:endParaRPr>
          </a:p>
          <a:p>
            <a:pPr eaLnBrk="1" hangingPunct="1"/>
            <a:endParaRPr lang="en-US" altLang="zh-TW" sz="2400" dirty="0" smtClean="0">
              <a:latin typeface="標楷體" panose="03000509000000000000" pitchFamily="65" charset="-120"/>
              <a:cs typeface="Arial Unicode MS" panose="020B0604020202020204" pitchFamily="34" charset="-120"/>
            </a:endParaRPr>
          </a:p>
          <a:p>
            <a:pPr eaLnBrk="1" hangingPunct="1"/>
            <a:r>
              <a:rPr lang="zh-TW" altLang="en-US" sz="2400" dirty="0" smtClean="0">
                <a:latin typeface="標楷體" panose="03000509000000000000" pitchFamily="65" charset="-120"/>
                <a:cs typeface="Arial Unicode MS" panose="020B0604020202020204" pitchFamily="34" charset="-120"/>
              </a:rPr>
              <a:t>五專優先免試入學、聯合免試入學之</a:t>
            </a:r>
            <a:r>
              <a:rPr lang="zh-TW" altLang="en-US" sz="2400" dirty="0" smtClean="0">
                <a:solidFill>
                  <a:srgbClr val="0000FF"/>
                </a:solidFill>
                <a:latin typeface="標楷體" panose="03000509000000000000" pitchFamily="65" charset="-120"/>
                <a:cs typeface="Arial Unicode MS" panose="020B0604020202020204" pitchFamily="34" charset="-120"/>
              </a:rPr>
              <a:t>「超額比序項目積分」採計方式及「同分比序項目順序」不盡相同</a:t>
            </a:r>
            <a:r>
              <a:rPr lang="zh-TW" altLang="en-US" sz="2400" dirty="0" smtClean="0">
                <a:latin typeface="標楷體" panose="03000509000000000000" pitchFamily="65" charset="-120"/>
                <a:cs typeface="Arial Unicode MS" panose="020B0604020202020204" pitchFamily="34" charset="-120"/>
              </a:rPr>
              <a:t>，且辦理方式、錄取方式皆有所不同，請報名學生務必注意。</a:t>
            </a:r>
            <a:endParaRPr lang="en-US" altLang="zh-TW" sz="2400" dirty="0" smtClean="0">
              <a:latin typeface="標楷體" panose="03000509000000000000" pitchFamily="65" charset="-120"/>
              <a:cs typeface="Arial Unicode MS" panose="020B0604020202020204" pitchFamily="34" charset="-120"/>
            </a:endParaRPr>
          </a:p>
        </p:txBody>
      </p:sp>
      <p:pic>
        <p:nvPicPr>
          <p:cNvPr id="25604" name="圖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2717774"/>
            <a:ext cx="1791888" cy="1828457"/>
          </a:xfrm>
          <a:prstGeom prst="rect">
            <a:avLst/>
          </a:prstGeom>
        </p:spPr>
      </p:pic>
      <p:pic>
        <p:nvPicPr>
          <p:cNvPr id="3" name="圖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8700" y="2693043"/>
            <a:ext cx="1840360" cy="1877918"/>
          </a:xfrm>
          <a:prstGeom prst="rect">
            <a:avLst/>
          </a:prstGeom>
        </p:spPr>
      </p:pic>
      <p:pic>
        <p:nvPicPr>
          <p:cNvPr id="4" name="圖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2224" y="2680525"/>
            <a:ext cx="1864896" cy="1902955"/>
          </a:xfrm>
          <a:prstGeom prst="rect">
            <a:avLst/>
          </a:prstGeom>
        </p:spPr>
      </p:pic>
      <p:sp>
        <p:nvSpPr>
          <p:cNvPr id="5" name="文字方塊 4"/>
          <p:cNvSpPr txBox="1"/>
          <p:nvPr/>
        </p:nvSpPr>
        <p:spPr>
          <a:xfrm>
            <a:off x="2299592" y="3890888"/>
            <a:ext cx="753244" cy="369332"/>
          </a:xfrm>
          <a:prstGeom prst="rect">
            <a:avLst/>
          </a:prstGeom>
          <a:noFill/>
        </p:spPr>
        <p:txBody>
          <a:bodyPr wrap="square" rtlCol="0">
            <a:spAutoFit/>
          </a:bodyPr>
          <a:lstStyle/>
          <a:p>
            <a:pPr algn="ctr"/>
            <a:r>
              <a:rPr lang="zh-TW" altLang="en-US" dirty="0" smtClean="0">
                <a:latin typeface="標楷體" panose="03000509000000000000" pitchFamily="65" charset="-120"/>
                <a:ea typeface="標楷體" panose="03000509000000000000" pitchFamily="65" charset="-120"/>
              </a:rPr>
              <a:t>優</a:t>
            </a:r>
            <a:r>
              <a:rPr lang="zh-TW" altLang="en-US" dirty="0">
                <a:latin typeface="標楷體" panose="03000509000000000000" pitchFamily="65" charset="-120"/>
                <a:ea typeface="標楷體" panose="03000509000000000000" pitchFamily="65" charset="-120"/>
              </a:rPr>
              <a:t>免</a:t>
            </a:r>
          </a:p>
        </p:txBody>
      </p:sp>
      <p:sp>
        <p:nvSpPr>
          <p:cNvPr id="9" name="文字方塊 8"/>
          <p:cNvSpPr txBox="1"/>
          <p:nvPr/>
        </p:nvSpPr>
        <p:spPr>
          <a:xfrm>
            <a:off x="4748880" y="3890888"/>
            <a:ext cx="753244" cy="369332"/>
          </a:xfrm>
          <a:prstGeom prst="rect">
            <a:avLst/>
          </a:prstGeom>
          <a:noFill/>
        </p:spPr>
        <p:txBody>
          <a:bodyPr wrap="square" rtlCol="0">
            <a:spAutoFit/>
          </a:bodyPr>
          <a:lstStyle/>
          <a:p>
            <a:pPr algn="ctr"/>
            <a:r>
              <a:rPr lang="zh-TW" altLang="en-US" dirty="0" smtClean="0">
                <a:latin typeface="標楷體" panose="03000509000000000000" pitchFamily="65" charset="-120"/>
                <a:ea typeface="標楷體" panose="03000509000000000000" pitchFamily="65" charset="-120"/>
              </a:rPr>
              <a:t>聯免</a:t>
            </a:r>
            <a:endParaRPr lang="zh-TW" altLang="en-US" dirty="0">
              <a:latin typeface="標楷體" panose="03000509000000000000" pitchFamily="65" charset="-120"/>
              <a:ea typeface="標楷體" panose="03000509000000000000" pitchFamily="65" charset="-120"/>
            </a:endParaRPr>
          </a:p>
        </p:txBody>
      </p:sp>
      <p:sp>
        <p:nvSpPr>
          <p:cNvPr id="10" name="文字方塊 9"/>
          <p:cNvSpPr txBox="1"/>
          <p:nvPr/>
        </p:nvSpPr>
        <p:spPr>
          <a:xfrm>
            <a:off x="7219640" y="3890888"/>
            <a:ext cx="753244" cy="369332"/>
          </a:xfrm>
          <a:prstGeom prst="rect">
            <a:avLst/>
          </a:prstGeom>
          <a:noFill/>
        </p:spPr>
        <p:txBody>
          <a:bodyPr wrap="square" rtlCol="0">
            <a:spAutoFit/>
          </a:bodyPr>
          <a:lstStyle/>
          <a:p>
            <a:pPr algn="ctr"/>
            <a:r>
              <a:rPr lang="zh-TW" altLang="en-US" dirty="0" smtClean="0">
                <a:latin typeface="標楷體" panose="03000509000000000000" pitchFamily="65" charset="-120"/>
                <a:ea typeface="標楷體" panose="03000509000000000000" pitchFamily="65" charset="-120"/>
              </a:rPr>
              <a:t>續招</a:t>
            </a:r>
            <a:endParaRPr lang="zh-TW"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內容版面配置區 2"/>
          <p:cNvSpPr>
            <a:spLocks noGrp="1"/>
          </p:cNvSpPr>
          <p:nvPr>
            <p:ph idx="1"/>
          </p:nvPr>
        </p:nvSpPr>
        <p:spPr>
          <a:xfrm>
            <a:off x="468313" y="1341438"/>
            <a:ext cx="8229600" cy="3527722"/>
          </a:xfrm>
        </p:spPr>
        <p:txBody>
          <a:bodyPr/>
          <a:lstStyle/>
          <a:p>
            <a:pPr eaLnBrk="1" hangingPunct="1"/>
            <a:r>
              <a:rPr lang="zh-TW" altLang="en-US" sz="2800" dirty="0" smtClean="0"/>
              <a:t>學生</a:t>
            </a:r>
            <a:r>
              <a:rPr lang="zh-TW" altLang="en-US" sz="2800" b="1" dirty="0" smtClean="0">
                <a:solidFill>
                  <a:srgbClr val="0000FF"/>
                </a:solidFill>
              </a:rPr>
              <a:t>可同時報名</a:t>
            </a:r>
            <a:r>
              <a:rPr lang="zh-TW" altLang="en-US" sz="2800" dirty="0" smtClean="0"/>
              <a:t>高中高職及五專各不同入學管道，惟在不同管道皆有錄取時，</a:t>
            </a:r>
            <a:r>
              <a:rPr lang="zh-TW" altLang="en-US" sz="2800" dirty="0" smtClean="0">
                <a:solidFill>
                  <a:srgbClr val="FF0000"/>
                </a:solidFill>
              </a:rPr>
              <a:t>僅能擇一</a:t>
            </a:r>
            <a:r>
              <a:rPr lang="zh-TW" altLang="en-US" sz="2800" dirty="0" smtClean="0"/>
              <a:t>報到。</a:t>
            </a:r>
            <a:endParaRPr lang="en-US" altLang="zh-TW" sz="2800" dirty="0" smtClean="0"/>
          </a:p>
          <a:p>
            <a:pPr eaLnBrk="1" hangingPunct="1"/>
            <a:endParaRPr lang="en-US" altLang="zh-TW" sz="2800" dirty="0"/>
          </a:p>
          <a:p>
            <a:pPr eaLnBrk="1" hangingPunct="1"/>
            <a:endParaRPr lang="en-US" altLang="zh-TW" sz="2800" dirty="0" smtClean="0"/>
          </a:p>
          <a:p>
            <a:pPr eaLnBrk="1" hangingPunct="1"/>
            <a:endParaRPr lang="en-US" altLang="zh-TW" sz="2800" dirty="0"/>
          </a:p>
          <a:p>
            <a:pPr eaLnBrk="1" hangingPunct="1"/>
            <a:endParaRPr lang="en-US" altLang="zh-TW" sz="2800" dirty="0" smtClean="0"/>
          </a:p>
          <a:p>
            <a:pPr eaLnBrk="1" hangingPunct="1"/>
            <a:endParaRPr lang="en-US" altLang="zh-TW" sz="2800" dirty="0" smtClean="0"/>
          </a:p>
          <a:p>
            <a:pPr eaLnBrk="1" hangingPunct="1"/>
            <a:r>
              <a:rPr lang="zh-TW" altLang="en-US" sz="2800" dirty="0" smtClean="0"/>
              <a:t>已在高中高職或五專之入學管道錄取並已完成報到手續者，若</a:t>
            </a:r>
            <a:r>
              <a:rPr lang="zh-TW" altLang="en-US" sz="2800" dirty="0" smtClean="0">
                <a:solidFill>
                  <a:srgbClr val="FF0000"/>
                </a:solidFill>
              </a:rPr>
              <a:t>未於簡章規定之期限前</a:t>
            </a:r>
            <a:r>
              <a:rPr lang="zh-TW" altLang="en-US" sz="2800" dirty="0" smtClean="0">
                <a:solidFill>
                  <a:srgbClr val="0000FF"/>
                </a:solidFill>
              </a:rPr>
              <a:t>聲明放棄</a:t>
            </a:r>
            <a:r>
              <a:rPr lang="zh-TW" altLang="en-US" sz="2800" dirty="0" smtClean="0"/>
              <a:t>錄取資格，</a:t>
            </a:r>
            <a:r>
              <a:rPr lang="zh-TW" altLang="en-US" sz="2800" dirty="0" smtClean="0">
                <a:solidFill>
                  <a:srgbClr val="FF0000"/>
                </a:solidFill>
              </a:rPr>
              <a:t>不可報名</a:t>
            </a:r>
            <a:r>
              <a:rPr lang="zh-TW" altLang="en-US" sz="2800" dirty="0" smtClean="0"/>
              <a:t>後續之其他入學管道。</a:t>
            </a:r>
            <a:endParaRPr lang="en-US" altLang="zh-TW" sz="2800" dirty="0" smtClean="0"/>
          </a:p>
        </p:txBody>
      </p:sp>
      <p:sp>
        <p:nvSpPr>
          <p:cNvPr id="27651" name="標題 1"/>
          <p:cNvSpPr>
            <a:spLocks noGrp="1"/>
          </p:cNvSpPr>
          <p:nvPr>
            <p:ph type="title"/>
          </p:nvPr>
        </p:nvSpPr>
        <p:spPr/>
        <p:txBody>
          <a:bodyPr/>
          <a:lstStyle/>
          <a:p>
            <a:r>
              <a:rPr lang="zh-TW" altLang="en-US" smtClean="0"/>
              <a:t>重要規範事項</a:t>
            </a:r>
          </a:p>
        </p:txBody>
      </p:sp>
      <p:pic>
        <p:nvPicPr>
          <p:cNvPr id="27652"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群組 3"/>
          <p:cNvGrpSpPr/>
          <p:nvPr/>
        </p:nvGrpSpPr>
        <p:grpSpPr>
          <a:xfrm>
            <a:off x="443037" y="2708920"/>
            <a:ext cx="8280151" cy="1631884"/>
            <a:chOff x="251520" y="4998211"/>
            <a:chExt cx="8280151" cy="1631884"/>
          </a:xfrm>
        </p:grpSpPr>
        <p:sp>
          <p:nvSpPr>
            <p:cNvPr id="2" name="圓角矩形 1"/>
            <p:cNvSpPr/>
            <p:nvPr/>
          </p:nvSpPr>
          <p:spPr bwMode="auto">
            <a:xfrm>
              <a:off x="251520" y="5159114"/>
              <a:ext cx="2591519" cy="1224136"/>
            </a:xfrm>
            <a:prstGeom prst="roundRect">
              <a:avLst/>
            </a:prstGeom>
            <a:solidFill>
              <a:srgbClr val="0070C0"/>
            </a:solidFill>
            <a:ln w="38100">
              <a:solidFill>
                <a:schemeClr val="accent4">
                  <a:lumMod val="60000"/>
                  <a:lumOff val="40000"/>
                </a:schemeClr>
              </a:solidFill>
              <a:round/>
              <a:headEnd/>
              <a:tailEnd type="triangle" w="med" len="med"/>
            </a:ln>
          </p:spPr>
          <p:txBody>
            <a:bodyPr rtlCol="0" anchor="ctr"/>
            <a:lstStyle/>
            <a:p>
              <a:r>
                <a:rPr lang="en-US" altLang="zh-TW" dirty="0" smtClean="0">
                  <a:solidFill>
                    <a:schemeClr val="bg1"/>
                  </a:solidFill>
                  <a:latin typeface="標楷體" panose="03000509000000000000" pitchFamily="65" charset="-120"/>
                  <a:ea typeface="標楷體" panose="03000509000000000000" pitchFamily="65" charset="-120"/>
                </a:rPr>
                <a:t>EX:</a:t>
              </a:r>
            </a:p>
            <a:p>
              <a:pPr algn="ctr"/>
              <a:r>
                <a:rPr lang="zh-TW" altLang="en-US" dirty="0" smtClean="0">
                  <a:solidFill>
                    <a:schemeClr val="bg1"/>
                  </a:solidFill>
                  <a:latin typeface="標楷體" panose="03000509000000000000" pitchFamily="65" charset="-120"/>
                  <a:ea typeface="標楷體" panose="03000509000000000000" pitchFamily="65" charset="-120"/>
                </a:rPr>
                <a:t>各就學區優先免試入學</a:t>
              </a:r>
              <a:endParaRPr lang="en-US" altLang="zh-TW" dirty="0" smtClean="0">
                <a:solidFill>
                  <a:schemeClr val="bg1"/>
                </a:solidFill>
                <a:latin typeface="標楷體" panose="03000509000000000000" pitchFamily="65" charset="-120"/>
                <a:ea typeface="標楷體" panose="03000509000000000000" pitchFamily="65" charset="-120"/>
              </a:endParaRPr>
            </a:p>
            <a:p>
              <a:pPr algn="ctr"/>
              <a:r>
                <a:rPr lang="zh-TW" altLang="en-US" dirty="0">
                  <a:solidFill>
                    <a:schemeClr val="bg1"/>
                  </a:solidFill>
                  <a:latin typeface="標楷體" panose="03000509000000000000" pitchFamily="65" charset="-120"/>
                  <a:ea typeface="標楷體" panose="03000509000000000000" pitchFamily="65" charset="-120"/>
                </a:rPr>
                <a:t>或</a:t>
              </a:r>
              <a:endParaRPr lang="en-US" altLang="zh-TW" dirty="0" smtClean="0">
                <a:solidFill>
                  <a:schemeClr val="bg1"/>
                </a:solidFill>
                <a:latin typeface="標楷體" panose="03000509000000000000" pitchFamily="65" charset="-120"/>
                <a:ea typeface="標楷體" panose="03000509000000000000" pitchFamily="65" charset="-120"/>
              </a:endParaRPr>
            </a:p>
            <a:p>
              <a:pPr algn="ctr"/>
              <a:r>
                <a:rPr lang="zh-TW" altLang="en-US" dirty="0" smtClean="0">
                  <a:solidFill>
                    <a:schemeClr val="bg1"/>
                  </a:solidFill>
                  <a:latin typeface="標楷體" panose="03000509000000000000" pitchFamily="65" charset="-120"/>
                  <a:ea typeface="標楷體" panose="03000509000000000000" pitchFamily="65" charset="-120"/>
                </a:rPr>
                <a:t>五專優先免試入</a:t>
              </a:r>
              <a:r>
                <a:rPr lang="zh-TW" altLang="en-US" dirty="0">
                  <a:solidFill>
                    <a:schemeClr val="bg1"/>
                  </a:solidFill>
                  <a:latin typeface="標楷體" panose="03000509000000000000" pitchFamily="65" charset="-120"/>
                  <a:ea typeface="標楷體" panose="03000509000000000000" pitchFamily="65" charset="-120"/>
                </a:rPr>
                <a:t>學</a:t>
              </a:r>
            </a:p>
          </p:txBody>
        </p:sp>
        <p:sp>
          <p:nvSpPr>
            <p:cNvPr id="3" name="向右箭號 2"/>
            <p:cNvSpPr/>
            <p:nvPr/>
          </p:nvSpPr>
          <p:spPr bwMode="auto">
            <a:xfrm>
              <a:off x="2915816" y="5159114"/>
              <a:ext cx="1728961" cy="1224136"/>
            </a:xfrm>
            <a:prstGeom prst="rightArrow">
              <a:avLst/>
            </a:prstGeom>
            <a:noFill/>
            <a:ln w="57150">
              <a:solidFill>
                <a:schemeClr val="accent2">
                  <a:lumMod val="75000"/>
                </a:schemeClr>
              </a:solidFill>
              <a:round/>
              <a:headEnd/>
              <a:tailEnd type="triangle" w="med" len="med"/>
            </a:ln>
          </p:spPr>
          <p:txBody>
            <a:bodyPr rtlCol="0" anchor="ctr"/>
            <a:lstStyle/>
            <a:p>
              <a:pPr algn="ctr"/>
              <a:r>
                <a:rPr lang="zh-TW" altLang="en-US" sz="1600" b="1" dirty="0" smtClean="0">
                  <a:solidFill>
                    <a:srgbClr val="FF0000"/>
                  </a:solidFill>
                  <a:latin typeface="標楷體" panose="03000509000000000000" pitchFamily="65" charset="-120"/>
                  <a:ea typeface="標楷體" panose="03000509000000000000" pitchFamily="65" charset="-120"/>
                </a:rPr>
                <a:t>報到後</a:t>
              </a:r>
              <a:endParaRPr lang="en-US" altLang="zh-TW" sz="1600" b="1" dirty="0" smtClean="0">
                <a:solidFill>
                  <a:srgbClr val="FF0000"/>
                </a:solidFill>
                <a:latin typeface="標楷體" panose="03000509000000000000" pitchFamily="65" charset="-120"/>
                <a:ea typeface="標楷體" panose="03000509000000000000" pitchFamily="65" charset="-120"/>
              </a:endParaRPr>
            </a:p>
            <a:p>
              <a:pPr algn="ctr"/>
              <a:r>
                <a:rPr lang="zh-TW" altLang="en-US" sz="1600" b="1" dirty="0" smtClean="0">
                  <a:solidFill>
                    <a:srgbClr val="FF0000"/>
                  </a:solidFill>
                  <a:latin typeface="標楷體" panose="03000509000000000000" pitchFamily="65" charset="-120"/>
                  <a:ea typeface="標楷體" panose="03000509000000000000" pitchFamily="65" charset="-120"/>
                </a:rPr>
                <a:t>未依規定放棄</a:t>
              </a:r>
              <a:endParaRPr lang="zh-TW" altLang="en-US" sz="1600" b="1" dirty="0">
                <a:solidFill>
                  <a:srgbClr val="FF0000"/>
                </a:solidFill>
                <a:latin typeface="標楷體" panose="03000509000000000000" pitchFamily="65" charset="-120"/>
                <a:ea typeface="標楷體" panose="03000509000000000000" pitchFamily="65" charset="-120"/>
              </a:endParaRPr>
            </a:p>
          </p:txBody>
        </p:sp>
        <p:sp>
          <p:nvSpPr>
            <p:cNvPr id="7" name="圓角矩形 6"/>
            <p:cNvSpPr/>
            <p:nvPr/>
          </p:nvSpPr>
          <p:spPr bwMode="auto">
            <a:xfrm>
              <a:off x="5940152" y="4998211"/>
              <a:ext cx="2591519" cy="576064"/>
            </a:xfrm>
            <a:prstGeom prst="roundRect">
              <a:avLst/>
            </a:prstGeom>
            <a:noFill/>
            <a:ln w="38100">
              <a:solidFill>
                <a:schemeClr val="accent3">
                  <a:lumMod val="60000"/>
                  <a:lumOff val="40000"/>
                </a:schemeClr>
              </a:solidFill>
              <a:round/>
              <a:headEnd/>
              <a:tailEnd type="triangle" w="med" len="med"/>
            </a:ln>
          </p:spPr>
          <p:txBody>
            <a:bodyPr rtlCol="0" anchor="ctr"/>
            <a:lstStyle/>
            <a:p>
              <a:pPr algn="ctr"/>
              <a:r>
                <a:rPr lang="zh-TW" altLang="en-US" dirty="0" smtClean="0">
                  <a:latin typeface="標楷體" panose="03000509000000000000" pitchFamily="65" charset="-120"/>
                  <a:ea typeface="標楷體" panose="03000509000000000000" pitchFamily="65" charset="-120"/>
                </a:rPr>
                <a:t>各就學區免試入學</a:t>
              </a:r>
              <a:endParaRPr lang="zh-TW" altLang="en-US" dirty="0">
                <a:latin typeface="標楷體" panose="03000509000000000000" pitchFamily="65" charset="-120"/>
                <a:ea typeface="標楷體" panose="03000509000000000000" pitchFamily="65" charset="-120"/>
              </a:endParaRPr>
            </a:p>
          </p:txBody>
        </p:sp>
        <p:sp>
          <p:nvSpPr>
            <p:cNvPr id="8" name="圓角矩形 7"/>
            <p:cNvSpPr/>
            <p:nvPr/>
          </p:nvSpPr>
          <p:spPr bwMode="auto">
            <a:xfrm>
              <a:off x="5940152" y="6054031"/>
              <a:ext cx="2591519" cy="576064"/>
            </a:xfrm>
            <a:prstGeom prst="roundRect">
              <a:avLst/>
            </a:prstGeom>
            <a:noFill/>
            <a:ln w="38100">
              <a:solidFill>
                <a:schemeClr val="accent5">
                  <a:lumMod val="75000"/>
                </a:schemeClr>
              </a:solidFill>
              <a:round/>
              <a:headEnd/>
              <a:tailEnd type="triangle" w="med" len="med"/>
            </a:ln>
          </p:spPr>
          <p:txBody>
            <a:bodyPr rtlCol="0" anchor="ctr"/>
            <a:lstStyle/>
            <a:p>
              <a:pPr algn="ctr"/>
              <a:r>
                <a:rPr lang="zh-TW" altLang="en-US" dirty="0" smtClean="0">
                  <a:latin typeface="標楷體" panose="03000509000000000000" pitchFamily="65" charset="-120"/>
                  <a:ea typeface="標楷體" panose="03000509000000000000" pitchFamily="65" charset="-120"/>
                </a:rPr>
                <a:t>五專聯合免試入</a:t>
              </a:r>
              <a:r>
                <a:rPr lang="zh-TW" altLang="en-US" dirty="0">
                  <a:latin typeface="標楷體" panose="03000509000000000000" pitchFamily="65" charset="-120"/>
                  <a:ea typeface="標楷體" panose="03000509000000000000" pitchFamily="65" charset="-120"/>
                </a:rPr>
                <a:t>學</a:t>
              </a:r>
            </a:p>
          </p:txBody>
        </p:sp>
        <p:sp>
          <p:nvSpPr>
            <p:cNvPr id="5" name="向右箭號 4"/>
            <p:cNvSpPr/>
            <p:nvPr/>
          </p:nvSpPr>
          <p:spPr bwMode="auto">
            <a:xfrm rot="20700000">
              <a:off x="4720125" y="5099639"/>
              <a:ext cx="864096" cy="610127"/>
            </a:xfrm>
            <a:prstGeom prst="rightArrow">
              <a:avLst/>
            </a:prstGeom>
            <a:noFill/>
            <a:ln w="38100">
              <a:solidFill>
                <a:schemeClr val="tx1"/>
              </a:solidFill>
              <a:round/>
              <a:headEnd/>
              <a:tailEnd type="triangle" w="med" len="med"/>
            </a:ln>
          </p:spPr>
          <p:txBody>
            <a:bodyPr rtlCol="0" anchor="ctr"/>
            <a:lstStyle/>
            <a:p>
              <a:pPr algn="ctr"/>
              <a:r>
                <a:rPr lang="zh-TW" altLang="en-US" b="1" dirty="0" smtClean="0">
                  <a:latin typeface="標楷體" panose="03000509000000000000" pitchFamily="65" charset="-120"/>
                  <a:ea typeface="標楷體" panose="03000509000000000000" pitchFamily="65" charset="-120"/>
                </a:rPr>
                <a:t>報</a:t>
              </a:r>
              <a:r>
                <a:rPr lang="zh-TW" altLang="en-US" b="1" dirty="0">
                  <a:latin typeface="標楷體" panose="03000509000000000000" pitchFamily="65" charset="-120"/>
                  <a:ea typeface="標楷體" panose="03000509000000000000" pitchFamily="65" charset="-120"/>
                </a:rPr>
                <a:t>名</a:t>
              </a:r>
            </a:p>
          </p:txBody>
        </p:sp>
        <p:sp>
          <p:nvSpPr>
            <p:cNvPr id="11" name="向右箭號 10"/>
            <p:cNvSpPr/>
            <p:nvPr/>
          </p:nvSpPr>
          <p:spPr bwMode="auto">
            <a:xfrm rot="900000">
              <a:off x="4737650" y="5793888"/>
              <a:ext cx="864096" cy="610127"/>
            </a:xfrm>
            <a:prstGeom prst="rightArrow">
              <a:avLst/>
            </a:prstGeom>
            <a:noFill/>
            <a:ln w="38100">
              <a:solidFill>
                <a:schemeClr val="tx1"/>
              </a:solidFill>
              <a:round/>
              <a:headEnd/>
              <a:tailEnd type="triangle" w="med" len="med"/>
            </a:ln>
          </p:spPr>
          <p:txBody>
            <a:bodyPr rtlCol="0" anchor="ctr"/>
            <a:lstStyle/>
            <a:p>
              <a:pPr algn="ctr"/>
              <a:r>
                <a:rPr lang="zh-TW" altLang="en-US" b="1" dirty="0" smtClean="0">
                  <a:latin typeface="標楷體" panose="03000509000000000000" pitchFamily="65" charset="-120"/>
                  <a:ea typeface="標楷體" panose="03000509000000000000" pitchFamily="65" charset="-120"/>
                </a:rPr>
                <a:t>報名</a:t>
              </a:r>
              <a:endParaRPr lang="zh-TW" altLang="en-US" b="1" dirty="0">
                <a:latin typeface="標楷體" panose="03000509000000000000" pitchFamily="65" charset="-120"/>
                <a:ea typeface="標楷體" panose="03000509000000000000" pitchFamily="65" charset="-120"/>
              </a:endParaRPr>
            </a:p>
          </p:txBody>
        </p:sp>
        <p:sp>
          <p:nvSpPr>
            <p:cNvPr id="6" name="禁止標誌 5"/>
            <p:cNvSpPr>
              <a:spLocks noChangeAspect="1"/>
            </p:cNvSpPr>
            <p:nvPr/>
          </p:nvSpPr>
          <p:spPr bwMode="auto">
            <a:xfrm>
              <a:off x="5659569" y="5016508"/>
              <a:ext cx="425549" cy="425549"/>
            </a:xfrm>
            <a:prstGeom prst="noSmoking">
              <a:avLst/>
            </a:prstGeom>
            <a:solidFill>
              <a:srgbClr val="FF0000"/>
            </a:solidFill>
            <a:ln w="38100">
              <a:solidFill>
                <a:schemeClr val="tx1"/>
              </a:solidFill>
              <a:round/>
              <a:headEnd/>
              <a:tailEnd type="triangle" w="med" len="med"/>
            </a:ln>
          </p:spPr>
          <p:txBody>
            <a:bodyPr rtlCol="0" anchor="ctr"/>
            <a:lstStyle/>
            <a:p>
              <a:pPr algn="ctr"/>
              <a:endParaRPr lang="zh-TW" altLang="en-US"/>
            </a:p>
          </p:txBody>
        </p:sp>
        <p:sp>
          <p:nvSpPr>
            <p:cNvPr id="13" name="禁止標誌 12"/>
            <p:cNvSpPr>
              <a:spLocks noChangeAspect="1"/>
            </p:cNvSpPr>
            <p:nvPr/>
          </p:nvSpPr>
          <p:spPr bwMode="auto">
            <a:xfrm>
              <a:off x="5691359" y="6129288"/>
              <a:ext cx="425549" cy="425549"/>
            </a:xfrm>
            <a:prstGeom prst="noSmoking">
              <a:avLst/>
            </a:prstGeom>
            <a:solidFill>
              <a:srgbClr val="FF0000"/>
            </a:solidFill>
            <a:ln w="38100">
              <a:solidFill>
                <a:schemeClr val="tx1"/>
              </a:solidFill>
              <a:round/>
              <a:headEnd/>
              <a:tailEnd type="triangle" w="med" len="med"/>
            </a:ln>
          </p:spPr>
          <p:txBody>
            <a:bodyPr rtlCol="0" anchor="ctr"/>
            <a:lstStyle/>
            <a:p>
              <a:pPr algn="ctr"/>
              <a:endParaRPr lang="zh-TW" altLang="en-US"/>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601119"/>
            <a:ext cx="8280400" cy="1655763"/>
          </a:xfrm>
        </p:spPr>
        <p:txBody>
          <a:bodyPr anchor="ctr"/>
          <a:lstStyle/>
          <a:p>
            <a:pPr algn="ctr" eaLnBrk="1" hangingPunct="1">
              <a:defRPr/>
            </a:pPr>
            <a:r>
              <a:rPr lang="en-US" altLang="zh-TW" sz="4800" dirty="0" smtClean="0">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4800" dirty="0" smtClean="0">
                <a:latin typeface="Times New Roman" panose="02020603050405020304" pitchFamily="18" charset="0"/>
                <a:ea typeface="標楷體" panose="03000509000000000000" pitchFamily="65" charset="-120"/>
                <a:cs typeface="Times New Roman" panose="02020603050405020304" pitchFamily="18" charset="0"/>
              </a:rPr>
              <a:t>學年度五專優先免試入學</a:t>
            </a:r>
            <a:endParaRPr lang="zh-TW" altLang="en-US" sz="48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28675" name="圖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標題 1"/>
          <p:cNvSpPr>
            <a:spLocks noGrp="1"/>
          </p:cNvSpPr>
          <p:nvPr>
            <p:ph type="title"/>
          </p:nvPr>
        </p:nvSpPr>
        <p:spPr/>
        <p:txBody>
          <a:bodyPr/>
          <a:lstStyle/>
          <a:p>
            <a:pPr eaLnBrk="1" hangingPunct="1"/>
            <a:r>
              <a:rPr lang="zh-TW" altLang="en-US" dirty="0" smtClean="0"/>
              <a:t>五專</a:t>
            </a:r>
            <a:r>
              <a:rPr lang="zh-TW" altLang="en-US" b="1" dirty="0" smtClean="0">
                <a:solidFill>
                  <a:srgbClr val="FF0000"/>
                </a:solidFill>
              </a:rPr>
              <a:t>優先</a:t>
            </a:r>
            <a:r>
              <a:rPr lang="zh-TW" altLang="en-US" dirty="0" smtClean="0"/>
              <a:t>免試入學招生</a:t>
            </a:r>
            <a:r>
              <a:rPr lang="zh-TW" altLang="en-US" dirty="0"/>
              <a:t>重點</a:t>
            </a:r>
            <a:endParaRPr lang="zh-TW" altLang="en-US" dirty="0" smtClean="0"/>
          </a:p>
        </p:txBody>
      </p:sp>
      <p:sp>
        <p:nvSpPr>
          <p:cNvPr id="29699" name="內容版面配置區 2"/>
          <p:cNvSpPr>
            <a:spLocks noGrp="1"/>
          </p:cNvSpPr>
          <p:nvPr>
            <p:ph idx="1"/>
          </p:nvPr>
        </p:nvSpPr>
        <p:spPr>
          <a:xfrm>
            <a:off x="457200" y="1600200"/>
            <a:ext cx="8229600" cy="4205064"/>
          </a:xfrm>
        </p:spPr>
        <p:txBody>
          <a:bodyPr/>
          <a:lstStyle/>
          <a:p>
            <a:pPr algn="just" eaLnBrk="1" hangingPunct="1">
              <a:spcBef>
                <a:spcPts val="1200"/>
              </a:spcBef>
            </a:pPr>
            <a:r>
              <a:rPr lang="zh-TW" altLang="en-US" sz="2800" dirty="0" smtClean="0">
                <a:latin typeface="標楷體" panose="03000509000000000000" pitchFamily="65" charset="-120"/>
                <a:cs typeface="Arial Unicode MS" panose="020B0604020202020204" pitchFamily="34" charset="-120"/>
              </a:rPr>
              <a:t>開放</a:t>
            </a:r>
            <a:r>
              <a:rPr lang="zh-TW" altLang="en-US" sz="2800" dirty="0">
                <a:solidFill>
                  <a:srgbClr val="FF0000"/>
                </a:solidFill>
                <a:latin typeface="標楷體" panose="03000509000000000000" pitchFamily="65" charset="-120"/>
                <a:cs typeface="Arial Unicode MS" panose="020B0604020202020204" pitchFamily="34" charset="-120"/>
              </a:rPr>
              <a:t>非應屆畢業生</a:t>
            </a:r>
            <a:r>
              <a:rPr lang="zh-TW" altLang="en-US" sz="2800" dirty="0">
                <a:latin typeface="標楷體" panose="03000509000000000000" pitchFamily="65" charset="-120"/>
                <a:cs typeface="Arial Unicode MS" panose="020B0604020202020204" pitchFamily="34" charset="-120"/>
              </a:rPr>
              <a:t>及</a:t>
            </a:r>
            <a:r>
              <a:rPr lang="zh-TW" altLang="en-US" sz="2800" dirty="0">
                <a:solidFill>
                  <a:srgbClr val="FF0000"/>
                </a:solidFill>
                <a:latin typeface="標楷體" panose="03000509000000000000" pitchFamily="65" charset="-120"/>
                <a:cs typeface="Arial Unicode MS" panose="020B0604020202020204" pitchFamily="34" charset="-120"/>
              </a:rPr>
              <a:t>具有同等學力者</a:t>
            </a:r>
            <a:r>
              <a:rPr lang="zh-TW" altLang="en-US" sz="2800" dirty="0">
                <a:latin typeface="標楷體" panose="03000509000000000000" pitchFamily="65" charset="-120"/>
                <a:cs typeface="Arial Unicode MS" panose="020B0604020202020204" pitchFamily="34" charset="-120"/>
              </a:rPr>
              <a:t>報名。</a:t>
            </a:r>
            <a:endParaRPr lang="en-US" altLang="zh-TW" sz="2800" dirty="0">
              <a:latin typeface="標楷體" panose="03000509000000000000" pitchFamily="65" charset="-120"/>
              <a:cs typeface="Arial Unicode MS" panose="020B0604020202020204" pitchFamily="34" charset="-120"/>
            </a:endParaRPr>
          </a:p>
          <a:p>
            <a:pPr marL="444500" indent="0" algn="just" eaLnBrk="1" hangingPunct="1">
              <a:spcBef>
                <a:spcPts val="0"/>
              </a:spcBef>
            </a:pPr>
            <a:r>
              <a:rPr lang="zh-TW" altLang="en-US" sz="2400" dirty="0" smtClean="0">
                <a:solidFill>
                  <a:srgbClr val="FF0000"/>
                </a:solidFill>
              </a:rPr>
              <a:t>應屆</a:t>
            </a:r>
            <a:r>
              <a:rPr lang="zh-TW" altLang="en-US" sz="2400" dirty="0" smtClean="0"/>
              <a:t>畢業生可採</a:t>
            </a:r>
            <a:r>
              <a:rPr lang="zh-TW" altLang="en-US" sz="2400" b="1" dirty="0" smtClean="0"/>
              <a:t>「國中集體報名」</a:t>
            </a:r>
            <a:r>
              <a:rPr lang="zh-TW" altLang="en-US" sz="2400" dirty="0" smtClean="0"/>
              <a:t>或</a:t>
            </a:r>
            <a:r>
              <a:rPr lang="zh-TW" altLang="en-US" sz="2400" b="1" dirty="0" smtClean="0"/>
              <a:t>「個別網路報名」</a:t>
            </a:r>
            <a:r>
              <a:rPr lang="zh-TW" altLang="en-US" sz="2400" dirty="0" smtClean="0"/>
              <a:t>。</a:t>
            </a:r>
            <a:endParaRPr lang="en-US" altLang="zh-TW" sz="2400" dirty="0" smtClean="0"/>
          </a:p>
          <a:p>
            <a:pPr marL="444500" indent="0" algn="just" eaLnBrk="1" hangingPunct="1">
              <a:spcBef>
                <a:spcPts val="0"/>
              </a:spcBef>
            </a:pPr>
            <a:r>
              <a:rPr lang="zh-TW" altLang="en-US" sz="2400" dirty="0" smtClean="0">
                <a:solidFill>
                  <a:srgbClr val="FF0000"/>
                </a:solidFill>
              </a:rPr>
              <a:t>非應屆</a:t>
            </a:r>
            <a:r>
              <a:rPr lang="zh-TW" altLang="en-US" sz="2400" dirty="0" smtClean="0"/>
              <a:t>畢業生或</a:t>
            </a:r>
            <a:r>
              <a:rPr lang="zh-TW" altLang="en-US" sz="2400" dirty="0"/>
              <a:t>具</a:t>
            </a:r>
            <a:r>
              <a:rPr lang="zh-TW" altLang="en-US" sz="2400" dirty="0" smtClean="0">
                <a:solidFill>
                  <a:srgbClr val="FF0000"/>
                </a:solidFill>
              </a:rPr>
              <a:t>同等學力</a:t>
            </a:r>
            <a:r>
              <a:rPr lang="zh-TW" altLang="en-US" sz="2400" dirty="0" smtClean="0"/>
              <a:t>者，採</a:t>
            </a:r>
            <a:r>
              <a:rPr lang="zh-TW" altLang="en-US" sz="2400" b="1" dirty="0" smtClean="0"/>
              <a:t>「個別網路報名」</a:t>
            </a:r>
            <a:r>
              <a:rPr lang="zh-TW" altLang="en-US" sz="2400" dirty="0" smtClean="0"/>
              <a:t>。</a:t>
            </a:r>
            <a:endParaRPr lang="en-US" altLang="zh-TW" sz="2400" dirty="0" smtClean="0"/>
          </a:p>
          <a:p>
            <a:pPr algn="just" eaLnBrk="1" hangingPunct="1">
              <a:spcBef>
                <a:spcPts val="1200"/>
              </a:spcBef>
            </a:pPr>
            <a:r>
              <a:rPr lang="zh-TW" altLang="en-US" sz="2800" dirty="0" smtClean="0"/>
              <a:t>全國</a:t>
            </a:r>
            <a:r>
              <a:rPr lang="zh-TW" altLang="en-US" sz="2800" dirty="0">
                <a:solidFill>
                  <a:srgbClr val="FF0000"/>
                </a:solidFill>
              </a:rPr>
              <a:t>不分區</a:t>
            </a:r>
            <a:r>
              <a:rPr lang="zh-TW" altLang="en-US" sz="2800" dirty="0" smtClean="0"/>
              <a:t>招生，共</a:t>
            </a:r>
            <a:r>
              <a:rPr lang="en-US" altLang="zh-TW" sz="2800" dirty="0" smtClean="0"/>
              <a:t>46</a:t>
            </a:r>
            <a:r>
              <a:rPr lang="zh-TW" altLang="en-US" sz="2800" dirty="0" smtClean="0"/>
              <a:t>所五專學校參加。</a:t>
            </a:r>
            <a:endParaRPr lang="en-US" altLang="zh-TW" sz="2800" dirty="0"/>
          </a:p>
          <a:p>
            <a:pPr algn="just" eaLnBrk="1" hangingPunct="1">
              <a:spcBef>
                <a:spcPts val="1200"/>
              </a:spcBef>
            </a:pPr>
            <a:r>
              <a:rPr lang="en-US" altLang="zh-TW" sz="2800" dirty="0" smtClean="0">
                <a:latin typeface="標楷體" panose="03000509000000000000" pitchFamily="65" charset="-120"/>
                <a:cs typeface="Arial Unicode MS" panose="020B0604020202020204" pitchFamily="34" charset="-120"/>
              </a:rPr>
              <a:t>109</a:t>
            </a:r>
            <a:r>
              <a:rPr lang="zh-TW" altLang="en-US" sz="2800" dirty="0">
                <a:latin typeface="標楷體" panose="03000509000000000000" pitchFamily="65" charset="-120"/>
                <a:cs typeface="Arial Unicode MS" panose="020B0604020202020204" pitchFamily="34" charset="-120"/>
              </a:rPr>
              <a:t>學年度招生名額</a:t>
            </a:r>
            <a:r>
              <a:rPr lang="en-US" altLang="zh-TW" sz="2800" dirty="0">
                <a:latin typeface="標楷體" panose="03000509000000000000" pitchFamily="65" charset="-120"/>
                <a:cs typeface="Arial Unicode MS" panose="020B0604020202020204" pitchFamily="34" charset="-120"/>
              </a:rPr>
              <a:t>【</a:t>
            </a:r>
            <a:r>
              <a:rPr lang="zh-TW" altLang="en-US" sz="2800" dirty="0">
                <a:solidFill>
                  <a:srgbClr val="FF0000"/>
                </a:solidFill>
                <a:latin typeface="標楷體" panose="03000509000000000000" pitchFamily="65" charset="-120"/>
                <a:cs typeface="Arial Unicode MS" panose="020B0604020202020204" pitchFamily="34" charset="-120"/>
              </a:rPr>
              <a:t>以不低於</a:t>
            </a:r>
            <a:r>
              <a:rPr lang="en-US" altLang="zh-TW" sz="2800" dirty="0">
                <a:solidFill>
                  <a:srgbClr val="FF0000"/>
                </a:solidFill>
                <a:latin typeface="標楷體" panose="03000509000000000000" pitchFamily="65" charset="-120"/>
                <a:cs typeface="Arial Unicode MS" panose="020B0604020202020204" pitchFamily="34" charset="-120"/>
              </a:rPr>
              <a:t>108</a:t>
            </a:r>
            <a:r>
              <a:rPr lang="zh-TW" altLang="en-US" sz="2800" dirty="0">
                <a:solidFill>
                  <a:srgbClr val="FF0000"/>
                </a:solidFill>
                <a:latin typeface="標楷體" panose="03000509000000000000" pitchFamily="65" charset="-120"/>
                <a:cs typeface="Arial Unicode MS" panose="020B0604020202020204" pitchFamily="34" charset="-120"/>
              </a:rPr>
              <a:t>學年度之提撥比率</a:t>
            </a:r>
            <a:r>
              <a:rPr lang="zh-TW" altLang="en-US" sz="2800" baseline="30000" dirty="0">
                <a:latin typeface="標楷體" panose="03000509000000000000" pitchFamily="65" charset="-120"/>
                <a:cs typeface="Arial Unicode MS" panose="020B0604020202020204" pitchFamily="34" charset="-120"/>
              </a:rPr>
              <a:t>註</a:t>
            </a:r>
            <a:r>
              <a:rPr lang="en-US" altLang="zh-TW" sz="2800" dirty="0">
                <a:latin typeface="標楷體" panose="03000509000000000000" pitchFamily="65" charset="-120"/>
                <a:cs typeface="Arial Unicode MS" panose="020B0604020202020204" pitchFamily="34" charset="-120"/>
              </a:rPr>
              <a:t>】</a:t>
            </a:r>
            <a:r>
              <a:rPr lang="zh-TW" altLang="en-US" sz="2800" dirty="0">
                <a:latin typeface="標楷體" panose="03000509000000000000" pitchFamily="65" charset="-120"/>
                <a:cs typeface="Arial Unicode MS" panose="020B0604020202020204" pitchFamily="34" charset="-120"/>
              </a:rPr>
              <a:t>為原則，</a:t>
            </a:r>
            <a:r>
              <a:rPr lang="zh-TW" altLang="zh-TW" sz="2800" dirty="0"/>
              <a:t>提供</a:t>
            </a:r>
            <a:r>
              <a:rPr lang="zh-TW" altLang="zh-TW" sz="2800" dirty="0">
                <a:solidFill>
                  <a:srgbClr val="FF0000"/>
                </a:solidFill>
              </a:rPr>
              <a:t>超過</a:t>
            </a:r>
            <a:r>
              <a:rPr lang="en-US" altLang="zh-TW" sz="2800" dirty="0">
                <a:solidFill>
                  <a:srgbClr val="FF0000"/>
                </a:solidFill>
              </a:rPr>
              <a:t>10,000</a:t>
            </a:r>
            <a:r>
              <a:rPr lang="zh-TW" altLang="zh-TW" sz="2800" dirty="0">
                <a:solidFill>
                  <a:srgbClr val="FF0000"/>
                </a:solidFill>
              </a:rPr>
              <a:t>個</a:t>
            </a:r>
            <a:r>
              <a:rPr lang="zh-TW" altLang="zh-TW" sz="2800" dirty="0"/>
              <a:t>招生名額，讓有志學子更有機會能夠就讀五專理想科組，適性選擇邁入技職，為新的學習生涯跨出第一步。</a:t>
            </a:r>
            <a:endParaRPr lang="en-US" altLang="zh-TW" sz="2800" dirty="0"/>
          </a:p>
          <a:p>
            <a:pPr marL="355600" indent="0" algn="just" eaLnBrk="1" hangingPunct="1">
              <a:spcBef>
                <a:spcPts val="1200"/>
              </a:spcBef>
              <a:buNone/>
            </a:pPr>
            <a:r>
              <a:rPr lang="en-US" altLang="zh-TW" sz="1800" dirty="0" smtClean="0">
                <a:latin typeface="標楷體" panose="03000509000000000000" pitchFamily="65" charset="-120"/>
                <a:cs typeface="Arial Unicode MS" panose="020B0604020202020204" pitchFamily="34" charset="-120"/>
              </a:rPr>
              <a:t>【</a:t>
            </a:r>
            <a:r>
              <a:rPr lang="zh-TW" altLang="en-US" sz="1800" dirty="0">
                <a:latin typeface="標楷體" panose="03000509000000000000" pitchFamily="65" charset="-120"/>
                <a:cs typeface="Arial Unicode MS" panose="020B0604020202020204" pitchFamily="34" charset="-120"/>
              </a:rPr>
              <a:t>註：例如</a:t>
            </a:r>
            <a:r>
              <a:rPr lang="en-US" altLang="zh-TW" sz="1800" dirty="0">
                <a:latin typeface="標楷體" panose="03000509000000000000" pitchFamily="65" charset="-120"/>
                <a:cs typeface="Arial Unicode MS" panose="020B0604020202020204" pitchFamily="34" charset="-120"/>
              </a:rPr>
              <a:t>108</a:t>
            </a:r>
            <a:r>
              <a:rPr lang="zh-TW" altLang="en-US" sz="1800" dirty="0">
                <a:latin typeface="標楷體" panose="03000509000000000000" pitchFamily="65" charset="-120"/>
                <a:cs typeface="Arial Unicode MS" panose="020B0604020202020204" pitchFamily="34" charset="-120"/>
              </a:rPr>
              <a:t>學年度提撥核定招生名額</a:t>
            </a:r>
            <a:r>
              <a:rPr lang="en-US" altLang="zh-TW" sz="1800" dirty="0">
                <a:latin typeface="標楷體" panose="03000509000000000000" pitchFamily="65" charset="-120"/>
                <a:cs typeface="Arial Unicode MS" panose="020B0604020202020204" pitchFamily="34" charset="-120"/>
              </a:rPr>
              <a:t>60%</a:t>
            </a:r>
            <a:r>
              <a:rPr lang="zh-TW" altLang="en-US" sz="1800" dirty="0">
                <a:latin typeface="標楷體" panose="03000509000000000000" pitchFamily="65" charset="-120"/>
                <a:cs typeface="Arial Unicode MS" panose="020B0604020202020204" pitchFamily="34" charset="-120"/>
              </a:rPr>
              <a:t>，</a:t>
            </a:r>
            <a:r>
              <a:rPr lang="en-US" altLang="zh-TW" sz="1800" dirty="0">
                <a:latin typeface="標楷體" panose="03000509000000000000" pitchFamily="65" charset="-120"/>
                <a:cs typeface="Arial Unicode MS" panose="020B0604020202020204" pitchFamily="34" charset="-120"/>
              </a:rPr>
              <a:t>109</a:t>
            </a:r>
            <a:r>
              <a:rPr lang="zh-TW" altLang="en-US" sz="1800" dirty="0">
                <a:latin typeface="標楷體" panose="03000509000000000000" pitchFamily="65" charset="-120"/>
                <a:cs typeface="Arial Unicode MS" panose="020B0604020202020204" pitchFamily="34" charset="-120"/>
              </a:rPr>
              <a:t>學年度可提撥</a:t>
            </a:r>
            <a:r>
              <a:rPr lang="en-US" altLang="zh-TW" sz="1800" dirty="0">
                <a:latin typeface="標楷體" panose="03000509000000000000" pitchFamily="65" charset="-120"/>
                <a:cs typeface="Arial Unicode MS" panose="020B0604020202020204" pitchFamily="34" charset="-120"/>
              </a:rPr>
              <a:t>60%~100%</a:t>
            </a:r>
            <a:r>
              <a:rPr lang="zh-TW" altLang="en-US" sz="1800" dirty="0">
                <a:latin typeface="標楷體" panose="03000509000000000000" pitchFamily="65" charset="-120"/>
                <a:cs typeface="Arial Unicode MS" panose="020B0604020202020204" pitchFamily="34" charset="-120"/>
              </a:rPr>
              <a:t>。</a:t>
            </a:r>
            <a:r>
              <a:rPr lang="en-US" altLang="zh-TW" sz="1800" dirty="0">
                <a:latin typeface="標楷體" panose="03000509000000000000" pitchFamily="65" charset="-120"/>
                <a:cs typeface="Arial Unicode MS" panose="020B0604020202020204" pitchFamily="34" charset="-120"/>
              </a:rPr>
              <a:t>】</a:t>
            </a:r>
          </a:p>
          <a:p>
            <a:pPr algn="just" eaLnBrk="1" hangingPunct="1">
              <a:spcBef>
                <a:spcPts val="1200"/>
              </a:spcBef>
            </a:pPr>
            <a:endParaRPr lang="en-US" altLang="zh-TW" dirty="0" smtClean="0"/>
          </a:p>
        </p:txBody>
      </p:sp>
      <p:pic>
        <p:nvPicPr>
          <p:cNvPr id="29700"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標題 1"/>
          <p:cNvSpPr>
            <a:spLocks noGrp="1"/>
          </p:cNvSpPr>
          <p:nvPr>
            <p:ph type="title"/>
          </p:nvPr>
        </p:nvSpPr>
        <p:spPr/>
        <p:txBody>
          <a:bodyPr/>
          <a:lstStyle/>
          <a:p>
            <a:pPr eaLnBrk="1" hangingPunct="1"/>
            <a:r>
              <a:rPr lang="zh-TW" altLang="en-US" dirty="0" smtClean="0"/>
              <a:t>五專</a:t>
            </a:r>
            <a:r>
              <a:rPr lang="zh-TW" altLang="en-US" b="1" dirty="0" smtClean="0">
                <a:solidFill>
                  <a:srgbClr val="FF0000"/>
                </a:solidFill>
              </a:rPr>
              <a:t>優先</a:t>
            </a:r>
            <a:r>
              <a:rPr lang="zh-TW" altLang="en-US" dirty="0" smtClean="0"/>
              <a:t>免試入學錄取方式</a:t>
            </a:r>
          </a:p>
        </p:txBody>
      </p:sp>
      <p:sp>
        <p:nvSpPr>
          <p:cNvPr id="30723" name="內容版面配置區 2"/>
          <p:cNvSpPr>
            <a:spLocks noGrp="1"/>
          </p:cNvSpPr>
          <p:nvPr>
            <p:ph idx="1"/>
          </p:nvPr>
        </p:nvSpPr>
        <p:spPr>
          <a:xfrm>
            <a:off x="457200" y="1600200"/>
            <a:ext cx="8229600" cy="4852988"/>
          </a:xfrm>
        </p:spPr>
        <p:txBody>
          <a:bodyPr/>
          <a:lstStyle/>
          <a:p>
            <a:pPr eaLnBrk="1" hangingPunct="1"/>
            <a:r>
              <a:rPr lang="zh-TW" altLang="en-US" sz="2800" dirty="0"/>
              <a:t>採網路選填志願辦理分發，可不限地區、學校、科組，至多可選擇</a:t>
            </a:r>
            <a:r>
              <a:rPr lang="en-US" altLang="zh-TW" sz="2800" dirty="0"/>
              <a:t>30</a:t>
            </a:r>
            <a:r>
              <a:rPr lang="zh-TW" altLang="en-US" sz="2800" dirty="0"/>
              <a:t>個志願。</a:t>
            </a:r>
            <a:endParaRPr lang="en-US" altLang="zh-TW" sz="2800" dirty="0"/>
          </a:p>
          <a:p>
            <a:pPr eaLnBrk="1" hangingPunct="1"/>
            <a:endParaRPr lang="en-US" altLang="zh-TW" sz="2800" dirty="0" smtClean="0"/>
          </a:p>
          <a:p>
            <a:pPr eaLnBrk="1" hangingPunct="1"/>
            <a:endParaRPr lang="en-US" altLang="zh-TW" sz="2800" dirty="0"/>
          </a:p>
          <a:p>
            <a:pPr eaLnBrk="1" hangingPunct="1"/>
            <a:endParaRPr lang="en-US" altLang="zh-TW" sz="2800" dirty="0" smtClean="0"/>
          </a:p>
          <a:p>
            <a:pPr eaLnBrk="1" hangingPunct="1"/>
            <a:r>
              <a:rPr lang="zh-TW" altLang="en-US" sz="2800" dirty="0" smtClean="0"/>
              <a:t>依超額比序項目核算「總積分」及「同分比序項目順序」，進行比序排定學生分發順位，再按學生所選填登記之志願序進行統一電腦分發。</a:t>
            </a:r>
            <a:endParaRPr lang="en-US" altLang="zh-TW" sz="2800" dirty="0" smtClean="0"/>
          </a:p>
        </p:txBody>
      </p:sp>
      <p:pic>
        <p:nvPicPr>
          <p:cNvPr id="30724"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內容版面配置區 31"/>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547134" y="3102750"/>
            <a:ext cx="1167579" cy="923201"/>
          </a:xfrm>
          <a:prstGeom prst="rect">
            <a:avLst/>
          </a:prstGeom>
        </p:spPr>
      </p:pic>
      <p:pic>
        <p:nvPicPr>
          <p:cNvPr id="6" name="內容版面配置區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36895" y="3063470"/>
            <a:ext cx="965564" cy="911225"/>
          </a:xfrm>
          <a:prstGeom prst="rect">
            <a:avLst/>
          </a:prstGeom>
        </p:spPr>
      </p:pic>
      <p:sp>
        <p:nvSpPr>
          <p:cNvPr id="7" name="文字方塊 6"/>
          <p:cNvSpPr txBox="1"/>
          <p:nvPr/>
        </p:nvSpPr>
        <p:spPr>
          <a:xfrm>
            <a:off x="4583399" y="3235363"/>
            <a:ext cx="1759497" cy="646331"/>
          </a:xfrm>
          <a:prstGeom prst="rect">
            <a:avLst/>
          </a:prstGeom>
          <a:ln>
            <a:noFill/>
          </a:ln>
          <a:scene3d>
            <a:camera prst="orthographicFront"/>
            <a:lightRig rig="threePt" dir="t"/>
          </a:scene3d>
          <a:sp3d>
            <a:bevelT prst="relaxedInset"/>
          </a:sp3d>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zh-TW" altLang="en-US" dirty="0" smtClean="0">
                <a:latin typeface="標楷體" panose="03000509000000000000" pitchFamily="65" charset="-120"/>
                <a:ea typeface="標楷體" panose="03000509000000000000" pitchFamily="65" charset="-120"/>
              </a:rPr>
              <a:t>全國不分區</a:t>
            </a:r>
            <a:endParaRPr lang="en-US" altLang="zh-TW" dirty="0" smtClean="0">
              <a:latin typeface="標楷體" panose="03000509000000000000" pitchFamily="65" charset="-120"/>
              <a:ea typeface="標楷體" panose="03000509000000000000" pitchFamily="65" charset="-120"/>
            </a:endParaRPr>
          </a:p>
          <a:p>
            <a:pPr algn="ctr"/>
            <a:r>
              <a:rPr lang="zh-TW" altLang="en-US" dirty="0" smtClean="0">
                <a:latin typeface="標楷體" panose="03000509000000000000" pitchFamily="65" charset="-120"/>
                <a:ea typeface="標楷體" panose="03000509000000000000" pitchFamily="65" charset="-120"/>
              </a:rPr>
              <a:t>統一電腦分發</a:t>
            </a:r>
            <a:endParaRPr lang="zh-TW" altLang="en-US" dirty="0">
              <a:latin typeface="標楷體" panose="03000509000000000000" pitchFamily="65" charset="-120"/>
              <a:ea typeface="標楷體" panose="03000509000000000000" pitchFamily="65" charset="-120"/>
            </a:endParaRPr>
          </a:p>
        </p:txBody>
      </p:sp>
      <p:sp>
        <p:nvSpPr>
          <p:cNvPr id="8" name="向下箭號 7"/>
          <p:cNvSpPr/>
          <p:nvPr/>
        </p:nvSpPr>
        <p:spPr>
          <a:xfrm rot="-5400000">
            <a:off x="3588754" y="3142320"/>
            <a:ext cx="846046" cy="832417"/>
          </a:xfrm>
          <a:prstGeom prst="downArrow">
            <a:avLst/>
          </a:prstGeom>
          <a:solidFill>
            <a:srgbClr val="FFC00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向右箭號 8"/>
          <p:cNvSpPr/>
          <p:nvPr/>
        </p:nvSpPr>
        <p:spPr>
          <a:xfrm>
            <a:off x="1491047" y="3063470"/>
            <a:ext cx="1202941" cy="907662"/>
          </a:xfrm>
          <a:prstGeom prst="rightArrow">
            <a:avLst/>
          </a:prstGeom>
          <a:solidFill>
            <a:srgbClr val="FFFF00"/>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solidFill>
                  <a:schemeClr val="tx1"/>
                </a:solidFill>
                <a:latin typeface="標楷體" panose="03000509000000000000" pitchFamily="65" charset="-120"/>
                <a:ea typeface="標楷體" panose="03000509000000000000" pitchFamily="65" charset="-120"/>
              </a:rPr>
              <a:t>上網填志願</a:t>
            </a:r>
            <a:endParaRPr lang="zh-TW" altLang="en-US" sz="1200" dirty="0">
              <a:solidFill>
                <a:schemeClr val="tx1"/>
              </a:solidFill>
              <a:latin typeface="標楷體" panose="03000509000000000000" pitchFamily="65" charset="-120"/>
              <a:ea typeface="標楷體" panose="03000509000000000000" pitchFamily="65" charset="-120"/>
            </a:endParaRPr>
          </a:p>
        </p:txBody>
      </p:sp>
      <p:pic>
        <p:nvPicPr>
          <p:cNvPr id="11" name="圖片 10"/>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36905" y1="56786" x2="36905" y2="56786"/>
                        <a14:foregroundMark x1="44524" y1="57024" x2="44524" y2="57024"/>
                        <a14:foregroundMark x1="38571" y1="57619" x2="38571" y2="57619"/>
                        <a14:foregroundMark x1="41548" y1="59405" x2="41548" y2="59405"/>
                        <a14:backgroundMark x1="18571" y1="29167" x2="18571" y2="29167"/>
                      </a14:backgroundRemoval>
                    </a14:imgEffect>
                  </a14:imgLayer>
                </a14:imgProps>
              </a:ext>
              <a:ext uri="{28A0092B-C50C-407E-A947-70E740481C1C}">
                <a14:useLocalDpi xmlns:a14="http://schemas.microsoft.com/office/drawing/2010/main" val="0"/>
              </a:ext>
            </a:extLst>
          </a:blip>
          <a:stretch>
            <a:fillRect/>
          </a:stretch>
        </p:blipFill>
        <p:spPr>
          <a:xfrm>
            <a:off x="514876" y="3068960"/>
            <a:ext cx="976172" cy="976172"/>
          </a:xfrm>
          <a:prstGeom prst="rect">
            <a:avLst/>
          </a:prstGeom>
        </p:spPr>
      </p:pic>
      <p:pic>
        <p:nvPicPr>
          <p:cNvPr id="12" name="圖片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79732" y="3615699"/>
            <a:ext cx="445454" cy="556817"/>
          </a:xfrm>
          <a:prstGeom prst="rect">
            <a:avLst/>
          </a:prstGeom>
        </p:spPr>
      </p:pic>
      <p:sp>
        <p:nvSpPr>
          <p:cNvPr id="2" name="向右箭號 1"/>
          <p:cNvSpPr/>
          <p:nvPr/>
        </p:nvSpPr>
        <p:spPr bwMode="auto">
          <a:xfrm>
            <a:off x="6456728" y="3158338"/>
            <a:ext cx="833583" cy="823214"/>
          </a:xfrm>
          <a:prstGeom prst="rightArrow">
            <a:avLst/>
          </a:prstGeom>
          <a:solidFill>
            <a:schemeClr val="accent4">
              <a:lumMod val="60000"/>
              <a:lumOff val="40000"/>
            </a:schemeClr>
          </a:solidFill>
          <a:ln w="9525">
            <a:noFill/>
            <a:round/>
            <a:headEnd/>
            <a:tailEnd type="triangle" w="med" len="med"/>
          </a:ln>
          <a:scene3d>
            <a:camera prst="orthographicFront"/>
            <a:lightRig rig="threePt" dir="t"/>
          </a:scene3d>
          <a:sp3d extrusionH="76200">
            <a:bevelT w="114300" prst="artDeco"/>
            <a:extrusionClr>
              <a:schemeClr val="accent4">
                <a:lumMod val="60000"/>
                <a:lumOff val="40000"/>
              </a:schemeClr>
            </a:extrusionClr>
          </a:sp3d>
        </p:spPr>
        <p:txBody>
          <a:bodyPr rtlCol="0" anchor="ctr"/>
          <a:lstStyle/>
          <a:p>
            <a:pPr algn="ctr"/>
            <a:r>
              <a:rPr lang="zh-TW" altLang="en-US" sz="1700" dirty="0">
                <a:latin typeface="標楷體" panose="03000509000000000000" pitchFamily="65" charset="-120"/>
                <a:ea typeface="標楷體" panose="03000509000000000000" pitchFamily="65" charset="-120"/>
              </a:rPr>
              <a:t>報到</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zh-TW" altLang="en-US" sz="4400" dirty="0">
                <a:latin typeface="標楷體" panose="03000509000000000000" pitchFamily="65" charset="-120"/>
                <a:ea typeface="標楷體" panose="03000509000000000000" pitchFamily="65" charset="-120"/>
                <a:cs typeface="Arial Unicode MS" panose="020B0604020202020204" pitchFamily="34" charset="-120"/>
              </a:rPr>
              <a:t>簡報大綱</a:t>
            </a:r>
          </a:p>
        </p:txBody>
      </p:sp>
      <p:sp>
        <p:nvSpPr>
          <p:cNvPr id="7171" name="內容版面配置區 2"/>
          <p:cNvSpPr txBox="1">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r>
              <a:rPr kumimoji="0" lang="zh-TW" altLang="en-US" sz="3600" dirty="0">
                <a:latin typeface="Times New Roman" panose="02020603050405020304" pitchFamily="18" charset="0"/>
                <a:ea typeface="標楷體" panose="03000509000000000000" pitchFamily="65" charset="-120"/>
                <a:cs typeface="Times New Roman" panose="02020603050405020304" pitchFamily="18" charset="0"/>
              </a:rPr>
              <a:t>關於五專</a:t>
            </a:r>
            <a:endParaRPr kumimoji="0" lang="en-US" altLang="zh-TW" sz="3600" dirty="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r>
              <a:rPr kumimoji="0" lang="en-US" altLang="zh-TW" sz="3600" dirty="0" smtClean="0">
                <a:latin typeface="Times New Roman" panose="02020603050405020304" pitchFamily="18" charset="0"/>
                <a:ea typeface="標楷體" panose="03000509000000000000" pitchFamily="65" charset="-120"/>
                <a:cs typeface="Times New Roman" panose="02020603050405020304" pitchFamily="18" charset="0"/>
              </a:rPr>
              <a:t>109</a:t>
            </a:r>
            <a:r>
              <a:rPr kumimoji="0"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學年</a:t>
            </a:r>
            <a:r>
              <a:rPr kumimoji="0" lang="zh-TW" altLang="en-US" sz="3600" dirty="0">
                <a:latin typeface="Times New Roman" panose="02020603050405020304" pitchFamily="18" charset="0"/>
                <a:ea typeface="標楷體" panose="03000509000000000000" pitchFamily="65" charset="-120"/>
                <a:cs typeface="Times New Roman" panose="02020603050405020304" pitchFamily="18" charset="0"/>
              </a:rPr>
              <a:t>度五專招生簡介</a:t>
            </a:r>
            <a:endParaRPr kumimoji="0" lang="en-US" altLang="zh-TW" sz="3600" dirty="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r>
              <a:rPr kumimoji="0" lang="en-US" altLang="zh-TW" sz="3600" dirty="0" smtClean="0">
                <a:latin typeface="Times New Roman" panose="02020603050405020304" pitchFamily="18" charset="0"/>
                <a:ea typeface="標楷體" panose="03000509000000000000" pitchFamily="65" charset="-120"/>
                <a:cs typeface="Times New Roman" panose="02020603050405020304" pitchFamily="18" charset="0"/>
              </a:rPr>
              <a:t>109</a:t>
            </a:r>
            <a:r>
              <a:rPr kumimoji="0"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學年</a:t>
            </a:r>
            <a:r>
              <a:rPr kumimoji="0" lang="zh-TW" altLang="en-US" sz="3600" dirty="0">
                <a:latin typeface="Times New Roman" panose="02020603050405020304" pitchFamily="18" charset="0"/>
                <a:ea typeface="標楷體" panose="03000509000000000000" pitchFamily="65" charset="-120"/>
                <a:cs typeface="Times New Roman" panose="02020603050405020304" pitchFamily="18" charset="0"/>
              </a:rPr>
              <a:t>度五專</a:t>
            </a:r>
            <a:r>
              <a:rPr kumimoji="0" lang="zh-TW" altLang="en-US" sz="3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優先免試</a:t>
            </a:r>
            <a:r>
              <a:rPr kumimoji="0" lang="zh-TW" altLang="en-US" sz="3600" dirty="0">
                <a:latin typeface="Times New Roman" panose="02020603050405020304" pitchFamily="18" charset="0"/>
                <a:ea typeface="標楷體" panose="03000509000000000000" pitchFamily="65" charset="-120"/>
                <a:cs typeface="Times New Roman" panose="02020603050405020304" pitchFamily="18" charset="0"/>
              </a:rPr>
              <a:t>入學</a:t>
            </a:r>
            <a:endParaRPr kumimoji="0" lang="en-US" altLang="zh-TW" sz="3600" dirty="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r>
              <a:rPr kumimoji="0" lang="en-US" altLang="zh-TW" sz="3600" dirty="0" smtClean="0">
                <a:latin typeface="Times New Roman" panose="02020603050405020304" pitchFamily="18" charset="0"/>
                <a:ea typeface="標楷體" panose="03000509000000000000" pitchFamily="65" charset="-120"/>
                <a:cs typeface="Times New Roman" panose="02020603050405020304" pitchFamily="18" charset="0"/>
              </a:rPr>
              <a:t>109</a:t>
            </a:r>
            <a:r>
              <a:rPr kumimoji="0"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學年</a:t>
            </a:r>
            <a:r>
              <a:rPr kumimoji="0" lang="zh-TW" altLang="en-US" sz="3600" dirty="0">
                <a:latin typeface="Times New Roman" panose="02020603050405020304" pitchFamily="18" charset="0"/>
                <a:ea typeface="標楷體" panose="03000509000000000000" pitchFamily="65" charset="-120"/>
                <a:cs typeface="Times New Roman" panose="02020603050405020304" pitchFamily="18" charset="0"/>
              </a:rPr>
              <a:t>度北、中、南區五專</a:t>
            </a:r>
            <a:r>
              <a:rPr kumimoji="0" lang="zh-TW" altLang="en-US" sz="3600" dirty="0">
                <a:solidFill>
                  <a:srgbClr val="007A37"/>
                </a:solidFill>
                <a:latin typeface="Times New Roman" panose="02020603050405020304" pitchFamily="18" charset="0"/>
                <a:ea typeface="標楷體" panose="03000509000000000000" pitchFamily="65" charset="-120"/>
                <a:cs typeface="Times New Roman" panose="02020603050405020304" pitchFamily="18" charset="0"/>
              </a:rPr>
              <a:t>聯合免試</a:t>
            </a:r>
            <a:r>
              <a:rPr kumimoji="0" lang="zh-TW" altLang="en-US" sz="3600" dirty="0">
                <a:latin typeface="Times New Roman" panose="02020603050405020304" pitchFamily="18" charset="0"/>
                <a:ea typeface="標楷體" panose="03000509000000000000" pitchFamily="65" charset="-120"/>
                <a:cs typeface="Times New Roman" panose="02020603050405020304" pitchFamily="18" charset="0"/>
              </a:rPr>
              <a:t>入學</a:t>
            </a:r>
            <a:endParaRPr kumimoji="0" lang="en-US" altLang="zh-TW" sz="3600" dirty="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r>
              <a:rPr kumimoji="0" lang="zh-TW" altLang="en-US" sz="3600" dirty="0">
                <a:latin typeface="Times New Roman" panose="02020603050405020304" pitchFamily="18" charset="0"/>
                <a:ea typeface="標楷體" panose="03000509000000000000" pitchFamily="65" charset="-120"/>
                <a:cs typeface="Times New Roman" panose="02020603050405020304" pitchFamily="18" charset="0"/>
              </a:rPr>
              <a:t>其他五專招生管道</a:t>
            </a:r>
            <a:endParaRPr kumimoji="0" lang="en-US" altLang="zh-TW" sz="3600" dirty="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招生資訊</a:t>
            </a:r>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查詢</a:t>
            </a:r>
            <a:endParaRPr lang="en-US" altLang="zh-TW" sz="36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7172" name="圖片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4" y="5531134"/>
            <a:ext cx="1621458" cy="1326866"/>
          </a:xfrm>
          <a:prstGeom prst="rect">
            <a:avLst/>
          </a:prstGeom>
        </p:spPr>
      </p:pic>
      <p:sp>
        <p:nvSpPr>
          <p:cNvPr id="16394" name="Text Box 17"/>
          <p:cNvSpPr txBox="1">
            <a:spLocks noChangeArrowheads="1"/>
          </p:cNvSpPr>
          <p:nvPr/>
        </p:nvSpPr>
        <p:spPr bwMode="auto">
          <a:xfrm>
            <a:off x="6777865" y="4733898"/>
            <a:ext cx="9604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未錄取</a:t>
            </a:r>
          </a:p>
        </p:txBody>
      </p:sp>
      <p:sp>
        <p:nvSpPr>
          <p:cNvPr id="31746" name="標題 1"/>
          <p:cNvSpPr>
            <a:spLocks noGrp="1"/>
          </p:cNvSpPr>
          <p:nvPr>
            <p:ph type="title"/>
          </p:nvPr>
        </p:nvSpPr>
        <p:spPr>
          <a:xfrm>
            <a:off x="250825" y="274638"/>
            <a:ext cx="8642350" cy="1143000"/>
          </a:xfrm>
        </p:spPr>
        <p:txBody>
          <a:bodyPr/>
          <a:lstStyle/>
          <a:p>
            <a:pPr eaLnBrk="1" hangingPunct="1"/>
            <a:r>
              <a:rPr lang="zh-TW" altLang="en-US" dirty="0" smtClean="0"/>
              <a:t>五專</a:t>
            </a:r>
            <a:r>
              <a:rPr lang="zh-TW" altLang="en-US" b="1" dirty="0" smtClean="0">
                <a:solidFill>
                  <a:srgbClr val="FF0000"/>
                </a:solidFill>
              </a:rPr>
              <a:t>優先</a:t>
            </a:r>
            <a:r>
              <a:rPr lang="zh-TW" altLang="en-US" dirty="0" smtClean="0"/>
              <a:t>免試入學招生流程圖</a:t>
            </a:r>
          </a:p>
        </p:txBody>
      </p:sp>
      <p:sp>
        <p:nvSpPr>
          <p:cNvPr id="16387" name="Rectangle 3"/>
          <p:cNvSpPr>
            <a:spLocks noChangeArrowheads="1"/>
          </p:cNvSpPr>
          <p:nvPr/>
        </p:nvSpPr>
        <p:spPr bwMode="auto">
          <a:xfrm>
            <a:off x="755650" y="1341438"/>
            <a:ext cx="5903913" cy="719137"/>
          </a:xfrm>
          <a:prstGeom prst="rect">
            <a:avLst/>
          </a:prstGeom>
          <a:solidFill>
            <a:schemeClr val="accent1"/>
          </a:solidFill>
          <a:ln w="9525">
            <a:solidFill>
              <a:schemeClr val="tx1"/>
            </a:solidFill>
            <a:miter lim="800000"/>
            <a:headEnd/>
            <a:tailEnd/>
          </a:ln>
          <a:scene3d>
            <a:camera prst="orthographicFront"/>
            <a:lightRig rig="threePt" dir="t"/>
          </a:scene3d>
          <a:sp3d>
            <a:bevelT w="1778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4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購買或下載五專優先免試入學招生簡章</a:t>
            </a:r>
            <a:endParaRPr lang="en-US" altLang="zh-TW" sz="24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hangingPunct="1">
              <a:spcBef>
                <a:spcPct val="0"/>
              </a:spcBef>
              <a:buFontTx/>
              <a:buNone/>
            </a:pPr>
            <a:r>
              <a:rPr lang="en-US" altLang="zh-TW" sz="24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109.1.15</a:t>
            </a:r>
            <a:r>
              <a:rPr lang="zh-TW" altLang="en-US" sz="24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起</a:t>
            </a:r>
            <a:r>
              <a:rPr lang="en-US" altLang="zh-TW" sz="24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6388" name="Rectangle 4"/>
          <p:cNvSpPr>
            <a:spLocks noChangeArrowheads="1"/>
          </p:cNvSpPr>
          <p:nvPr/>
        </p:nvSpPr>
        <p:spPr bwMode="auto">
          <a:xfrm>
            <a:off x="755650" y="2524255"/>
            <a:ext cx="5903913" cy="936625"/>
          </a:xfrm>
          <a:prstGeom prst="rect">
            <a:avLst/>
          </a:prstGeom>
          <a:solidFill>
            <a:schemeClr val="accent1"/>
          </a:solidFill>
          <a:ln w="9525">
            <a:solidFill>
              <a:schemeClr val="tx1"/>
            </a:solidFill>
            <a:miter lim="800000"/>
            <a:headEnd/>
            <a:tailEnd/>
          </a:ln>
          <a:scene3d>
            <a:camera prst="orthographicFront"/>
            <a:lightRig rig="threePt" dir="t"/>
          </a:scene3d>
          <a:sp3d>
            <a:bevelT w="1778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34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報名</a:t>
            </a:r>
            <a:r>
              <a:rPr lang="en-US" altLang="zh-TW" sz="24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109.5.18~22)</a:t>
            </a:r>
            <a:endParaRPr lang="en-US" altLang="zh-TW" sz="24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hangingPunct="1">
              <a:spcBef>
                <a:spcPct val="0"/>
              </a:spcBef>
              <a:buFontTx/>
              <a:buNone/>
            </a:pPr>
            <a:r>
              <a:rPr lang="zh-TW" altLang="en-US"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採「國中</a:t>
            </a:r>
            <a:r>
              <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集體</a:t>
            </a:r>
            <a:r>
              <a:rPr lang="zh-TW" altLang="en-US" sz="20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報名」、「個別網路報名」</a:t>
            </a:r>
            <a:endParaRPr lang="zh-TW" altLang="en-US" sz="20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6391" name="Rectangle 8"/>
          <p:cNvSpPr>
            <a:spLocks noChangeArrowheads="1"/>
          </p:cNvSpPr>
          <p:nvPr/>
        </p:nvSpPr>
        <p:spPr bwMode="auto">
          <a:xfrm>
            <a:off x="755650" y="3924560"/>
            <a:ext cx="5903913" cy="576262"/>
          </a:xfrm>
          <a:prstGeom prst="rect">
            <a:avLst/>
          </a:prstGeom>
          <a:solidFill>
            <a:srgbClr val="FFFF99"/>
          </a:solidFill>
          <a:ln w="9525">
            <a:solidFill>
              <a:schemeClr val="tx1"/>
            </a:solidFill>
            <a:miter lim="800000"/>
            <a:headEnd/>
            <a:tailEnd/>
          </a:ln>
          <a:scene3d>
            <a:camera prst="orthographicFront"/>
            <a:lightRig rig="threePt" dir="t"/>
          </a:scene3d>
          <a:sp3d>
            <a:bevelT w="1778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網路選填志願</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109.6.4~9)</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6392" name="Rectangle 13"/>
          <p:cNvSpPr>
            <a:spLocks noChangeArrowheads="1"/>
          </p:cNvSpPr>
          <p:nvPr/>
        </p:nvSpPr>
        <p:spPr bwMode="auto">
          <a:xfrm>
            <a:off x="755650" y="4964502"/>
            <a:ext cx="5903913" cy="576263"/>
          </a:xfrm>
          <a:prstGeom prst="rect">
            <a:avLst/>
          </a:prstGeom>
          <a:solidFill>
            <a:srgbClr val="FFFF99"/>
          </a:solidFill>
          <a:ln w="9525">
            <a:solidFill>
              <a:schemeClr val="tx1"/>
            </a:solidFill>
            <a:miter lim="800000"/>
            <a:headEnd/>
            <a:tailEnd/>
          </a:ln>
          <a:scene3d>
            <a:camera prst="orthographicFront"/>
            <a:lightRig rig="threePt" dir="t"/>
          </a:scene3d>
          <a:sp3d>
            <a:bevelT w="1778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放榜</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109.6.11)</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6398" name="Text Box 22"/>
          <p:cNvSpPr txBox="1">
            <a:spLocks noChangeArrowheads="1"/>
          </p:cNvSpPr>
          <p:nvPr/>
        </p:nvSpPr>
        <p:spPr bwMode="auto">
          <a:xfrm>
            <a:off x="7077040" y="5718651"/>
            <a:ext cx="13681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下一入學管道</a:t>
            </a:r>
          </a:p>
        </p:txBody>
      </p:sp>
      <p:sp>
        <p:nvSpPr>
          <p:cNvPr id="44" name="Rectangle 13"/>
          <p:cNvSpPr>
            <a:spLocks noChangeArrowheads="1"/>
          </p:cNvSpPr>
          <p:nvPr/>
        </p:nvSpPr>
        <p:spPr bwMode="auto">
          <a:xfrm>
            <a:off x="755650" y="6004447"/>
            <a:ext cx="5903913" cy="504825"/>
          </a:xfrm>
          <a:prstGeom prst="rect">
            <a:avLst/>
          </a:prstGeom>
          <a:solidFill>
            <a:schemeClr val="accent3">
              <a:lumMod val="20000"/>
              <a:lumOff val="80000"/>
            </a:schemeClr>
          </a:solidFill>
          <a:ln w="9525">
            <a:solidFill>
              <a:schemeClr val="tx1"/>
            </a:solidFill>
            <a:miter lim="800000"/>
            <a:headEnd/>
            <a:tailEnd/>
          </a:ln>
          <a:scene3d>
            <a:camera prst="orthographicFront"/>
            <a:lightRig rig="threePt" dir="t"/>
          </a:scene3d>
          <a:sp3d>
            <a:bevelT w="177800" prst="artDeco"/>
          </a:sp3d>
        </p:spPr>
        <p:txBody>
          <a:bodyPr wrap="none" anchor="ctr"/>
          <a:lstStyle/>
          <a:p>
            <a:pPr algn="ctr" eaLnBrk="1" hangingPunct="1">
              <a:defRPr/>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快樂的五專生</a:t>
            </a:r>
          </a:p>
        </p:txBody>
      </p:sp>
      <p:sp>
        <p:nvSpPr>
          <p:cNvPr id="16400" name="Text Box 17"/>
          <p:cNvSpPr txBox="1">
            <a:spLocks noChangeArrowheads="1"/>
          </p:cNvSpPr>
          <p:nvPr/>
        </p:nvSpPr>
        <p:spPr bwMode="auto">
          <a:xfrm>
            <a:off x="3998465" y="5587662"/>
            <a:ext cx="647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錄取</a:t>
            </a:r>
          </a:p>
        </p:txBody>
      </p:sp>
      <p:pic>
        <p:nvPicPr>
          <p:cNvPr id="31761" name="圖片 1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右彎箭號 1"/>
          <p:cNvSpPr/>
          <p:nvPr/>
        </p:nvSpPr>
        <p:spPr bwMode="auto">
          <a:xfrm rot="5400000">
            <a:off x="7155374" y="4752386"/>
            <a:ext cx="395100" cy="1204712"/>
          </a:xfrm>
          <a:prstGeom prst="bentArrow">
            <a:avLst>
              <a:gd name="adj1" fmla="val 39603"/>
              <a:gd name="adj2" fmla="val 50000"/>
              <a:gd name="adj3" fmla="val 25000"/>
              <a:gd name="adj4" fmla="val 0"/>
            </a:avLst>
          </a:prstGeom>
          <a:solidFill>
            <a:schemeClr val="accent4">
              <a:lumMod val="60000"/>
              <a:lumOff val="40000"/>
            </a:schemeClr>
          </a:solidFill>
          <a:ln w="28575">
            <a:noFill/>
            <a:round/>
            <a:headEnd/>
            <a:tailEnd type="triangle" w="med" len="med"/>
          </a:ln>
          <a:scene3d>
            <a:camera prst="orthographicFront"/>
            <a:lightRig rig="threePt" dir="t"/>
          </a:scene3d>
          <a:sp3d>
            <a:bevelT w="114300" prst="artDeco"/>
          </a:sp3d>
        </p:spPr>
        <p:txBody>
          <a:bodyPr rtlCol="0" anchor="ctr"/>
          <a:lstStyle/>
          <a:p>
            <a:pPr algn="ctr"/>
            <a:endParaRPr lang="zh-TW" altLang="en-US"/>
          </a:p>
        </p:txBody>
      </p:sp>
      <p:pic>
        <p:nvPicPr>
          <p:cNvPr id="19" name="圖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487292" y="2001555"/>
            <a:ext cx="440626" cy="581719"/>
          </a:xfrm>
          <a:prstGeom prst="rect">
            <a:avLst/>
          </a:prstGeom>
          <a:scene3d>
            <a:camera prst="orthographicFront"/>
            <a:lightRig rig="threePt" dir="t"/>
          </a:scene3d>
          <a:sp3d>
            <a:bevelT w="114300" prst="artDeco"/>
          </a:sp3d>
        </p:spPr>
      </p:pic>
      <p:pic>
        <p:nvPicPr>
          <p:cNvPr id="20" name="圖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487292" y="3401860"/>
            <a:ext cx="440626" cy="581719"/>
          </a:xfrm>
          <a:prstGeom prst="rect">
            <a:avLst/>
          </a:prstGeom>
          <a:scene3d>
            <a:camera prst="orthographicFront"/>
            <a:lightRig rig="threePt" dir="t"/>
          </a:scene3d>
          <a:sp3d>
            <a:bevelT w="114300" prst="artDeco"/>
          </a:sp3d>
        </p:spPr>
      </p:pic>
      <p:pic>
        <p:nvPicPr>
          <p:cNvPr id="21" name="圖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487292" y="4441802"/>
            <a:ext cx="440626" cy="581719"/>
          </a:xfrm>
          <a:prstGeom prst="rect">
            <a:avLst/>
          </a:prstGeom>
          <a:scene3d>
            <a:camera prst="orthographicFront"/>
            <a:lightRig rig="threePt" dir="t"/>
          </a:scene3d>
          <a:sp3d>
            <a:bevelT w="114300" prst="artDeco"/>
          </a:sp3d>
        </p:spPr>
      </p:pic>
      <p:pic>
        <p:nvPicPr>
          <p:cNvPr id="22" name="圖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487292" y="5481745"/>
            <a:ext cx="440626" cy="581719"/>
          </a:xfrm>
          <a:prstGeom prst="rect">
            <a:avLst/>
          </a:prstGeom>
          <a:scene3d>
            <a:camera prst="orthographicFront"/>
            <a:lightRig rig="threePt" dir="t"/>
          </a:scene3d>
          <a:sp3d>
            <a:bevelT w="114300" prst="artDeco"/>
          </a:sp3d>
        </p:spPr>
      </p:pic>
      <p:pic>
        <p:nvPicPr>
          <p:cNvPr id="3" name="圖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05407">
            <a:off x="6711549" y="1275601"/>
            <a:ext cx="2450738" cy="3267650"/>
          </a:xfrm>
          <a:prstGeom prst="rect">
            <a:avLst/>
          </a:prstGeom>
        </p:spPr>
      </p:pic>
      <p:sp>
        <p:nvSpPr>
          <p:cNvPr id="4" name="文字方塊 3"/>
          <p:cNvSpPr txBox="1"/>
          <p:nvPr/>
        </p:nvSpPr>
        <p:spPr>
          <a:xfrm rot="577325">
            <a:off x="7501335" y="1836337"/>
            <a:ext cx="1152128" cy="369332"/>
          </a:xfrm>
          <a:prstGeom prst="rect">
            <a:avLst/>
          </a:prstGeom>
          <a:noFill/>
        </p:spPr>
        <p:txBody>
          <a:bodyPr wrap="square" rtlCol="0">
            <a:spAutoFit/>
          </a:bodyPr>
          <a:lstStyle/>
          <a:p>
            <a:pPr algn="ctr"/>
            <a:r>
              <a:rPr lang="zh-TW" altLang="en-US" dirty="0" smtClean="0">
                <a:latin typeface="標楷體" panose="03000509000000000000" pitchFamily="65" charset="-120"/>
                <a:ea typeface="標楷體" panose="03000509000000000000" pitchFamily="65" charset="-120"/>
              </a:rPr>
              <a:t>順利升學</a:t>
            </a:r>
            <a:endParaRPr lang="zh-TW"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標題 1"/>
          <p:cNvSpPr>
            <a:spLocks noGrp="1"/>
          </p:cNvSpPr>
          <p:nvPr>
            <p:ph type="title"/>
          </p:nvPr>
        </p:nvSpPr>
        <p:spPr>
          <a:xfrm>
            <a:off x="0" y="274638"/>
            <a:ext cx="9144000" cy="1143000"/>
          </a:xfrm>
        </p:spPr>
        <p:txBody>
          <a:bodyPr/>
          <a:lstStyle/>
          <a:p>
            <a:r>
              <a:rPr lang="en-US" altLang="zh-TW" sz="4000" dirty="0" smtClean="0">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4000" dirty="0" smtClean="0">
                <a:latin typeface="Times New Roman" panose="02020603050405020304" pitchFamily="18" charset="0"/>
                <a:ea typeface="標楷體" panose="03000509000000000000" pitchFamily="65" charset="-120"/>
                <a:cs typeface="Times New Roman" panose="02020603050405020304" pitchFamily="18" charset="0"/>
              </a:rPr>
              <a:t>學年度五專</a:t>
            </a:r>
            <a:r>
              <a:rPr lang="zh-TW" altLang="en-US" sz="40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優先</a:t>
            </a:r>
            <a:r>
              <a:rPr lang="zh-TW" altLang="en-US" sz="4000" dirty="0" smtClean="0">
                <a:latin typeface="Times New Roman" panose="02020603050405020304" pitchFamily="18" charset="0"/>
                <a:ea typeface="標楷體" panose="03000509000000000000" pitchFamily="65" charset="-120"/>
                <a:cs typeface="Times New Roman" panose="02020603050405020304" pitchFamily="18" charset="0"/>
              </a:rPr>
              <a:t>免試入學重要日程</a:t>
            </a:r>
          </a:p>
        </p:txBody>
      </p:sp>
      <p:graphicFrame>
        <p:nvGraphicFramePr>
          <p:cNvPr id="3" name="表格 2"/>
          <p:cNvGraphicFramePr>
            <a:graphicFrameLocks noGrp="1"/>
          </p:cNvGraphicFramePr>
          <p:nvPr>
            <p:extLst>
              <p:ext uri="{D42A27DB-BD31-4B8C-83A1-F6EECF244321}">
                <p14:modId xmlns:p14="http://schemas.microsoft.com/office/powerpoint/2010/main" val="121265846"/>
              </p:ext>
            </p:extLst>
          </p:nvPr>
        </p:nvGraphicFramePr>
        <p:xfrm>
          <a:off x="323850" y="1397000"/>
          <a:ext cx="8424863" cy="4787901"/>
        </p:xfrm>
        <a:graphic>
          <a:graphicData uri="http://schemas.openxmlformats.org/drawingml/2006/table">
            <a:tbl>
              <a:tblPr firstRow="1" bandRow="1">
                <a:tableStyleId>{5940675A-B579-460E-94D1-54222C63F5DA}</a:tableStyleId>
              </a:tblPr>
              <a:tblGrid>
                <a:gridCol w="2736063">
                  <a:extLst>
                    <a:ext uri="{9D8B030D-6E8A-4147-A177-3AD203B41FA5}">
                      <a16:colId xmlns:a16="http://schemas.microsoft.com/office/drawing/2014/main" xmlns="" val="20000"/>
                    </a:ext>
                  </a:extLst>
                </a:gridCol>
                <a:gridCol w="5688800">
                  <a:extLst>
                    <a:ext uri="{9D8B030D-6E8A-4147-A177-3AD203B41FA5}">
                      <a16:colId xmlns:a16="http://schemas.microsoft.com/office/drawing/2014/main" xmlns="" val="20001"/>
                    </a:ext>
                  </a:extLst>
                </a:gridCol>
              </a:tblGrid>
              <a:tr h="519821">
                <a:tc>
                  <a:txBody>
                    <a:bodyPr/>
                    <a:lstStyle/>
                    <a:p>
                      <a:pPr algn="ctr"/>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rPr>
                        <a:t>項目</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21" marB="45721" anchor="ctr">
                    <a:lnL w="12700" cap="flat" cmpd="sng" algn="ctr">
                      <a:no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no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pPr algn="ctr"/>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rPr>
                        <a:t>日程</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21" marB="45721" anchor="ctr">
                    <a:lnL w="12700" cap="flat" cmpd="sng" algn="ctr">
                      <a:solidFill>
                        <a:schemeClr val="tx1"/>
                      </a:solidFill>
                      <a:prstDash val="dashDot"/>
                      <a:round/>
                      <a:headEnd type="none" w="med" len="med"/>
                      <a:tailEnd type="none" w="med" len="med"/>
                    </a:lnL>
                    <a:lnR w="12700" cap="flat" cmpd="sng" algn="ctr">
                      <a:noFill/>
                      <a:prstDash val="dashDot"/>
                      <a:round/>
                      <a:headEnd type="none" w="med" len="med"/>
                      <a:tailEnd type="none" w="med" len="med"/>
                    </a:lnR>
                    <a:lnT w="12700" cap="flat" cmpd="sng" algn="ctr">
                      <a:no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xmlns="" val="10000"/>
                  </a:ext>
                </a:extLst>
              </a:tr>
              <a:tr h="636867">
                <a:tc>
                  <a:txBody>
                    <a:bodyPr/>
                    <a:lstStyle/>
                    <a:p>
                      <a:pPr algn="ct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簡章發售及公告</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21" marB="45721" anchor="ctr">
                    <a:lnL w="12700" cap="flat" cmpd="sng" algn="ctr">
                      <a:no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tc>
                  <a:txBody>
                    <a:bodyPr/>
                    <a:lstStyle/>
                    <a:p>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日起發售及開放網路下載</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21" marB="45721" anchor="ctr">
                    <a:lnL w="12700" cap="flat" cmpd="sng" algn="ctr">
                      <a:solidFill>
                        <a:schemeClr val="tx1"/>
                      </a:solid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1085692">
                <a:tc>
                  <a:txBody>
                    <a:bodyPr/>
                    <a:lstStyle/>
                    <a:p>
                      <a:pPr algn="ct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報名</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21" marB="45721" anchor="ctr">
                    <a:lnL w="12700" cap="flat" cmpd="sng" algn="ctr">
                      <a:no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tc>
                  <a:txBody>
                    <a:bodyPr/>
                    <a:lstStyle/>
                    <a:p>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18</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22</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日</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採</a:t>
                      </a:r>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rPr>
                        <a:t>「國中集體報名」</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或</a:t>
                      </a:r>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rPr>
                        <a:t>「網路個別報名」</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21" marB="45721" anchor="ctr">
                    <a:lnL w="12700" cap="flat" cmpd="sng" algn="ctr">
                      <a:solidFill>
                        <a:schemeClr val="tx1"/>
                      </a:solid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1085692">
                <a:tc>
                  <a:txBody>
                    <a:bodyPr/>
                    <a:lstStyle/>
                    <a:p>
                      <a:pPr algn="ct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網路選填志願</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21" marB="45721" anchor="ctr">
                    <a:lnL w="12700" cap="flat" cmpd="sng" algn="ctr">
                      <a:no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tc>
                  <a:txBody>
                    <a:bodyPr/>
                    <a:lstStyle/>
                    <a:p>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星期四</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上午</a:t>
                      </a:r>
                      <a:r>
                        <a:rPr lang="en-US" altLang="zh-TW" sz="2400" baseline="0" dirty="0" smtClean="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400" baseline="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baseline="0" dirty="0" smtClean="0">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2400" baseline="0" dirty="0" smtClean="0">
                          <a:latin typeface="Times New Roman" panose="02020603050405020304" pitchFamily="18" charset="0"/>
                          <a:ea typeface="標楷體" panose="03000509000000000000" pitchFamily="65" charset="-120"/>
                          <a:cs typeface="Times New Roman" panose="02020603050405020304" pitchFamily="18" charset="0"/>
                        </a:rPr>
                        <a:t>起</a:t>
                      </a:r>
                      <a:endParaRPr lang="en-US" altLang="zh-TW" sz="2400" baseline="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400" baseline="0" dirty="0" smtClean="0">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400" baseline="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baseline="0" dirty="0" smtClean="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400" baseline="0"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baseline="0" dirty="0" smtClean="0">
                          <a:latin typeface="Times New Roman" panose="02020603050405020304" pitchFamily="18" charset="0"/>
                          <a:ea typeface="標楷體" panose="03000509000000000000" pitchFamily="65" charset="-120"/>
                          <a:cs typeface="Times New Roman" panose="02020603050405020304" pitchFamily="18" charset="0"/>
                        </a:rPr>
                        <a:t>9</a:t>
                      </a:r>
                      <a:r>
                        <a:rPr lang="zh-TW" altLang="en-US" sz="2400" baseline="0" dirty="0" smtClean="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400" baseline="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aseline="0" dirty="0" smtClean="0">
                          <a:latin typeface="Times New Roman" panose="02020603050405020304" pitchFamily="18" charset="0"/>
                          <a:ea typeface="標楷體" panose="03000509000000000000" pitchFamily="65" charset="-120"/>
                          <a:cs typeface="Times New Roman" panose="02020603050405020304" pitchFamily="18" charset="0"/>
                        </a:rPr>
                        <a:t>星期二</a:t>
                      </a:r>
                      <a:r>
                        <a:rPr lang="en-US" altLang="zh-TW" sz="2400" baseline="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aseline="0" dirty="0" smtClean="0">
                          <a:latin typeface="Times New Roman" panose="02020603050405020304" pitchFamily="18" charset="0"/>
                          <a:ea typeface="標楷體" panose="03000509000000000000" pitchFamily="65" charset="-120"/>
                          <a:cs typeface="Times New Roman" panose="02020603050405020304" pitchFamily="18" charset="0"/>
                        </a:rPr>
                        <a:t>下午  </a:t>
                      </a:r>
                      <a:r>
                        <a:rPr lang="en-US" altLang="zh-TW" sz="2400" baseline="0" dirty="0" smtClean="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400" baseline="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baseline="0" dirty="0" smtClean="0">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2400" baseline="0" dirty="0" smtClean="0">
                          <a:latin typeface="Times New Roman" panose="02020603050405020304" pitchFamily="18" charset="0"/>
                          <a:ea typeface="標楷體" panose="03000509000000000000" pitchFamily="65" charset="-120"/>
                          <a:cs typeface="Times New Roman" panose="02020603050405020304" pitchFamily="18" charset="0"/>
                        </a:rPr>
                        <a:t>止</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21" marB="45721" anchor="ctr">
                    <a:lnL w="12700" cap="flat" cmpd="sng" algn="ctr">
                      <a:solidFill>
                        <a:schemeClr val="tx1"/>
                      </a:solid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636867">
                <a:tc>
                  <a:txBody>
                    <a:bodyPr/>
                    <a:lstStyle/>
                    <a:p>
                      <a:pPr algn="ct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放榜</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21" marB="45721" anchor="ctr">
                    <a:lnL w="12700" cap="flat" cmpd="sng" algn="ctr">
                      <a:no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tc>
                  <a:txBody>
                    <a:bodyPr/>
                    <a:lstStyle/>
                    <a:p>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星期四</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上午  </a:t>
                      </a:r>
                      <a:r>
                        <a:rPr lang="en-US" altLang="zh-TW"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9</a:t>
                      </a:r>
                      <a:r>
                        <a:rPr lang="zh-TW" altLang="en-US"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起</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21" marB="45721" anchor="ctr">
                    <a:lnL w="12700" cap="flat" cmpd="sng" algn="ctr">
                      <a:solidFill>
                        <a:schemeClr val="tx1"/>
                      </a:solid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822961">
                <a:tc>
                  <a:txBody>
                    <a:bodyPr/>
                    <a:lstStyle/>
                    <a:p>
                      <a:pPr algn="ctr"/>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rPr>
                        <a:t>錄取</a:t>
                      </a:r>
                      <a:r>
                        <a:rPr lang="zh-TW" altLang="en-US" sz="2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報到與</a:t>
                      </a:r>
                      <a:r>
                        <a:rPr lang="zh-TW" altLang="en-US" sz="2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放棄錄取資格截止日</a:t>
                      </a:r>
                      <a:endParaRPr lang="zh-TW" altLang="en-US"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21" marB="45721" anchor="ctr">
                    <a:lnL w="12700" cap="flat" cmpd="sng" algn="ctr">
                      <a:no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noFill/>
                      <a:prstDash val="dashDot"/>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星期一</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下午  </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止</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21" marB="45721" anchor="ctr">
                    <a:lnL w="12700" cap="flat" cmpd="sng" algn="ctr">
                      <a:solidFill>
                        <a:schemeClr val="tx1"/>
                      </a:solid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noFill/>
                      <a:prstDash val="dash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bl>
          </a:graphicData>
        </a:graphic>
      </p:graphicFrame>
      <p:pic>
        <p:nvPicPr>
          <p:cNvPr id="32794"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圖片 5"/>
          <p:cNvPicPr>
            <a:picLocks noChangeAspect="1"/>
          </p:cNvPicPr>
          <p:nvPr/>
        </p:nvPicPr>
        <p:blipFill rotWithShape="1">
          <a:blip r:embed="rId3">
            <a:extLst>
              <a:ext uri="{28A0092B-C50C-407E-A947-70E740481C1C}">
                <a14:useLocalDpi xmlns:a14="http://schemas.microsoft.com/office/drawing/2010/main" val="0"/>
              </a:ext>
            </a:extLst>
          </a:blip>
          <a:srcRect l="8400" t="21000" r="7601" b="26501"/>
          <a:stretch/>
        </p:blipFill>
        <p:spPr>
          <a:xfrm>
            <a:off x="36281" y="1052736"/>
            <a:ext cx="9000000" cy="5433631"/>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p:nvPr>
        </p:nvSpPr>
        <p:spPr/>
        <p:txBody>
          <a:bodyPr/>
          <a:lstStyle/>
          <a:p>
            <a:pPr eaLnBrk="1" hangingPunct="1"/>
            <a:r>
              <a:rPr lang="zh-TW" altLang="en-US" sz="4000" dirty="0" smtClean="0"/>
              <a:t>五專</a:t>
            </a:r>
            <a:r>
              <a:rPr lang="zh-TW" altLang="en-US" sz="4000" dirty="0" smtClean="0">
                <a:solidFill>
                  <a:srgbClr val="FF0000"/>
                </a:solidFill>
              </a:rPr>
              <a:t>優免</a:t>
            </a:r>
            <a:r>
              <a:rPr lang="en-US" altLang="zh-TW" sz="4000" dirty="0" smtClean="0"/>
              <a:t/>
            </a:r>
            <a:br>
              <a:rPr lang="en-US" altLang="zh-TW" sz="4000" dirty="0" smtClean="0"/>
            </a:br>
            <a:r>
              <a:rPr lang="zh-TW" altLang="en-US" sz="4000" dirty="0" smtClean="0"/>
              <a:t>「超額比序總積分」採計項目</a:t>
            </a:r>
          </a:p>
        </p:txBody>
      </p:sp>
      <p:sp>
        <p:nvSpPr>
          <p:cNvPr id="23555" name="內容版面配置區 2"/>
          <p:cNvSpPr>
            <a:spLocks noGrp="1"/>
          </p:cNvSpPr>
          <p:nvPr>
            <p:ph idx="1"/>
          </p:nvPr>
        </p:nvSpPr>
        <p:spPr>
          <a:xfrm>
            <a:off x="457200" y="1876178"/>
            <a:ext cx="8229600" cy="5040560"/>
          </a:xfrm>
        </p:spPr>
        <p:txBody>
          <a:bodyPr/>
          <a:lstStyle/>
          <a:p>
            <a:pPr eaLnBrk="1" hangingPunct="1">
              <a:spcBef>
                <a:spcPts val="1200"/>
              </a:spcBef>
            </a:pPr>
            <a:r>
              <a:rPr lang="zh-TW" altLang="en-US" sz="2800" dirty="0" smtClean="0"/>
              <a:t>包含：「</a:t>
            </a:r>
            <a:r>
              <a:rPr lang="zh-TW" altLang="en-US" sz="2800" dirty="0" smtClean="0">
                <a:solidFill>
                  <a:srgbClr val="00B050"/>
                </a:solidFill>
              </a:rPr>
              <a:t>多元學習表現</a:t>
            </a:r>
            <a:r>
              <a:rPr lang="zh-TW" altLang="en-US" sz="2800" dirty="0" smtClean="0"/>
              <a:t>（含服務學習及競賽）」、「</a:t>
            </a:r>
            <a:r>
              <a:rPr lang="zh-TW" altLang="en-US" sz="2800" dirty="0" smtClean="0">
                <a:solidFill>
                  <a:srgbClr val="FF0000"/>
                </a:solidFill>
              </a:rPr>
              <a:t>技藝優良</a:t>
            </a:r>
            <a:r>
              <a:rPr lang="zh-TW" altLang="en-US" sz="2800" dirty="0" smtClean="0"/>
              <a:t>」、「</a:t>
            </a:r>
            <a:r>
              <a:rPr lang="zh-TW" altLang="en-US" sz="2800" dirty="0" smtClean="0">
                <a:solidFill>
                  <a:srgbClr val="00B050"/>
                </a:solidFill>
              </a:rPr>
              <a:t>弱勢身分</a:t>
            </a:r>
            <a:r>
              <a:rPr lang="zh-TW" altLang="en-US" sz="2800" dirty="0" smtClean="0"/>
              <a:t>」、「</a:t>
            </a:r>
            <a:r>
              <a:rPr lang="zh-TW" altLang="en-US" sz="2800" dirty="0" smtClean="0">
                <a:solidFill>
                  <a:srgbClr val="00B050"/>
                </a:solidFill>
              </a:rPr>
              <a:t>均衡學習</a:t>
            </a:r>
            <a:r>
              <a:rPr lang="zh-TW" altLang="en-US" sz="2800" dirty="0" smtClean="0"/>
              <a:t>」、「</a:t>
            </a:r>
            <a:r>
              <a:rPr lang="zh-TW" altLang="en-US" sz="2800" dirty="0" smtClean="0">
                <a:solidFill>
                  <a:srgbClr val="00B050"/>
                </a:solidFill>
              </a:rPr>
              <a:t>國中教育會考</a:t>
            </a:r>
            <a:r>
              <a:rPr lang="zh-TW" altLang="en-US" sz="2800" dirty="0" smtClean="0"/>
              <a:t>（含寫作測驗）」及「</a:t>
            </a:r>
            <a:r>
              <a:rPr lang="zh-TW" altLang="en-US" sz="2800" dirty="0" smtClean="0">
                <a:solidFill>
                  <a:srgbClr val="00B050"/>
                </a:solidFill>
              </a:rPr>
              <a:t>志願序</a:t>
            </a:r>
            <a:r>
              <a:rPr lang="zh-TW" altLang="en-US" sz="2800" dirty="0" smtClean="0"/>
              <a:t>」。</a:t>
            </a:r>
            <a:endParaRPr lang="en-US" altLang="zh-TW" sz="2800" dirty="0" smtClean="0"/>
          </a:p>
          <a:p>
            <a:pPr eaLnBrk="1" hangingPunct="1">
              <a:spcBef>
                <a:spcPts val="1200"/>
              </a:spcBef>
            </a:pPr>
            <a:r>
              <a:rPr lang="zh-TW" altLang="en-US" sz="2800" dirty="0"/>
              <a:t>「國立五專招生學校</a:t>
            </a:r>
            <a:r>
              <a:rPr lang="zh-TW" altLang="en-US" sz="2800" dirty="0" smtClean="0"/>
              <a:t>」、「</a:t>
            </a:r>
            <a:r>
              <a:rPr lang="zh-TW" altLang="en-US" sz="2800" dirty="0"/>
              <a:t>護理科</a:t>
            </a:r>
            <a:r>
              <a:rPr lang="zh-TW" altLang="en-US" sz="2800" dirty="0" smtClean="0"/>
              <a:t>」及「護理助產科」皆均須採計國中教育會考成績；</a:t>
            </a:r>
            <a:r>
              <a:rPr lang="zh-TW" altLang="en-US" sz="2800" dirty="0" smtClean="0">
                <a:solidFill>
                  <a:srgbClr val="FF0000"/>
                </a:solidFill>
              </a:rPr>
              <a:t>私立</a:t>
            </a:r>
            <a:r>
              <a:rPr lang="zh-TW" altLang="en-US" sz="2800" dirty="0" smtClean="0"/>
              <a:t>五專招生學校</a:t>
            </a:r>
            <a:r>
              <a:rPr lang="zh-TW" altLang="en-US" sz="2800" dirty="0" smtClean="0">
                <a:solidFill>
                  <a:srgbClr val="FF0000"/>
                </a:solidFill>
              </a:rPr>
              <a:t>除護理科、護理</a:t>
            </a:r>
            <a:r>
              <a:rPr lang="zh-TW" altLang="en-US" sz="2800" dirty="0">
                <a:solidFill>
                  <a:srgbClr val="FF0000"/>
                </a:solidFill>
              </a:rPr>
              <a:t>助產科</a:t>
            </a:r>
            <a:r>
              <a:rPr lang="zh-TW" altLang="en-US" sz="2800" dirty="0" smtClean="0">
                <a:solidFill>
                  <a:srgbClr val="FF0000"/>
                </a:solidFill>
              </a:rPr>
              <a:t>外</a:t>
            </a:r>
            <a:r>
              <a:rPr lang="zh-TW" altLang="en-US" sz="2800" dirty="0" smtClean="0"/>
              <a:t>，由各校自訂是否採計國中教育會考成績。</a:t>
            </a:r>
            <a:endParaRPr lang="en-US" altLang="zh-TW" sz="2800" dirty="0" smtClean="0"/>
          </a:p>
        </p:txBody>
      </p:sp>
      <p:pic>
        <p:nvPicPr>
          <p:cNvPr id="33796" name="圖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標題 1"/>
          <p:cNvSpPr>
            <a:spLocks noGrp="1"/>
          </p:cNvSpPr>
          <p:nvPr>
            <p:ph type="title"/>
          </p:nvPr>
        </p:nvSpPr>
        <p:spPr>
          <a:xfrm>
            <a:off x="457201" y="116632"/>
            <a:ext cx="8229600" cy="1143000"/>
          </a:xfrm>
        </p:spPr>
        <p:txBody>
          <a:bodyPr/>
          <a:lstStyle/>
          <a:p>
            <a:pPr eaLnBrk="1" hangingPunct="1"/>
            <a:r>
              <a:rPr lang="zh-TW" altLang="en-US" sz="4000" dirty="0"/>
              <a:t>五專優免</a:t>
            </a:r>
            <a:r>
              <a:rPr lang="en-US" altLang="zh-TW" sz="4000" dirty="0" smtClean="0"/>
              <a:t/>
            </a:r>
            <a:br>
              <a:rPr lang="en-US" altLang="zh-TW" sz="4000" dirty="0" smtClean="0"/>
            </a:br>
            <a:r>
              <a:rPr lang="zh-TW" altLang="en-US" sz="4000" dirty="0" smtClean="0"/>
              <a:t>超額比序項目積分對照表</a:t>
            </a:r>
          </a:p>
        </p:txBody>
      </p:sp>
      <p:pic>
        <p:nvPicPr>
          <p:cNvPr id="34864" name="圖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內容版面配置區 4"/>
          <p:cNvGraphicFramePr>
            <a:graphicFrameLocks noGrp="1"/>
          </p:cNvGraphicFramePr>
          <p:nvPr>
            <p:ph idx="1"/>
            <p:extLst>
              <p:ext uri="{D42A27DB-BD31-4B8C-83A1-F6EECF244321}">
                <p14:modId xmlns:p14="http://schemas.microsoft.com/office/powerpoint/2010/main" val="549751617"/>
              </p:ext>
            </p:extLst>
          </p:nvPr>
        </p:nvGraphicFramePr>
        <p:xfrm>
          <a:off x="457200" y="1600200"/>
          <a:ext cx="8229601" cy="4755044"/>
        </p:xfrm>
        <a:graphic>
          <a:graphicData uri="http://schemas.openxmlformats.org/drawingml/2006/table">
            <a:tbl>
              <a:tblPr firstRow="1" bandRow="1">
                <a:tableStyleId>{5940675A-B579-460E-94D1-54222C63F5DA}</a:tableStyleId>
              </a:tblPr>
              <a:tblGrid>
                <a:gridCol w="1450504">
                  <a:extLst>
                    <a:ext uri="{9D8B030D-6E8A-4147-A177-3AD203B41FA5}">
                      <a16:colId xmlns:a16="http://schemas.microsoft.com/office/drawing/2014/main" xmlns="" val="20000"/>
                    </a:ext>
                  </a:extLst>
                </a:gridCol>
                <a:gridCol w="1584176">
                  <a:extLst>
                    <a:ext uri="{9D8B030D-6E8A-4147-A177-3AD203B41FA5}">
                      <a16:colId xmlns:a16="http://schemas.microsoft.com/office/drawing/2014/main" xmlns="" val="20001"/>
                    </a:ext>
                  </a:extLst>
                </a:gridCol>
                <a:gridCol w="1224136">
                  <a:extLst>
                    <a:ext uri="{9D8B030D-6E8A-4147-A177-3AD203B41FA5}">
                      <a16:colId xmlns:a16="http://schemas.microsoft.com/office/drawing/2014/main" xmlns="" val="20002"/>
                    </a:ext>
                  </a:extLst>
                </a:gridCol>
                <a:gridCol w="1224136">
                  <a:extLst>
                    <a:ext uri="{9D8B030D-6E8A-4147-A177-3AD203B41FA5}">
                      <a16:colId xmlns:a16="http://schemas.microsoft.com/office/drawing/2014/main" xmlns="" val="20003"/>
                    </a:ext>
                  </a:extLst>
                </a:gridCol>
                <a:gridCol w="1656184">
                  <a:extLst>
                    <a:ext uri="{9D8B030D-6E8A-4147-A177-3AD203B41FA5}">
                      <a16:colId xmlns:a16="http://schemas.microsoft.com/office/drawing/2014/main" xmlns="" val="20004"/>
                    </a:ext>
                  </a:extLst>
                </a:gridCol>
                <a:gridCol w="1090465">
                  <a:extLst>
                    <a:ext uri="{9D8B030D-6E8A-4147-A177-3AD203B41FA5}">
                      <a16:colId xmlns:a16="http://schemas.microsoft.com/office/drawing/2014/main" xmlns="" val="20005"/>
                    </a:ext>
                  </a:extLst>
                </a:gridCol>
              </a:tblGrid>
              <a:tr h="748680">
                <a:tc>
                  <a:txBody>
                    <a:bodyPr/>
                    <a:lstStyle/>
                    <a:p>
                      <a:pPr algn="ctr"/>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rPr>
                        <a:t>主項目</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lnL w="12700" cmpd="sng">
                      <a:noFill/>
                    </a:lnL>
                    <a:lnR w="12700" cap="flat" cmpd="sng" algn="ctr">
                      <a:solidFill>
                        <a:schemeClr val="tx1"/>
                      </a:solidFill>
                      <a:prstDash val="dashDot"/>
                      <a:round/>
                      <a:headEnd type="none" w="med" len="med"/>
                      <a:tailEnd type="none" w="med" len="med"/>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FFF2CC">
                        <a:alpha val="36078"/>
                      </a:srgbClr>
                    </a:solidFill>
                  </a:tcPr>
                </a:tc>
                <a:tc>
                  <a:txBody>
                    <a:bodyPr/>
                    <a:lstStyle/>
                    <a:p>
                      <a:pPr algn="ct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分項目</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FFF2CC">
                        <a:alpha val="36078"/>
                      </a:srgbClr>
                    </a:solidFill>
                  </a:tcPr>
                </a:tc>
                <a:tc>
                  <a:txBody>
                    <a:bodyPr/>
                    <a:lstStyle/>
                    <a:p>
                      <a:pPr algn="ct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單項</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積分上限</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FFF2CC">
                        <a:alpha val="36078"/>
                      </a:srgbClr>
                    </a:solidFill>
                  </a:tcPr>
                </a:tc>
                <a:tc>
                  <a:txBody>
                    <a:bodyPr/>
                    <a:lstStyle/>
                    <a:p>
                      <a:pPr algn="ct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積分</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上限</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lnL w="12700" cap="flat" cmpd="sng" algn="ctr">
                      <a:solidFill>
                        <a:schemeClr val="tx1"/>
                      </a:solidFill>
                      <a:prstDash val="dashDot"/>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FFF2CC">
                        <a:alpha val="36078"/>
                      </a:srgbClr>
                    </a:solidFill>
                  </a:tcPr>
                </a:tc>
                <a:tc>
                  <a:txBody>
                    <a:bodyPr/>
                    <a:lstStyle/>
                    <a:p>
                      <a:pPr algn="ctr"/>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rPr>
                        <a:t>主項目</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lnL w="38100" cap="flat" cmpd="sng" algn="ctr">
                      <a:solidFill>
                        <a:schemeClr val="tx1"/>
                      </a:solidFill>
                      <a:prstDash val="solid"/>
                      <a:round/>
                      <a:headEnd type="none" w="med" len="med"/>
                      <a:tailEnd type="none" w="med" len="med"/>
                    </a:lnL>
                    <a:lnR w="12700" cap="flat" cmpd="sng" algn="ctr">
                      <a:solidFill>
                        <a:schemeClr val="tx1"/>
                      </a:solidFill>
                      <a:prstDash val="dashDot"/>
                      <a:round/>
                      <a:headEnd type="none" w="med" len="med"/>
                      <a:tailEnd type="none" w="med" len="med"/>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FFF2CC">
                        <a:alpha val="36078"/>
                      </a:srgbClr>
                    </a:solidFill>
                  </a:tcPr>
                </a:tc>
                <a:tc>
                  <a:txBody>
                    <a:bodyPr/>
                    <a:lstStyle/>
                    <a:p>
                      <a:pPr algn="ct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積分上限</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lnL w="12700" cap="flat" cmpd="sng" algn="ctr">
                      <a:solidFill>
                        <a:schemeClr val="tx1"/>
                      </a:solidFill>
                      <a:prstDash val="dashDot"/>
                      <a:round/>
                      <a:headEnd type="none" w="med" len="med"/>
                      <a:tailEnd type="none" w="med" len="med"/>
                    </a:lnL>
                    <a:lnR w="12700" cmpd="sng">
                      <a:noFill/>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FFF2CC">
                        <a:alpha val="36078"/>
                      </a:srgbClr>
                    </a:solidFill>
                  </a:tcPr>
                </a:tc>
                <a:extLst>
                  <a:ext uri="{0D108BD9-81ED-4DB2-BD59-A6C34878D82A}">
                    <a16:rowId xmlns:a16="http://schemas.microsoft.com/office/drawing/2014/main" xmlns="" val="10000"/>
                  </a:ext>
                </a:extLst>
              </a:tr>
              <a:tr h="518200">
                <a:tc rowSpan="4">
                  <a:txBody>
                    <a:bodyPr/>
                    <a:lstStyle/>
                    <a:p>
                      <a:pPr algn="ct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多元學習表現</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lnL w="12700" cmpd="sng">
                      <a:noFill/>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CCECFF"/>
                    </a:solidFill>
                  </a:tcPr>
                </a:tc>
                <a:tc rowSpan="2">
                  <a:txBody>
                    <a:bodyPr/>
                    <a:lstStyle/>
                    <a:p>
                      <a:pPr algn="ct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競賽</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tc rowSpan="2">
                  <a:txBody>
                    <a:bodyPr/>
                    <a:lstStyle/>
                    <a:p>
                      <a:pPr algn="ct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tc rowSpan="4">
                  <a:txBody>
                    <a:bodyPr/>
                    <a:lstStyle/>
                    <a:p>
                      <a:pPr algn="ct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lnL w="12700" cap="flat" cmpd="sng" algn="ctr">
                      <a:solidFill>
                        <a:schemeClr val="tx1"/>
                      </a:solidFill>
                      <a:prstDash val="dash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技藝優良</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lnL w="38100" cap="flat" cmpd="sng" algn="ctr">
                      <a:solidFill>
                        <a:schemeClr val="tx1"/>
                      </a:solidFill>
                      <a:prstDash val="solid"/>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227104">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tc>
                <a:tc vMerge="1">
                  <a:txBody>
                    <a:bodyPr/>
                    <a:lstStyle/>
                    <a:p>
                      <a:pPr algn="ctr"/>
                      <a:endParaRPr lang="zh-TW" altLang="en-US" sz="2800" dirty="0"/>
                    </a:p>
                  </a:txBody>
                  <a:tcPr marT="45717" marB="45717" anchor="ctr"/>
                </a:tc>
                <a:tc vMerge="1">
                  <a:txBody>
                    <a:bodyPr/>
                    <a:lstStyle/>
                    <a:p>
                      <a:pPr algn="ctr"/>
                      <a:endParaRPr lang="zh-TW" altLang="en-US" sz="2800" dirty="0"/>
                    </a:p>
                  </a:txBody>
                  <a:tcPr anchor="ctr"/>
                </a:tc>
                <a:tc rowSpan="2">
                  <a:txBody>
                    <a:bodyPr/>
                    <a:lstStyle/>
                    <a:p>
                      <a:pPr algn="ct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弱勢身分</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lnL w="38100" cap="flat" cmpd="sng" algn="ctr">
                      <a:solidFill>
                        <a:schemeClr val="tx1"/>
                      </a:solidFill>
                      <a:prstDash val="solid"/>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CCECFF"/>
                    </a:solidFill>
                  </a:tcPr>
                </a:tc>
                <a:tc rowSpan="2">
                  <a:txBody>
                    <a:bodyPr/>
                    <a:lstStyle/>
                    <a:p>
                      <a:pPr algn="ct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291096">
                <a:tc vMerge="1">
                  <a:txBody>
                    <a:bodyPr/>
                    <a:lstStyle/>
                    <a:p>
                      <a:endParaRPr lang="zh-TW" altLang="en-US"/>
                    </a:p>
                  </a:txBody>
                  <a:tcPr/>
                </a:tc>
                <a:tc rowSpan="2">
                  <a:txBody>
                    <a:bodyPr/>
                    <a:lstStyle/>
                    <a:p>
                      <a:pPr algn="ct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服務學習</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tc rowSpan="2">
                  <a:txBody>
                    <a:bodyPr/>
                    <a:lstStyle/>
                    <a:p>
                      <a:pPr algn="ct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3"/>
                  </a:ext>
                </a:extLst>
              </a:tr>
              <a:tr h="51820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tc>
                <a:tc vMerge="1">
                  <a:txBody>
                    <a:bodyPr/>
                    <a:lstStyle/>
                    <a:p>
                      <a:pPr algn="ctr"/>
                      <a:endParaRPr lang="zh-TW" altLang="en-US" sz="2800" dirty="0"/>
                    </a:p>
                  </a:txBody>
                  <a:tcPr marT="45717" marB="45717" anchor="ctr"/>
                </a:tc>
                <a:tc vMerge="1">
                  <a:txBody>
                    <a:bodyPr/>
                    <a:lstStyle/>
                    <a:p>
                      <a:pPr algn="ctr"/>
                      <a:endParaRPr lang="zh-TW" altLang="en-US" sz="2800" dirty="0"/>
                    </a:p>
                  </a:txBody>
                  <a:tcPr anchor="ctr"/>
                </a:tc>
                <a:tc>
                  <a:txBody>
                    <a:bodyPr/>
                    <a:lstStyle/>
                    <a:p>
                      <a:pPr algn="ct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均衡學習</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lnL w="38100" cap="flat" cmpd="sng" algn="ctr">
                      <a:solidFill>
                        <a:schemeClr val="tx1"/>
                      </a:solidFill>
                      <a:prstDash val="solid"/>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21</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155452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國中教育會考</a:t>
                      </a:r>
                    </a:p>
                  </a:txBody>
                  <a:tcPr marT="45721" marB="45721" anchor="ctr">
                    <a:lnL w="12700" cmpd="sng">
                      <a:noFill/>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solidFill>
                      <a:srgbClr val="CCFF66"/>
                    </a:solidFill>
                  </a:tcPr>
                </a:tc>
                <a:tc>
                  <a:txBody>
                    <a:bodyPr/>
                    <a:lstStyle/>
                    <a:p>
                      <a:pPr marL="87313" indent="0" algn="l"/>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國文、數學英語、自然社會</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各科</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6.4</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32</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lnL w="12700" cap="flat" cmpd="sng" algn="ctr">
                      <a:solidFill>
                        <a:schemeClr val="tx1"/>
                      </a:solidFill>
                      <a:prstDash val="dash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志願序</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(1~30)</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lnL w="38100" cap="flat" cmpd="sng" algn="ctr">
                      <a:solidFill>
                        <a:schemeClr val="tx1"/>
                      </a:solidFill>
                      <a:prstDash val="solid"/>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26</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51820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nchor="ctr"/>
                </a:tc>
                <a:tc>
                  <a:txBody>
                    <a:bodyPr/>
                    <a:lstStyle/>
                    <a:p>
                      <a:pPr algn="ct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寫作測驗</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lnL w="12700" cap="flat" cmpd="sng" algn="ctr">
                      <a:solidFill>
                        <a:schemeClr val="tx1"/>
                      </a:solidFill>
                      <a:prstDash val="dash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總積分</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上限</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lnL w="38100" cap="flat" cmpd="sng" algn="ctr">
                      <a:solidFill>
                        <a:schemeClr val="tx1"/>
                      </a:solidFill>
                      <a:prstDash val="solid"/>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tc>
                  <a:txBody>
                    <a:bodyPr/>
                    <a:lstStyle/>
                    <a:p>
                      <a:pPr algn="ct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101</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1" marB="45721"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xmlns="" val="10006"/>
                  </a:ext>
                </a:extLst>
              </a:tr>
            </a:tbl>
          </a:graphicData>
        </a:graphic>
      </p:graphicFrame>
      <p:pic>
        <p:nvPicPr>
          <p:cNvPr id="3" name="圖片 2"/>
          <p:cNvPicPr>
            <a:picLocks noChangeAspect="1"/>
          </p:cNvPicPr>
          <p:nvPr/>
        </p:nvPicPr>
        <p:blipFill rotWithShape="1">
          <a:blip r:embed="rId4">
            <a:extLst>
              <a:ext uri="{28A0092B-C50C-407E-A947-70E740481C1C}">
                <a14:useLocalDpi xmlns:a14="http://schemas.microsoft.com/office/drawing/2010/main" val="0"/>
              </a:ext>
            </a:extLst>
          </a:blip>
          <a:srcRect l="8400" t="21000" r="6551" b="26501"/>
          <a:stretch/>
        </p:blipFill>
        <p:spPr>
          <a:xfrm>
            <a:off x="216655" y="1196752"/>
            <a:ext cx="8819841" cy="5510707"/>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p:cNvSpPr>
            <a:spLocks noGrp="1"/>
          </p:cNvSpPr>
          <p:nvPr>
            <p:ph type="title"/>
          </p:nvPr>
        </p:nvSpPr>
        <p:spPr/>
        <p:txBody>
          <a:bodyPr/>
          <a:lstStyle/>
          <a:p>
            <a:r>
              <a:rPr lang="en-US" altLang="zh-TW" sz="4000" dirty="0" smtClean="0"/>
              <a:t>[</a:t>
            </a:r>
            <a:r>
              <a:rPr lang="zh-TW" altLang="en-US" sz="4000" dirty="0" smtClean="0"/>
              <a:t>優免</a:t>
            </a:r>
            <a:r>
              <a:rPr lang="en-US" altLang="zh-TW" sz="4000" dirty="0" smtClean="0"/>
              <a:t>] </a:t>
            </a:r>
            <a:r>
              <a:rPr lang="zh-TW" altLang="en-US" sz="4000" dirty="0" smtClean="0"/>
              <a:t>多元學習表現 </a:t>
            </a:r>
            <a:r>
              <a:rPr lang="en-US" altLang="zh-TW" sz="4000" dirty="0" smtClean="0"/>
              <a:t>– </a:t>
            </a:r>
            <a:r>
              <a:rPr lang="zh-TW" altLang="en-US" sz="4000" dirty="0" smtClean="0"/>
              <a:t>競賽</a:t>
            </a:r>
            <a:r>
              <a:rPr lang="en-US" altLang="zh-TW" sz="4000" dirty="0" smtClean="0"/>
              <a:t>(1/2)</a:t>
            </a:r>
            <a:endParaRPr lang="zh-TW" altLang="en-US" sz="4000" dirty="0" smtClean="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622222873"/>
              </p:ext>
            </p:extLst>
          </p:nvPr>
        </p:nvGraphicFramePr>
        <p:xfrm>
          <a:off x="468313" y="1569320"/>
          <a:ext cx="8229599" cy="3005026"/>
        </p:xfrm>
        <a:graphic>
          <a:graphicData uri="http://schemas.openxmlformats.org/drawingml/2006/table">
            <a:tbl>
              <a:tblPr firstRow="1" bandRow="1">
                <a:tableStyleId>{5940675A-B579-460E-94D1-54222C63F5DA}</a:tableStyleId>
              </a:tblPr>
              <a:tblGrid>
                <a:gridCol w="2314600">
                  <a:extLst>
                    <a:ext uri="{9D8B030D-6E8A-4147-A177-3AD203B41FA5}">
                      <a16:colId xmlns:a16="http://schemas.microsoft.com/office/drawing/2014/main" xmlns="" val="20000"/>
                    </a:ext>
                  </a:extLst>
                </a:gridCol>
                <a:gridCol w="1440160">
                  <a:extLst>
                    <a:ext uri="{9D8B030D-6E8A-4147-A177-3AD203B41FA5}">
                      <a16:colId xmlns:a16="http://schemas.microsoft.com/office/drawing/2014/main" xmlns="" val="20001"/>
                    </a:ext>
                  </a:extLst>
                </a:gridCol>
                <a:gridCol w="1440160">
                  <a:extLst>
                    <a:ext uri="{9D8B030D-6E8A-4147-A177-3AD203B41FA5}">
                      <a16:colId xmlns:a16="http://schemas.microsoft.com/office/drawing/2014/main" xmlns="" val="20002"/>
                    </a:ext>
                  </a:extLst>
                </a:gridCol>
                <a:gridCol w="1285031">
                  <a:extLst>
                    <a:ext uri="{9D8B030D-6E8A-4147-A177-3AD203B41FA5}">
                      <a16:colId xmlns:a16="http://schemas.microsoft.com/office/drawing/2014/main" xmlns="" val="20003"/>
                    </a:ext>
                  </a:extLst>
                </a:gridCol>
                <a:gridCol w="1749648">
                  <a:extLst>
                    <a:ext uri="{9D8B030D-6E8A-4147-A177-3AD203B41FA5}">
                      <a16:colId xmlns:a16="http://schemas.microsoft.com/office/drawing/2014/main" xmlns="" val="20004"/>
                    </a:ext>
                  </a:extLst>
                </a:gridCol>
              </a:tblGrid>
              <a:tr h="779560">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競賽類型</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lnL w="12700" cmpd="sng">
                      <a:noFill/>
                    </a:lnL>
                    <a:lnR w="12700" cap="flat" cmpd="sng" algn="ctr">
                      <a:solidFill>
                        <a:schemeClr val="tx1"/>
                      </a:solidFill>
                      <a:prstDash val="dashDot"/>
                      <a:round/>
                      <a:headEnd type="none" w="med" len="med"/>
                      <a:tailEnd type="none" w="med" len="med"/>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第一名</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第二名</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第三名</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2800" spc="-500" baseline="0" dirty="0" smtClean="0">
                          <a:latin typeface="Times New Roman" panose="02020603050405020304" pitchFamily="18" charset="0"/>
                          <a:ea typeface="標楷體" panose="03000509000000000000" pitchFamily="65" charset="-120"/>
                          <a:cs typeface="Times New Roman" panose="02020603050405020304" pitchFamily="18" charset="0"/>
                        </a:rPr>
                        <a:t>第四至六名</a:t>
                      </a:r>
                      <a:endParaRPr lang="zh-TW" altLang="en-US" sz="2800" spc="-500" baseline="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lnL w="12700" cap="flat" cmpd="sng" algn="ctr">
                      <a:solidFill>
                        <a:schemeClr val="tx1"/>
                      </a:solidFill>
                      <a:prstDash val="dashDot"/>
                      <a:round/>
                      <a:headEnd type="none" w="med" len="med"/>
                      <a:tailEnd type="none" w="med" len="med"/>
                    </a:lnL>
                    <a:lnR w="12700" cmpd="sng">
                      <a:noFill/>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CCFF66"/>
                    </a:solidFill>
                  </a:tcPr>
                </a:tc>
                <a:extLst>
                  <a:ext uri="{0D108BD9-81ED-4DB2-BD59-A6C34878D82A}">
                    <a16:rowId xmlns:a16="http://schemas.microsoft.com/office/drawing/2014/main" xmlns="" val="10000"/>
                  </a:ext>
                </a:extLst>
              </a:tr>
              <a:tr h="579228">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國際性競賽</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lnL w="12700" cmpd="sng">
                      <a:noFill/>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579228">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全國性競賽</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lnL w="12700" cmpd="sng">
                      <a:noFill/>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1067010">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區域及縣市競賽</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lnL w="12700" cmpd="sng">
                      <a:noFill/>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bl>
          </a:graphicData>
        </a:graphic>
      </p:graphicFrame>
      <p:sp>
        <p:nvSpPr>
          <p:cNvPr id="24617" name="文字方塊 4"/>
          <p:cNvSpPr txBox="1">
            <a:spLocks noChangeArrowheads="1"/>
          </p:cNvSpPr>
          <p:nvPr/>
        </p:nvSpPr>
        <p:spPr bwMode="auto">
          <a:xfrm>
            <a:off x="468313" y="4610100"/>
            <a:ext cx="84963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註：</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eaLnBrk="1" hangingPunct="1">
              <a:buFont typeface="+mj-lt"/>
              <a:buAutoNum type="arabicPeriod"/>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本項目積分上限為</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7</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分。同學年度同項競賽擇優</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次採計。</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eaLnBrk="1" hangingPunct="1">
              <a:buFont typeface="+mj-lt"/>
              <a:buAutoNum type="arabicPeriod"/>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國際性競賽（國際科技展覽、國際運動會）、全國性競賽</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以簡章所列競賽為限</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eaLnBrk="1" hangingPunct="1">
              <a:buFont typeface="+mj-lt"/>
              <a:buAutoNum type="arabicPeriod"/>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區域及縣市競賽</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以縣市政府主辦者為限</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，獲獎證明落款人：縣市為</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縣長</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，直轄市為</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市長</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或其所屬之</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一級機關首長</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eaLnBrk="1" hangingPunct="1">
              <a:buFont typeface="+mj-lt"/>
              <a:buAutoNum type="arabicPeriod"/>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參賽者</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人以上視為團體，團體參賽依個人賽積分折半計算。</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eaLnBrk="1" hangingPunct="1">
              <a:buFont typeface="+mj-lt"/>
              <a:buAutoNum type="arabicPeriod"/>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競賽得獎應於</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國中就學期間且至</a:t>
            </a:r>
            <a:r>
              <a:rPr lang="en-US" altLang="zh-TW"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14</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 </a:t>
            </a:r>
            <a:r>
              <a:rPr lang="en-US" altLang="zh-TW"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含</a:t>
            </a:r>
            <a:r>
              <a:rPr lang="en-US" altLang="zh-TW"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前</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取得為限。</a:t>
            </a:r>
          </a:p>
        </p:txBody>
      </p:sp>
      <p:pic>
        <p:nvPicPr>
          <p:cNvPr id="36900" name="圖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圖片 1"/>
          <p:cNvPicPr>
            <a:picLocks noChangeAspect="1"/>
          </p:cNvPicPr>
          <p:nvPr/>
        </p:nvPicPr>
        <p:blipFill rotWithShape="1">
          <a:blip r:embed="rId4">
            <a:extLst>
              <a:ext uri="{28A0092B-C50C-407E-A947-70E740481C1C}">
                <a14:useLocalDpi xmlns:a14="http://schemas.microsoft.com/office/drawing/2010/main" val="0"/>
              </a:ext>
            </a:extLst>
          </a:blip>
          <a:srcRect l="8399" t="21302" r="7601" b="26198"/>
          <a:stretch/>
        </p:blipFill>
        <p:spPr>
          <a:xfrm>
            <a:off x="215516" y="1353901"/>
            <a:ext cx="8712968" cy="3515259"/>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p:cNvSpPr>
            <a:spLocks noGrp="1"/>
          </p:cNvSpPr>
          <p:nvPr>
            <p:ph type="title"/>
          </p:nvPr>
        </p:nvSpPr>
        <p:spPr/>
        <p:txBody>
          <a:bodyPr/>
          <a:lstStyle/>
          <a:p>
            <a:r>
              <a:rPr lang="en-US" altLang="zh-TW" sz="4000" dirty="0" smtClean="0"/>
              <a:t>[</a:t>
            </a:r>
            <a:r>
              <a:rPr lang="zh-TW" altLang="en-US" sz="4000" dirty="0" smtClean="0"/>
              <a:t>優免</a:t>
            </a:r>
            <a:r>
              <a:rPr lang="en-US" altLang="zh-TW" sz="4000" dirty="0" smtClean="0"/>
              <a:t>] </a:t>
            </a:r>
            <a:r>
              <a:rPr lang="zh-TW" altLang="en-US" sz="4000" dirty="0" smtClean="0"/>
              <a:t>多元學習表現 </a:t>
            </a:r>
            <a:r>
              <a:rPr lang="en-US" altLang="zh-TW" sz="4000" dirty="0" smtClean="0"/>
              <a:t>– </a:t>
            </a:r>
            <a:r>
              <a:rPr lang="zh-TW" altLang="en-US" sz="4000" dirty="0" smtClean="0"/>
              <a:t>競賽</a:t>
            </a:r>
            <a:r>
              <a:rPr lang="en-US" altLang="zh-TW" sz="4000" dirty="0" smtClean="0"/>
              <a:t>(2/2)</a:t>
            </a:r>
            <a:endParaRPr lang="zh-TW" altLang="en-US" sz="4000" dirty="0" smtClean="0"/>
          </a:p>
        </p:txBody>
      </p:sp>
      <p:pic>
        <p:nvPicPr>
          <p:cNvPr id="36900" name="圖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內容版面配置區 1"/>
          <p:cNvSpPr>
            <a:spLocks noGrp="1"/>
          </p:cNvSpPr>
          <p:nvPr>
            <p:ph idx="1"/>
          </p:nvPr>
        </p:nvSpPr>
        <p:spPr>
          <a:xfrm>
            <a:off x="457200" y="1600201"/>
            <a:ext cx="8229600" cy="1108720"/>
          </a:xfrm>
        </p:spPr>
        <p:txBody>
          <a:bodyPr/>
          <a:lstStyle/>
          <a:p>
            <a:pPr marL="0" indent="0">
              <a:buNone/>
            </a:pPr>
            <a:r>
              <a:rPr lang="en-US" altLang="zh-TW" sz="2800" dirty="0" smtClean="0"/>
              <a:t>A</a:t>
            </a:r>
            <a:r>
              <a:rPr lang="zh-TW" altLang="en-US" sz="2800" dirty="0" smtClean="0"/>
              <a:t>：何謂「</a:t>
            </a:r>
            <a:r>
              <a:rPr lang="zh-TW" altLang="en-US" sz="2800" dirty="0"/>
              <a:t>同學年度同項</a:t>
            </a:r>
            <a:r>
              <a:rPr lang="zh-TW" altLang="en-US" sz="2800" dirty="0" smtClean="0"/>
              <a:t>競賽」</a:t>
            </a:r>
            <a:r>
              <a:rPr lang="en-US" altLang="zh-TW" sz="2800" dirty="0" smtClean="0"/>
              <a:t>?</a:t>
            </a:r>
          </a:p>
          <a:p>
            <a:pPr marL="630000" indent="-630000">
              <a:buNone/>
            </a:pPr>
            <a:r>
              <a:rPr lang="en-US" altLang="zh-TW" sz="2800" dirty="0" smtClean="0"/>
              <a:t>Q</a:t>
            </a:r>
            <a:r>
              <a:rPr lang="zh-TW" altLang="en-US" sz="2800" dirty="0" smtClean="0"/>
              <a:t>：競賽採計以「名稱」判斷為主。</a:t>
            </a:r>
            <a:endParaRPr lang="zh-TW" altLang="en-US" sz="2800" dirty="0"/>
          </a:p>
        </p:txBody>
      </p:sp>
      <p:graphicFrame>
        <p:nvGraphicFramePr>
          <p:cNvPr id="3" name="表格 2"/>
          <p:cNvGraphicFramePr>
            <a:graphicFrameLocks noGrp="1"/>
          </p:cNvGraphicFramePr>
          <p:nvPr>
            <p:extLst>
              <p:ext uri="{D42A27DB-BD31-4B8C-83A1-F6EECF244321}">
                <p14:modId xmlns:p14="http://schemas.microsoft.com/office/powerpoint/2010/main" val="703605593"/>
              </p:ext>
            </p:extLst>
          </p:nvPr>
        </p:nvGraphicFramePr>
        <p:xfrm>
          <a:off x="971600" y="2708922"/>
          <a:ext cx="7272808" cy="2952326"/>
        </p:xfrm>
        <a:graphic>
          <a:graphicData uri="http://schemas.openxmlformats.org/drawingml/2006/table">
            <a:tbl>
              <a:tblPr firstRow="1" bandRow="1">
                <a:tableStyleId>{5C22544A-7EE6-4342-B048-85BDC9FD1C3A}</a:tableStyleId>
              </a:tblPr>
              <a:tblGrid>
                <a:gridCol w="3636404">
                  <a:extLst>
                    <a:ext uri="{9D8B030D-6E8A-4147-A177-3AD203B41FA5}">
                      <a16:colId xmlns:a16="http://schemas.microsoft.com/office/drawing/2014/main" xmlns="" val="20000"/>
                    </a:ext>
                  </a:extLst>
                </a:gridCol>
                <a:gridCol w="3636404">
                  <a:extLst>
                    <a:ext uri="{9D8B030D-6E8A-4147-A177-3AD203B41FA5}">
                      <a16:colId xmlns:a16="http://schemas.microsoft.com/office/drawing/2014/main" xmlns="" val="20001"/>
                    </a:ext>
                  </a:extLst>
                </a:gridCol>
              </a:tblGrid>
              <a:tr h="663138">
                <a:tc>
                  <a:txBody>
                    <a:bodyPr/>
                    <a:lstStyle/>
                    <a:p>
                      <a:pPr algn="ct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採計方式</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競賽名稱</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extLst>
                  <a:ext uri="{0D108BD9-81ED-4DB2-BD59-A6C34878D82A}">
                    <a16:rowId xmlns:a16="http://schemas.microsoft.com/office/drawing/2014/main" xmlns="" val="10000"/>
                  </a:ext>
                </a:extLst>
              </a:tr>
              <a:tr h="1144594">
                <a:tc>
                  <a:txBody>
                    <a:bodyPr/>
                    <a:lstStyle/>
                    <a:p>
                      <a:pPr algn="ct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同學年度</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同項</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競賽</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擇優採計</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臺中市錦標賽</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秋季預賽</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p>
                    <a:p>
                      <a:pPr algn="ct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臺中市錦標賽</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春季決賽</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extLst>
                  <a:ext uri="{0D108BD9-81ED-4DB2-BD59-A6C34878D82A}">
                    <a16:rowId xmlns:a16="http://schemas.microsoft.com/office/drawing/2014/main" xmlns="" val="10001"/>
                  </a:ext>
                </a:extLst>
              </a:tr>
              <a:tr h="1144594">
                <a:tc>
                  <a:txBody>
                    <a:bodyPr/>
                    <a:lstStyle/>
                    <a:p>
                      <a:pPr algn="ct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同學年度</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非同項</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競賽</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累計</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臺中市秋季錦標賽</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臺中市春季錦標賽</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6594006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p:cNvSpPr>
            <a:spLocks noGrp="1"/>
          </p:cNvSpPr>
          <p:nvPr>
            <p:ph type="title"/>
          </p:nvPr>
        </p:nvSpPr>
        <p:spPr/>
        <p:txBody>
          <a:bodyPr/>
          <a:lstStyle/>
          <a:p>
            <a:r>
              <a:rPr lang="en-US" altLang="zh-TW" sz="4000" smtClean="0"/>
              <a:t>[</a:t>
            </a:r>
            <a:r>
              <a:rPr lang="zh-TW" altLang="en-US" sz="4000" smtClean="0"/>
              <a:t>優免</a:t>
            </a:r>
            <a:r>
              <a:rPr lang="en-US" altLang="zh-TW" sz="4000" smtClean="0"/>
              <a:t>] </a:t>
            </a:r>
            <a:r>
              <a:rPr lang="zh-TW" altLang="en-US" sz="4000" smtClean="0"/>
              <a:t>多元學習表現 </a:t>
            </a:r>
            <a:r>
              <a:rPr lang="en-US" altLang="zh-TW" sz="4000" smtClean="0"/>
              <a:t>– </a:t>
            </a:r>
            <a:r>
              <a:rPr lang="zh-TW" altLang="en-US" sz="4000" smtClean="0"/>
              <a:t>服務學習</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869032918"/>
              </p:ext>
            </p:extLst>
          </p:nvPr>
        </p:nvGraphicFramePr>
        <p:xfrm>
          <a:off x="468313" y="1313037"/>
          <a:ext cx="8229600" cy="3743175"/>
        </p:xfrm>
        <a:graphic>
          <a:graphicData uri="http://schemas.openxmlformats.org/drawingml/2006/table">
            <a:tbl>
              <a:tblPr firstRow="1" bandRow="1">
                <a:tableStyleId>{5940675A-B579-460E-94D1-54222C63F5DA}</a:tableStyleId>
              </a:tblPr>
              <a:tblGrid>
                <a:gridCol w="4906888">
                  <a:extLst>
                    <a:ext uri="{9D8B030D-6E8A-4147-A177-3AD203B41FA5}">
                      <a16:colId xmlns:a16="http://schemas.microsoft.com/office/drawing/2014/main" xmlns="" val="20000"/>
                    </a:ext>
                  </a:extLst>
                </a:gridCol>
                <a:gridCol w="3322712">
                  <a:extLst>
                    <a:ext uri="{9D8B030D-6E8A-4147-A177-3AD203B41FA5}">
                      <a16:colId xmlns:a16="http://schemas.microsoft.com/office/drawing/2014/main" xmlns="" val="20001"/>
                    </a:ext>
                  </a:extLst>
                </a:gridCol>
              </a:tblGrid>
              <a:tr h="629693">
                <a:tc>
                  <a:txBody>
                    <a:bodyPr/>
                    <a:lstStyle/>
                    <a:p>
                      <a:pPr algn="ct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採計項目</a:t>
                      </a:r>
                      <a:endParaRPr lang="zh-TW" altLang="en-US" sz="30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mpd="sng">
                      <a:noFill/>
                    </a:lnL>
                    <a:lnR w="12700" cap="flat" cmpd="sng" algn="ctr">
                      <a:solidFill>
                        <a:schemeClr val="tx1"/>
                      </a:solidFill>
                      <a:prstDash val="dashDot"/>
                      <a:round/>
                      <a:headEnd type="none" w="med" len="med"/>
                      <a:tailEnd type="none" w="med" len="med"/>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積分採計方式</a:t>
                      </a:r>
                      <a:endParaRPr lang="zh-TW" altLang="en-US" sz="30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dashDot"/>
                      <a:round/>
                      <a:headEnd type="none" w="med" len="med"/>
                      <a:tailEnd type="none" w="med" len="med"/>
                    </a:lnL>
                    <a:lnR w="12700" cmpd="sng">
                      <a:noFill/>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CCFF66"/>
                    </a:solidFill>
                  </a:tcPr>
                </a:tc>
                <a:extLst>
                  <a:ext uri="{0D108BD9-81ED-4DB2-BD59-A6C34878D82A}">
                    <a16:rowId xmlns:a16="http://schemas.microsoft.com/office/drawing/2014/main" xmlns="" val="10000"/>
                  </a:ext>
                </a:extLst>
              </a:tr>
              <a:tr h="629693">
                <a:tc>
                  <a:txBody>
                    <a:bodyPr/>
                    <a:lstStyle/>
                    <a:p>
                      <a:pPr algn="ct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班級幹部</a:t>
                      </a:r>
                      <a:endParaRPr lang="zh-TW" altLang="en-US" sz="30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mpd="sng">
                      <a:noFill/>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tc rowSpan="3">
                  <a:txBody>
                    <a:bodyPr/>
                    <a:lstStyle/>
                    <a:p>
                      <a:pPr algn="ct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滿一學期得</a:t>
                      </a:r>
                      <a:r>
                        <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30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629693">
                <a:tc>
                  <a:txBody>
                    <a:bodyPr/>
                    <a:lstStyle/>
                    <a:p>
                      <a:pPr algn="ct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小老師</a:t>
                      </a:r>
                      <a:endParaRPr lang="zh-TW" altLang="en-US" sz="30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mpd="sng">
                      <a:noFill/>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tc vMerge="1">
                  <a:txBody>
                    <a:bodyPr/>
                    <a:lstStyle/>
                    <a:p>
                      <a:endParaRPr lang="zh-TW" altLang="en-US" sz="3200" dirty="0"/>
                    </a:p>
                  </a:txBody>
                  <a:tcPr/>
                </a:tc>
                <a:extLst>
                  <a:ext uri="{0D108BD9-81ED-4DB2-BD59-A6C34878D82A}">
                    <a16:rowId xmlns:a16="http://schemas.microsoft.com/office/drawing/2014/main" xmlns="" val="10002"/>
                  </a:ext>
                </a:extLst>
              </a:tr>
              <a:tr h="629693">
                <a:tc>
                  <a:txBody>
                    <a:bodyPr/>
                    <a:lstStyle/>
                    <a:p>
                      <a:pPr algn="ct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社團幹部</a:t>
                      </a:r>
                      <a:endParaRPr lang="zh-TW" altLang="en-US" sz="30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mpd="sng">
                      <a:noFill/>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tc vMerge="1">
                  <a:txBody>
                    <a:bodyPr/>
                    <a:lstStyle/>
                    <a:p>
                      <a:endParaRPr lang="zh-TW" altLang="en-US" sz="3200" dirty="0"/>
                    </a:p>
                  </a:txBody>
                  <a:tcPr/>
                </a:tc>
                <a:extLst>
                  <a:ext uri="{0D108BD9-81ED-4DB2-BD59-A6C34878D82A}">
                    <a16:rowId xmlns:a16="http://schemas.microsoft.com/office/drawing/2014/main" xmlns="" val="10003"/>
                  </a:ext>
                </a:extLst>
              </a:tr>
              <a:tr h="629693">
                <a:tc>
                  <a:txBody>
                    <a:bodyPr/>
                    <a:lstStyle/>
                    <a:p>
                      <a:pPr algn="ct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校內服務學習課程及活動</a:t>
                      </a:r>
                      <a:endParaRPr lang="zh-TW" altLang="en-US" sz="30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mpd="sng">
                      <a:noFill/>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tc rowSpan="2">
                  <a:txBody>
                    <a:bodyPr/>
                    <a:lstStyle/>
                    <a:p>
                      <a:pPr algn="ct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每</a:t>
                      </a:r>
                      <a:r>
                        <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小時得</a:t>
                      </a:r>
                      <a:r>
                        <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rPr>
                        <a:t>0.25</a:t>
                      </a: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30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94710">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校外參加志工服務或社區服務</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mpd="sng">
                      <a:noFill/>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endParaRPr lang="zh-TW" altLang="en-US" sz="3200" dirty="0"/>
                    </a:p>
                  </a:txBody>
                  <a:tcPr/>
                </a:tc>
                <a:extLst>
                  <a:ext uri="{0D108BD9-81ED-4DB2-BD59-A6C34878D82A}">
                    <a16:rowId xmlns:a16="http://schemas.microsoft.com/office/drawing/2014/main" xmlns="" val="10005"/>
                  </a:ext>
                </a:extLst>
              </a:tr>
            </a:tbl>
          </a:graphicData>
        </a:graphic>
      </p:graphicFrame>
      <p:sp>
        <p:nvSpPr>
          <p:cNvPr id="25623" name="文字方塊 4"/>
          <p:cNvSpPr txBox="1">
            <a:spLocks noChangeArrowheads="1"/>
          </p:cNvSpPr>
          <p:nvPr/>
        </p:nvSpPr>
        <p:spPr bwMode="auto">
          <a:xfrm>
            <a:off x="479425" y="5157788"/>
            <a:ext cx="82073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註：</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eaLnBrk="1" hangingPunct="1">
              <a:buFont typeface="+mj-lt"/>
              <a:buAutoNum type="arabicPeriod"/>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本項目積分上限為</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15</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eaLnBrk="1" hangingPunct="1">
              <a:buFont typeface="+mj-lt"/>
              <a:buAutoNum type="arabicPeriod"/>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同一學期同時擔任班級幹部、小老師或社團幹部，仍以</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分採計。</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eaLnBrk="1" hangingPunct="1">
              <a:buFont typeface="+mj-lt"/>
              <a:buAutoNum type="arabicPeriod"/>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除副班長、副社長以外之其餘副級幹部皆不採計。</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eaLnBrk="1" hangingPunct="1">
              <a:buFont typeface="+mj-lt"/>
              <a:buAutoNum type="arabicPeriod"/>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服務時數應於</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國中就學期間且至</a:t>
            </a:r>
            <a:r>
              <a:rPr lang="en-US" altLang="zh-TW"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14</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 </a:t>
            </a:r>
            <a:r>
              <a:rPr lang="en-US" altLang="zh-TW"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含</a:t>
            </a:r>
            <a:r>
              <a:rPr lang="en-US" altLang="zh-TW"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前</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取得為限。</a:t>
            </a:r>
          </a:p>
        </p:txBody>
      </p:sp>
      <p:pic>
        <p:nvPicPr>
          <p:cNvPr id="38936" name="圖片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圖片 5"/>
          <p:cNvPicPr>
            <a:picLocks noChangeAspect="1"/>
          </p:cNvPicPr>
          <p:nvPr/>
        </p:nvPicPr>
        <p:blipFill rotWithShape="1">
          <a:blip r:embed="rId3">
            <a:extLst>
              <a:ext uri="{28A0092B-C50C-407E-A947-70E740481C1C}">
                <a14:useLocalDpi xmlns:a14="http://schemas.microsoft.com/office/drawing/2010/main" val="0"/>
              </a:ext>
            </a:extLst>
          </a:blip>
          <a:srcRect l="8399" t="21302" r="7601" b="26198"/>
          <a:stretch/>
        </p:blipFill>
        <p:spPr>
          <a:xfrm>
            <a:off x="179512" y="1052736"/>
            <a:ext cx="8712968" cy="4219501"/>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標題 1"/>
          <p:cNvSpPr txBox="1">
            <a:spLocks/>
          </p:cNvSpPr>
          <p:nvPr/>
        </p:nvSpPr>
        <p:spPr bwMode="auto">
          <a:xfrm>
            <a:off x="457200" y="313157"/>
            <a:ext cx="82296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r>
              <a:rPr lang="en-US" altLang="zh-TW" sz="4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4000" dirty="0">
                <a:latin typeface="Times New Roman" panose="02020603050405020304" pitchFamily="18" charset="0"/>
                <a:ea typeface="標楷體" panose="03000509000000000000" pitchFamily="65" charset="-120"/>
                <a:cs typeface="Times New Roman" panose="02020603050405020304" pitchFamily="18" charset="0"/>
              </a:rPr>
              <a:t>優免</a:t>
            </a:r>
            <a:r>
              <a:rPr lang="en-US" altLang="zh-TW" sz="4000" dirty="0">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en-US" sz="4000" dirty="0">
                <a:latin typeface="Times New Roman" panose="02020603050405020304" pitchFamily="18" charset="0"/>
                <a:ea typeface="標楷體" panose="03000509000000000000" pitchFamily="65" charset="-120"/>
                <a:cs typeface="Times New Roman" panose="02020603050405020304" pitchFamily="18" charset="0"/>
              </a:rPr>
              <a:t>技藝優良</a:t>
            </a:r>
          </a:p>
        </p:txBody>
      </p:sp>
      <p:graphicFrame>
        <p:nvGraphicFramePr>
          <p:cNvPr id="3" name="內容版面配置區 3"/>
          <p:cNvGraphicFramePr>
            <a:graphicFrameLocks/>
          </p:cNvGraphicFramePr>
          <p:nvPr>
            <p:extLst>
              <p:ext uri="{D42A27DB-BD31-4B8C-83A1-F6EECF244321}">
                <p14:modId xmlns:p14="http://schemas.microsoft.com/office/powerpoint/2010/main" val="768238273"/>
              </p:ext>
            </p:extLst>
          </p:nvPr>
        </p:nvGraphicFramePr>
        <p:xfrm>
          <a:off x="457200" y="1600200"/>
          <a:ext cx="8229600" cy="4438648"/>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xmlns="" val="20000"/>
                    </a:ext>
                  </a:extLst>
                </a:gridCol>
                <a:gridCol w="3387824">
                  <a:extLst>
                    <a:ext uri="{9D8B030D-6E8A-4147-A177-3AD203B41FA5}">
                      <a16:colId xmlns:a16="http://schemas.microsoft.com/office/drawing/2014/main" xmlns="" val="20001"/>
                    </a:ext>
                  </a:extLst>
                </a:gridCol>
                <a:gridCol w="2098576">
                  <a:extLst>
                    <a:ext uri="{9D8B030D-6E8A-4147-A177-3AD203B41FA5}">
                      <a16:colId xmlns:a16="http://schemas.microsoft.com/office/drawing/2014/main" xmlns="" val="20002"/>
                    </a:ext>
                  </a:extLst>
                </a:gridCol>
              </a:tblGrid>
              <a:tr h="658928">
                <a:tc>
                  <a:txBody>
                    <a:bodyPr/>
                    <a:lstStyle/>
                    <a:p>
                      <a:pPr algn="ct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採計項目</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lnL w="12700" cmpd="sng">
                      <a:noFill/>
                    </a:lnL>
                    <a:lnR w="12700" cap="flat" cmpd="sng" algn="ctr">
                      <a:solidFill>
                        <a:schemeClr val="tx1"/>
                      </a:solidFill>
                      <a:prstDash val="dashDot"/>
                      <a:round/>
                      <a:headEnd type="none" w="med" len="med"/>
                      <a:tailEnd type="none" w="med" len="med"/>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tc gridSpan="2">
                  <a:txBody>
                    <a:bodyPr/>
                    <a:lstStyle/>
                    <a:p>
                      <a:pPr algn="ct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積分採計方式</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lnL w="12700" cap="flat" cmpd="sng" algn="ctr">
                      <a:solidFill>
                        <a:schemeClr val="tx1"/>
                      </a:solidFill>
                      <a:prstDash val="dashDot"/>
                      <a:round/>
                      <a:headEnd type="none" w="med" len="med"/>
                      <a:tailEnd type="none" w="med" len="med"/>
                    </a:lnL>
                    <a:lnR w="12700" cmpd="sng">
                      <a:noFill/>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sz="3200" dirty="0"/>
                    </a:p>
                  </a:txBody>
                  <a:tcPr/>
                </a:tc>
                <a:extLst>
                  <a:ext uri="{0D108BD9-81ED-4DB2-BD59-A6C34878D82A}">
                    <a16:rowId xmlns:a16="http://schemas.microsoft.com/office/drawing/2014/main" xmlns="" val="10000"/>
                  </a:ext>
                </a:extLst>
              </a:tr>
              <a:tr h="579146">
                <a:tc rowSpan="4">
                  <a:txBody>
                    <a:bodyPr/>
                    <a:lstStyle/>
                    <a:p>
                      <a:pPr algn="ct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技藝教育課程平均總成績</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mpd="sng">
                      <a:noFill/>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90</a:t>
                      </a: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分以上者</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1066858">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80</a:t>
                      </a: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分以上</a:t>
                      </a:r>
                      <a:endPar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未滿</a:t>
                      </a: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90</a:t>
                      </a: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分者</a:t>
                      </a:r>
                    </a:p>
                  </a:txBody>
                  <a:tcPr marT="45717" marB="45717"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2.5</a:t>
                      </a: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1066858">
                <a:tc v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70</a:t>
                      </a: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分以上</a:t>
                      </a:r>
                      <a:endPar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未滿</a:t>
                      </a: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80</a:t>
                      </a: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分者</a:t>
                      </a:r>
                    </a:p>
                  </a:txBody>
                  <a:tcPr marT="45717" marB="45717"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1066858">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分以上</a:t>
                      </a:r>
                      <a:endPar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未滿</a:t>
                      </a: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70</a:t>
                      </a: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分者</a:t>
                      </a:r>
                    </a:p>
                  </a:txBody>
                  <a:tcPr marT="45717" marB="45717"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pic>
        <p:nvPicPr>
          <p:cNvPr id="2" name="圖片 1"/>
          <p:cNvPicPr>
            <a:picLocks noChangeAspect="1"/>
          </p:cNvPicPr>
          <p:nvPr/>
        </p:nvPicPr>
        <p:blipFill rotWithShape="1">
          <a:blip r:embed="rId2">
            <a:extLst>
              <a:ext uri="{28A0092B-C50C-407E-A947-70E740481C1C}">
                <a14:useLocalDpi xmlns:a14="http://schemas.microsoft.com/office/drawing/2010/main" val="0"/>
              </a:ext>
            </a:extLst>
          </a:blip>
          <a:srcRect l="2726" t="4200" r="3703" b="8651"/>
          <a:stretch/>
        </p:blipFill>
        <p:spPr>
          <a:xfrm>
            <a:off x="-504265" y="764704"/>
            <a:ext cx="10154562" cy="6152034"/>
          </a:xfrm>
          <a:prstGeom prst="rect">
            <a:avLst/>
          </a:prstGeom>
        </p:spPr>
      </p:pic>
      <p:pic>
        <p:nvPicPr>
          <p:cNvPr id="39961" name="圖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標題 1"/>
          <p:cNvSpPr>
            <a:spLocks noGrp="1"/>
          </p:cNvSpPr>
          <p:nvPr>
            <p:ph type="title"/>
          </p:nvPr>
        </p:nvSpPr>
        <p:spPr/>
        <p:txBody>
          <a:bodyPr/>
          <a:lstStyle/>
          <a:p>
            <a:r>
              <a:rPr lang="en-US" altLang="zh-TW" sz="4000" smtClean="0"/>
              <a:t>[</a:t>
            </a:r>
            <a:r>
              <a:rPr lang="zh-TW" altLang="en-US" sz="4000" smtClean="0"/>
              <a:t>優免</a:t>
            </a:r>
            <a:r>
              <a:rPr lang="en-US" altLang="zh-TW" sz="4000" smtClean="0"/>
              <a:t>] </a:t>
            </a:r>
            <a:r>
              <a:rPr lang="zh-TW" altLang="en-US" sz="4000" smtClean="0"/>
              <a:t>弱勢身分</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720496313"/>
              </p:ext>
            </p:extLst>
          </p:nvPr>
        </p:nvGraphicFramePr>
        <p:xfrm>
          <a:off x="457200" y="1790263"/>
          <a:ext cx="8229600" cy="3383040"/>
        </p:xfrm>
        <a:graphic>
          <a:graphicData uri="http://schemas.openxmlformats.org/drawingml/2006/table">
            <a:tbl>
              <a:tblPr firstRow="1" bandRow="1">
                <a:tableStyleId>{5940675A-B579-460E-94D1-54222C63F5DA}</a:tableStyleId>
              </a:tblPr>
              <a:tblGrid>
                <a:gridCol w="5194920">
                  <a:extLst>
                    <a:ext uri="{9D8B030D-6E8A-4147-A177-3AD203B41FA5}">
                      <a16:colId xmlns:a16="http://schemas.microsoft.com/office/drawing/2014/main" xmlns="" val="20000"/>
                    </a:ext>
                  </a:extLst>
                </a:gridCol>
                <a:gridCol w="3034680">
                  <a:extLst>
                    <a:ext uri="{9D8B030D-6E8A-4147-A177-3AD203B41FA5}">
                      <a16:colId xmlns:a16="http://schemas.microsoft.com/office/drawing/2014/main" xmlns="" val="20001"/>
                    </a:ext>
                  </a:extLst>
                </a:gridCol>
              </a:tblGrid>
              <a:tr h="579059">
                <a:tc>
                  <a:txBody>
                    <a:bodyPr/>
                    <a:lstStyle/>
                    <a:p>
                      <a:pPr algn="ct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採計項目</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696" marB="45696">
                    <a:lnL w="12700" cmpd="sng">
                      <a:noFill/>
                    </a:lnL>
                    <a:lnR w="12700" cap="flat" cmpd="sng" algn="ctr">
                      <a:solidFill>
                        <a:schemeClr val="tx1"/>
                      </a:solidFill>
                      <a:prstDash val="dashDot"/>
                      <a:round/>
                      <a:headEnd type="none" w="med" len="med"/>
                      <a:tailEnd type="none" w="med" len="med"/>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積分採計方式</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696" marB="45696">
                    <a:lnL w="12700" cap="flat" cmpd="sng" algn="ctr">
                      <a:solidFill>
                        <a:schemeClr val="tx1"/>
                      </a:solidFill>
                      <a:prstDash val="dashDot"/>
                      <a:round/>
                      <a:headEnd type="none" w="med" len="med"/>
                      <a:tailEnd type="none" w="med" len="med"/>
                    </a:lnL>
                    <a:lnR w="12700" cmpd="sng">
                      <a:noFill/>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579059">
                <a:tc>
                  <a:txBody>
                    <a:bodyPr/>
                    <a:lstStyle/>
                    <a:p>
                      <a:pPr algn="ct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低收入戶</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696" marB="45696" anchor="ctr">
                    <a:lnL w="12700" cmpd="sng">
                      <a:noFill/>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696" marB="45696"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579059">
                <a:tc>
                  <a:txBody>
                    <a:bodyPr/>
                    <a:lstStyle/>
                    <a:p>
                      <a:pPr algn="ct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中低收入戶</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696" marB="45696" anchor="ctr">
                    <a:lnL w="12700" cmpd="sng">
                      <a:noFill/>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分</a:t>
                      </a:r>
                    </a:p>
                  </a:txBody>
                  <a:tcPr marT="45696" marB="45696"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1066727">
                <a:tc>
                  <a:txBody>
                    <a:bodyPr/>
                    <a:lstStyle/>
                    <a:p>
                      <a:pPr algn="ct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直系血親尊親屬</a:t>
                      </a:r>
                      <a:endPar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支領失業給付之子女</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696" marB="45696" anchor="ctr">
                    <a:lnL w="12700" cmpd="sng">
                      <a:noFill/>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696" marB="45696"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579059">
                <a:tc>
                  <a:txBody>
                    <a:bodyPr/>
                    <a:lstStyle/>
                    <a:p>
                      <a:pPr algn="ct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特殊境遇家庭子女</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696" marB="45696" anchor="ctr">
                    <a:lnL w="12700" cmpd="sng">
                      <a:noFill/>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696" marB="45696"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sp>
        <p:nvSpPr>
          <p:cNvPr id="40986" name="文字方塊 4"/>
          <p:cNvSpPr txBox="1">
            <a:spLocks noChangeArrowheads="1"/>
          </p:cNvSpPr>
          <p:nvPr/>
        </p:nvSpPr>
        <p:spPr bwMode="auto">
          <a:xfrm>
            <a:off x="468313" y="5923319"/>
            <a:ext cx="8207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註：同時具備</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種以上資格者僅得擇一計分。</a:t>
            </a:r>
          </a:p>
        </p:txBody>
      </p:sp>
      <p:pic>
        <p:nvPicPr>
          <p:cNvPr id="40987" name="圖片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圖片 5"/>
          <p:cNvPicPr>
            <a:picLocks noChangeAspect="1"/>
          </p:cNvPicPr>
          <p:nvPr/>
        </p:nvPicPr>
        <p:blipFill rotWithShape="1">
          <a:blip r:embed="rId3">
            <a:extLst>
              <a:ext uri="{28A0092B-C50C-407E-A947-70E740481C1C}">
                <a14:useLocalDpi xmlns:a14="http://schemas.microsoft.com/office/drawing/2010/main" val="0"/>
              </a:ext>
            </a:extLst>
          </a:blip>
          <a:srcRect l="2726" t="4200" r="3703" b="8651"/>
          <a:stretch/>
        </p:blipFill>
        <p:spPr>
          <a:xfrm>
            <a:off x="-504265" y="954767"/>
            <a:ext cx="10154562" cy="4968552"/>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546989242"/>
              </p:ext>
            </p:extLst>
          </p:nvPr>
        </p:nvGraphicFramePr>
        <p:xfrm>
          <a:off x="678396" y="1600200"/>
          <a:ext cx="7787208" cy="4277073"/>
        </p:xfrm>
        <a:graphic>
          <a:graphicData uri="http://schemas.openxmlformats.org/drawingml/2006/table">
            <a:tbl>
              <a:tblPr firstRow="1" bandRow="1">
                <a:tableStyleId>{5940675A-B579-460E-94D1-54222C63F5DA}</a:tableStyleId>
              </a:tblPr>
              <a:tblGrid>
                <a:gridCol w="2595736">
                  <a:extLst>
                    <a:ext uri="{9D8B030D-6E8A-4147-A177-3AD203B41FA5}">
                      <a16:colId xmlns:a16="http://schemas.microsoft.com/office/drawing/2014/main" xmlns="" val="20000"/>
                    </a:ext>
                  </a:extLst>
                </a:gridCol>
                <a:gridCol w="3750804">
                  <a:extLst>
                    <a:ext uri="{9D8B030D-6E8A-4147-A177-3AD203B41FA5}">
                      <a16:colId xmlns:a16="http://schemas.microsoft.com/office/drawing/2014/main" xmlns="" val="20001"/>
                    </a:ext>
                  </a:extLst>
                </a:gridCol>
                <a:gridCol w="1440668">
                  <a:extLst>
                    <a:ext uri="{9D8B030D-6E8A-4147-A177-3AD203B41FA5}">
                      <a16:colId xmlns:a16="http://schemas.microsoft.com/office/drawing/2014/main" xmlns="" val="20002"/>
                    </a:ext>
                  </a:extLst>
                </a:gridCol>
              </a:tblGrid>
              <a:tr h="1348625">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學習領域</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6" marB="45716" anchor="ctr">
                    <a:lnL w="12700" cmpd="sng">
                      <a:noFill/>
                    </a:lnL>
                    <a:lnR w="12700" cap="flat" cmpd="sng" algn="ctr">
                      <a:solidFill>
                        <a:schemeClr val="tx1"/>
                      </a:solidFill>
                      <a:prstDash val="dashDot"/>
                      <a:round/>
                      <a:headEnd type="none" w="med" len="med"/>
                      <a:tailEnd type="none" w="med" len="med"/>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tc gridSpan="2">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七上、七下、八上、八下及九上</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共計</a:t>
                      </a:r>
                      <a:r>
                        <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學期平均成績</a:t>
                      </a:r>
                      <a:endParaRPr lang="zh-TW" altLang="en-US" sz="3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6" marB="45716" anchor="ctr">
                    <a:lnL w="12700" cap="flat" cmpd="sng" algn="ctr">
                      <a:solidFill>
                        <a:schemeClr val="tx1"/>
                      </a:solidFill>
                      <a:prstDash val="dashDot"/>
                      <a:round/>
                      <a:headEnd type="none" w="med" len="med"/>
                      <a:tailEnd type="none" w="med" len="med"/>
                    </a:lnL>
                    <a:lnR w="12700" cmpd="sng">
                      <a:noFill/>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sz="3200" dirty="0"/>
                    </a:p>
                  </a:txBody>
                  <a:tcPr/>
                </a:tc>
                <a:extLst>
                  <a:ext uri="{0D108BD9-81ED-4DB2-BD59-A6C34878D82A}">
                    <a16:rowId xmlns:a16="http://schemas.microsoft.com/office/drawing/2014/main" xmlns="" val="10000"/>
                  </a:ext>
                </a:extLst>
              </a:tr>
              <a:tr h="732112">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健康與體育</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6" marB="45716" anchor="ctr">
                    <a:lnL w="12700" cmpd="sng">
                      <a:noFill/>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達</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分以上</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6" marB="45716"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6" marB="45716"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732112">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藝術與人文</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6" marB="45716" anchor="ctr">
                    <a:lnL w="12700" cmpd="sng">
                      <a:noFill/>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達</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分以上</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6" marB="45716"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6" marB="45716"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732112">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綜合活動</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6" marB="45716" anchor="ctr">
                    <a:lnL w="12700" cmpd="sng">
                      <a:noFill/>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達</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分以上</a:t>
                      </a:r>
                    </a:p>
                  </a:txBody>
                  <a:tcPr marT="45716" marB="45716"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6" marB="45716"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732112">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積分上限</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6" marB="45716" anchor="ctr">
                    <a:lnL w="12700" cmpd="sng">
                      <a:noFill/>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21</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p>
                  </a:txBody>
                  <a:tcPr marT="45716" marB="45716"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marT="45722" marB="45722"/>
                </a:tc>
                <a:extLst>
                  <a:ext uri="{0D108BD9-81ED-4DB2-BD59-A6C34878D82A}">
                    <a16:rowId xmlns:a16="http://schemas.microsoft.com/office/drawing/2014/main" xmlns="" val="10004"/>
                  </a:ext>
                </a:extLst>
              </a:tr>
            </a:tbl>
          </a:graphicData>
        </a:graphic>
      </p:graphicFrame>
      <p:pic>
        <p:nvPicPr>
          <p:cNvPr id="5" name="圖片 4"/>
          <p:cNvPicPr>
            <a:picLocks noChangeAspect="1"/>
          </p:cNvPicPr>
          <p:nvPr/>
        </p:nvPicPr>
        <p:blipFill rotWithShape="1">
          <a:blip r:embed="rId2">
            <a:extLst>
              <a:ext uri="{28A0092B-C50C-407E-A947-70E740481C1C}">
                <a14:useLocalDpi xmlns:a14="http://schemas.microsoft.com/office/drawing/2010/main" val="0"/>
              </a:ext>
            </a:extLst>
          </a:blip>
          <a:srcRect l="2726" t="4200" r="3703" b="8651"/>
          <a:stretch/>
        </p:blipFill>
        <p:spPr>
          <a:xfrm>
            <a:off x="-180528" y="916850"/>
            <a:ext cx="9505056" cy="5704441"/>
          </a:xfrm>
          <a:prstGeom prst="rect">
            <a:avLst/>
          </a:prstGeom>
        </p:spPr>
      </p:pic>
      <p:sp>
        <p:nvSpPr>
          <p:cNvPr id="41986" name="標題 1"/>
          <p:cNvSpPr>
            <a:spLocks noGrp="1"/>
          </p:cNvSpPr>
          <p:nvPr>
            <p:ph type="title"/>
          </p:nvPr>
        </p:nvSpPr>
        <p:spPr/>
        <p:txBody>
          <a:bodyPr/>
          <a:lstStyle/>
          <a:p>
            <a:r>
              <a:rPr lang="en-US" altLang="zh-TW" sz="4000" smtClean="0"/>
              <a:t>[</a:t>
            </a:r>
            <a:r>
              <a:rPr lang="zh-TW" altLang="en-US" sz="4000" smtClean="0"/>
              <a:t>優免</a:t>
            </a:r>
            <a:r>
              <a:rPr lang="en-US" altLang="zh-TW" sz="4000" smtClean="0"/>
              <a:t>] </a:t>
            </a:r>
            <a:r>
              <a:rPr lang="zh-TW" altLang="en-US" sz="4000" smtClean="0"/>
              <a:t>均衡學習</a:t>
            </a:r>
          </a:p>
        </p:txBody>
      </p:sp>
      <p:pic>
        <p:nvPicPr>
          <p:cNvPr id="42014" name="圖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3568" y="2564904"/>
            <a:ext cx="7772400" cy="1150938"/>
          </a:xfrm>
        </p:spPr>
        <p:txBody>
          <a:bodyPr/>
          <a:lstStyle/>
          <a:p>
            <a:pPr algn="ctr" eaLnBrk="1" hangingPunct="1">
              <a:defRPr/>
            </a:pPr>
            <a:r>
              <a:rPr lang="zh-TW" altLang="en-US" sz="4800" dirty="0" smtClean="0">
                <a:latin typeface="標楷體" panose="03000509000000000000" pitchFamily="65" charset="-120"/>
                <a:ea typeface="標楷體" panose="03000509000000000000" pitchFamily="65" charset="-120"/>
                <a:cs typeface="Arial Unicode MS" pitchFamily="34" charset="-120"/>
              </a:rPr>
              <a:t>關於五專</a:t>
            </a:r>
            <a:endParaRPr lang="zh-TW" altLang="en-US" sz="4800" dirty="0">
              <a:latin typeface="標楷體" panose="03000509000000000000" pitchFamily="65" charset="-120"/>
              <a:ea typeface="標楷體" panose="03000509000000000000" pitchFamily="65" charset="-120"/>
              <a:cs typeface="Arial Unicode MS" pitchFamily="34" charset="-120"/>
            </a:endParaRPr>
          </a:p>
        </p:txBody>
      </p:sp>
      <p:pic>
        <p:nvPicPr>
          <p:cNvPr id="9219" name="圖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標題 1"/>
          <p:cNvSpPr>
            <a:spLocks noGrp="1"/>
          </p:cNvSpPr>
          <p:nvPr>
            <p:ph type="title"/>
          </p:nvPr>
        </p:nvSpPr>
        <p:spPr>
          <a:xfrm>
            <a:off x="457200" y="274638"/>
            <a:ext cx="8229600" cy="706090"/>
          </a:xfrm>
        </p:spPr>
        <p:txBody>
          <a:bodyPr/>
          <a:lstStyle/>
          <a:p>
            <a:r>
              <a:rPr lang="en-US" altLang="zh-TW" sz="4000" dirty="0" smtClean="0"/>
              <a:t>[</a:t>
            </a:r>
            <a:r>
              <a:rPr lang="zh-TW" altLang="en-US" sz="4000" dirty="0" smtClean="0"/>
              <a:t>優免</a:t>
            </a:r>
            <a:r>
              <a:rPr lang="en-US" altLang="zh-TW" sz="4000" dirty="0" smtClean="0"/>
              <a:t>] </a:t>
            </a:r>
            <a:r>
              <a:rPr lang="zh-TW" altLang="en-US" sz="4000" dirty="0" smtClean="0"/>
              <a:t>國中教育會考</a:t>
            </a:r>
          </a:p>
        </p:txBody>
      </p:sp>
      <p:graphicFrame>
        <p:nvGraphicFramePr>
          <p:cNvPr id="3" name="內容版面配置區 2"/>
          <p:cNvGraphicFramePr>
            <a:graphicFrameLocks noGrp="1"/>
          </p:cNvGraphicFramePr>
          <p:nvPr>
            <p:ph idx="1"/>
            <p:extLst>
              <p:ext uri="{D42A27DB-BD31-4B8C-83A1-F6EECF244321}">
                <p14:modId xmlns:p14="http://schemas.microsoft.com/office/powerpoint/2010/main" val="29939908"/>
              </p:ext>
            </p:extLst>
          </p:nvPr>
        </p:nvGraphicFramePr>
        <p:xfrm>
          <a:off x="468313" y="1268413"/>
          <a:ext cx="8229598" cy="3139262"/>
        </p:xfrm>
        <a:graphic>
          <a:graphicData uri="http://schemas.openxmlformats.org/drawingml/2006/table">
            <a:tbl>
              <a:tblPr bandRow="1">
                <a:tableStyleId>{5940675A-B579-460E-94D1-54222C63F5DA}</a:tableStyleId>
              </a:tblPr>
              <a:tblGrid>
                <a:gridCol w="1439391">
                  <a:extLst>
                    <a:ext uri="{9D8B030D-6E8A-4147-A177-3AD203B41FA5}">
                      <a16:colId xmlns:a16="http://schemas.microsoft.com/office/drawing/2014/main" xmlns="" val="20000"/>
                    </a:ext>
                  </a:extLst>
                </a:gridCol>
                <a:gridCol w="984109">
                  <a:extLst>
                    <a:ext uri="{9D8B030D-6E8A-4147-A177-3AD203B41FA5}">
                      <a16:colId xmlns:a16="http://schemas.microsoft.com/office/drawing/2014/main" xmlns="" val="20001"/>
                    </a:ext>
                  </a:extLst>
                </a:gridCol>
                <a:gridCol w="984109">
                  <a:extLst>
                    <a:ext uri="{9D8B030D-6E8A-4147-A177-3AD203B41FA5}">
                      <a16:colId xmlns:a16="http://schemas.microsoft.com/office/drawing/2014/main" xmlns="" val="20002"/>
                    </a:ext>
                  </a:extLst>
                </a:gridCol>
                <a:gridCol w="984109">
                  <a:extLst>
                    <a:ext uri="{9D8B030D-6E8A-4147-A177-3AD203B41FA5}">
                      <a16:colId xmlns:a16="http://schemas.microsoft.com/office/drawing/2014/main" xmlns="" val="20003"/>
                    </a:ext>
                  </a:extLst>
                </a:gridCol>
                <a:gridCol w="912101">
                  <a:extLst>
                    <a:ext uri="{9D8B030D-6E8A-4147-A177-3AD203B41FA5}">
                      <a16:colId xmlns:a16="http://schemas.microsoft.com/office/drawing/2014/main" xmlns="" val="20004"/>
                    </a:ext>
                  </a:extLst>
                </a:gridCol>
                <a:gridCol w="912101">
                  <a:extLst>
                    <a:ext uri="{9D8B030D-6E8A-4147-A177-3AD203B41FA5}">
                      <a16:colId xmlns:a16="http://schemas.microsoft.com/office/drawing/2014/main" xmlns="" val="20005"/>
                    </a:ext>
                  </a:extLst>
                </a:gridCol>
                <a:gridCol w="912101">
                  <a:extLst>
                    <a:ext uri="{9D8B030D-6E8A-4147-A177-3AD203B41FA5}">
                      <a16:colId xmlns:a16="http://schemas.microsoft.com/office/drawing/2014/main" xmlns="" val="20006"/>
                    </a:ext>
                  </a:extLst>
                </a:gridCol>
                <a:gridCol w="1101577">
                  <a:extLst>
                    <a:ext uri="{9D8B030D-6E8A-4147-A177-3AD203B41FA5}">
                      <a16:colId xmlns:a16="http://schemas.microsoft.com/office/drawing/2014/main" xmlns="" val="20007"/>
                    </a:ext>
                  </a:extLst>
                </a:gridCol>
              </a:tblGrid>
              <a:tr h="370745">
                <a:tc rowSpan="2">
                  <a:txBody>
                    <a:bodyPr/>
                    <a:lstStyle/>
                    <a:p>
                      <a:pPr algn="ct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採計科目</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lnL w="12700" cmpd="sng">
                      <a:noFill/>
                    </a:lnL>
                    <a:lnR w="12700" cap="flat" cmpd="sng" algn="ctr">
                      <a:solidFill>
                        <a:schemeClr val="tx1"/>
                      </a:solidFill>
                      <a:prstDash val="dashDot"/>
                      <a:round/>
                      <a:headEnd type="none" w="med" len="med"/>
                      <a:tailEnd type="none" w="med" len="med"/>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4">
                        <a:lumMod val="40000"/>
                        <a:lumOff val="60000"/>
                        <a:alpha val="40000"/>
                      </a:schemeClr>
                    </a:solidFill>
                  </a:tcPr>
                </a:tc>
                <a:tc gridSpan="3">
                  <a:txBody>
                    <a:bodyPr/>
                    <a:lstStyle/>
                    <a:p>
                      <a:pPr algn="ct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精熟</a:t>
                      </a:r>
                      <a:endParaRPr lang="zh-TW" altLang="en-US" sz="2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基礎</a:t>
                      </a:r>
                    </a:p>
                  </a:txBody>
                  <a:tcPr marT="45708" marB="45708">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待加強</a:t>
                      </a:r>
                    </a:p>
                  </a:txBody>
                  <a:tcPr marT="45708" marB="45708">
                    <a:lnL w="12700" cap="flat" cmpd="sng" algn="ctr">
                      <a:solidFill>
                        <a:schemeClr val="tx1"/>
                      </a:solidFill>
                      <a:prstDash val="dashDot"/>
                      <a:round/>
                      <a:headEnd type="none" w="med" len="med"/>
                      <a:tailEnd type="none" w="med" len="med"/>
                    </a:lnL>
                    <a:lnR w="12700" cmpd="sng">
                      <a:noFill/>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extLst>
                  <a:ext uri="{0D108BD9-81ED-4DB2-BD59-A6C34878D82A}">
                    <a16:rowId xmlns:a16="http://schemas.microsoft.com/office/drawing/2014/main" xmlns="" val="10000"/>
                  </a:ext>
                </a:extLst>
              </a:tr>
              <a:tr h="370745">
                <a:tc vMerge="1">
                  <a:txBody>
                    <a:bodyPr/>
                    <a:lstStyle/>
                    <a:p>
                      <a:endParaRPr lang="zh-TW" altLang="en-US" dirty="0"/>
                    </a:p>
                  </a:txBody>
                  <a:tcPr/>
                </a:tc>
                <a:tc>
                  <a:txBody>
                    <a:bodyPr/>
                    <a:lstStyle/>
                    <a:p>
                      <a:pPr algn="ct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A</a:t>
                      </a:r>
                      <a:r>
                        <a:rPr lang="en-US" altLang="zh-TW" sz="2200" baseline="300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200" baseline="30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A</a:t>
                      </a:r>
                      <a:r>
                        <a:rPr lang="en-US" altLang="zh-TW" sz="2200" baseline="300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200" baseline="30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A</a:t>
                      </a:r>
                      <a:endParaRPr lang="zh-TW" altLang="en-US" sz="2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B</a:t>
                      </a:r>
                      <a:r>
                        <a:rPr lang="en-US" altLang="zh-TW" sz="2200" baseline="300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200" baseline="30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B</a:t>
                      </a:r>
                      <a:r>
                        <a:rPr lang="en-US" altLang="zh-TW" sz="2200" baseline="300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200" baseline="30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B</a:t>
                      </a:r>
                      <a:endParaRPr lang="zh-TW" altLang="en-US" sz="2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C</a:t>
                      </a:r>
                      <a:endParaRPr lang="zh-TW" altLang="en-US" sz="2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extLst>
                  <a:ext uri="{0D108BD9-81ED-4DB2-BD59-A6C34878D82A}">
                    <a16:rowId xmlns:a16="http://schemas.microsoft.com/office/drawing/2014/main" xmlns="" val="10001"/>
                  </a:ext>
                </a:extLst>
              </a:tr>
              <a:tr h="457174">
                <a:tc>
                  <a:txBody>
                    <a:bodyPr/>
                    <a:lstStyle/>
                    <a:p>
                      <a:pPr algn="ctr"/>
                      <a:r>
                        <a:rPr lang="zh-TW" altLang="en-US" sz="2200" b="1" dirty="0" smtClean="0">
                          <a:latin typeface="Times New Roman" panose="02020603050405020304" pitchFamily="18" charset="0"/>
                          <a:ea typeface="標楷體" panose="03000509000000000000" pitchFamily="65" charset="-120"/>
                          <a:cs typeface="Times New Roman" panose="02020603050405020304" pitchFamily="18" charset="0"/>
                        </a:rPr>
                        <a:t>國文</a:t>
                      </a:r>
                      <a:endParaRPr lang="zh-TW" altLang="en-US" sz="2200" b="1"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lnL w="12700" cmpd="sng">
                      <a:noFill/>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CCFF66">
                        <a:alpha val="40000"/>
                      </a:srgbClr>
                    </a:solidFill>
                  </a:tcPr>
                </a:tc>
                <a:tc rowSpan="5">
                  <a:txBody>
                    <a:bodyPr/>
                    <a:lstStyle/>
                    <a:p>
                      <a:pPr algn="ct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6.4</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noFill/>
                  </a:tcPr>
                </a:tc>
                <a:tc rowSpan="5">
                  <a:txBody>
                    <a:bodyPr/>
                    <a:lstStyle/>
                    <a:p>
                      <a:pPr algn="ct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noFill/>
                  </a:tcPr>
                </a:tc>
                <a:tc rowSpan="5">
                  <a:txBody>
                    <a:bodyPr/>
                    <a:lstStyle/>
                    <a:p>
                      <a:pPr algn="ct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noFill/>
                  </a:tcPr>
                </a:tc>
                <a:tc rowSpan="5">
                  <a:txBody>
                    <a:bodyPr/>
                    <a:lstStyle/>
                    <a:p>
                      <a:pPr algn="ct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noFill/>
                  </a:tcPr>
                </a:tc>
                <a:tc rowSpan="5">
                  <a:txBody>
                    <a:bodyPr/>
                    <a:lstStyle/>
                    <a:p>
                      <a:pPr algn="ct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noFill/>
                  </a:tcPr>
                </a:tc>
                <a:tc rowSpan="5">
                  <a:txBody>
                    <a:bodyPr/>
                    <a:lstStyle/>
                    <a:p>
                      <a:pPr algn="ct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noFill/>
                  </a:tcPr>
                </a:tc>
                <a:tc rowSpan="5">
                  <a:txBody>
                    <a:bodyPr/>
                    <a:lstStyle/>
                    <a:p>
                      <a:pPr algn="ct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57174">
                <a:tc>
                  <a:txBody>
                    <a:bodyPr/>
                    <a:lstStyle/>
                    <a:p>
                      <a:pPr algn="ctr"/>
                      <a:r>
                        <a:rPr lang="zh-TW" altLang="en-US" sz="2200" b="1" dirty="0" smtClean="0">
                          <a:latin typeface="Times New Roman" panose="02020603050405020304" pitchFamily="18" charset="0"/>
                          <a:ea typeface="標楷體" panose="03000509000000000000" pitchFamily="65" charset="-120"/>
                          <a:cs typeface="Times New Roman" panose="02020603050405020304" pitchFamily="18" charset="0"/>
                        </a:rPr>
                        <a:t>數學</a:t>
                      </a:r>
                      <a:endParaRPr lang="zh-TW" altLang="en-US" sz="2200" b="1"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lnL w="12700" cmpd="sng">
                      <a:noFill/>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4">
                        <a:lumMod val="40000"/>
                        <a:lumOff val="60000"/>
                        <a:alpha val="40000"/>
                      </a:schemeClr>
                    </a:solidFill>
                  </a:tcP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extLst>
                  <a:ext uri="{0D108BD9-81ED-4DB2-BD59-A6C34878D82A}">
                    <a16:rowId xmlns:a16="http://schemas.microsoft.com/office/drawing/2014/main" xmlns="" val="10003"/>
                  </a:ext>
                </a:extLst>
              </a:tr>
              <a:tr h="457174">
                <a:tc>
                  <a:txBody>
                    <a:bodyPr/>
                    <a:lstStyle/>
                    <a:p>
                      <a:pPr algn="ctr"/>
                      <a:r>
                        <a:rPr lang="zh-TW" altLang="en-US" sz="2200" b="1" dirty="0" smtClean="0">
                          <a:latin typeface="Times New Roman" panose="02020603050405020304" pitchFamily="18" charset="0"/>
                          <a:ea typeface="標楷體" panose="03000509000000000000" pitchFamily="65" charset="-120"/>
                          <a:cs typeface="Times New Roman" panose="02020603050405020304" pitchFamily="18" charset="0"/>
                        </a:rPr>
                        <a:t>英語</a:t>
                      </a:r>
                      <a:endParaRPr lang="zh-TW" altLang="en-US" sz="2200" b="1"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lnL w="12700" cmpd="sng">
                      <a:noFill/>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CCFF66">
                        <a:alpha val="40000"/>
                      </a:srgbClr>
                    </a:solidFill>
                  </a:tcP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extLst>
                  <a:ext uri="{0D108BD9-81ED-4DB2-BD59-A6C34878D82A}">
                    <a16:rowId xmlns:a16="http://schemas.microsoft.com/office/drawing/2014/main" xmlns="" val="10004"/>
                  </a:ext>
                </a:extLst>
              </a:tr>
              <a:tr h="457174">
                <a:tc>
                  <a:txBody>
                    <a:bodyPr/>
                    <a:lstStyle/>
                    <a:p>
                      <a:pPr algn="ctr"/>
                      <a:r>
                        <a:rPr lang="zh-TW" altLang="en-US" sz="2200" b="1" dirty="0" smtClean="0">
                          <a:latin typeface="Times New Roman" panose="02020603050405020304" pitchFamily="18" charset="0"/>
                          <a:ea typeface="標楷體" panose="03000509000000000000" pitchFamily="65" charset="-120"/>
                          <a:cs typeface="Times New Roman" panose="02020603050405020304" pitchFamily="18" charset="0"/>
                        </a:rPr>
                        <a:t>自然</a:t>
                      </a:r>
                      <a:endParaRPr lang="zh-TW" altLang="en-US" sz="2200" b="1"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lnL w="12700" cmpd="sng">
                      <a:noFill/>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4">
                        <a:lumMod val="40000"/>
                        <a:lumOff val="60000"/>
                        <a:alpha val="40000"/>
                      </a:schemeClr>
                    </a:solidFill>
                  </a:tcP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extLst>
                  <a:ext uri="{0D108BD9-81ED-4DB2-BD59-A6C34878D82A}">
                    <a16:rowId xmlns:a16="http://schemas.microsoft.com/office/drawing/2014/main" xmlns="" val="10005"/>
                  </a:ext>
                </a:extLst>
              </a:tr>
              <a:tr h="457174">
                <a:tc>
                  <a:txBody>
                    <a:bodyPr/>
                    <a:lstStyle/>
                    <a:p>
                      <a:pPr algn="ctr"/>
                      <a:r>
                        <a:rPr lang="zh-TW" altLang="en-US" sz="2200" b="1" dirty="0" smtClean="0">
                          <a:latin typeface="Times New Roman" panose="02020603050405020304" pitchFamily="18" charset="0"/>
                          <a:ea typeface="標楷體" panose="03000509000000000000" pitchFamily="65" charset="-120"/>
                          <a:cs typeface="Times New Roman" panose="02020603050405020304" pitchFamily="18" charset="0"/>
                        </a:rPr>
                        <a:t>社會</a:t>
                      </a:r>
                      <a:endParaRPr lang="zh-TW" altLang="en-US" sz="2200" b="1"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lnL w="12700" cmpd="sng">
                      <a:noFill/>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solidFill>
                      <a:srgbClr val="CCFF66">
                        <a:alpha val="40000"/>
                      </a:srgbClr>
                    </a:solidFill>
                  </a:tcP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extLst>
                  <a:ext uri="{0D108BD9-81ED-4DB2-BD59-A6C34878D82A}">
                    <a16:rowId xmlns:a16="http://schemas.microsoft.com/office/drawing/2014/main" xmlns="" val="10006"/>
                  </a:ext>
                </a:extLst>
              </a:tr>
            </a:tbl>
          </a:graphicData>
        </a:graphic>
      </p:graphicFrame>
      <p:graphicFrame>
        <p:nvGraphicFramePr>
          <p:cNvPr id="6" name="內容版面配置區 2"/>
          <p:cNvGraphicFramePr>
            <a:graphicFrameLocks/>
          </p:cNvGraphicFramePr>
          <p:nvPr>
            <p:extLst>
              <p:ext uri="{D42A27DB-BD31-4B8C-83A1-F6EECF244321}">
                <p14:modId xmlns:p14="http://schemas.microsoft.com/office/powerpoint/2010/main" val="1022506458"/>
              </p:ext>
            </p:extLst>
          </p:nvPr>
        </p:nvGraphicFramePr>
        <p:xfrm>
          <a:off x="468313" y="4560406"/>
          <a:ext cx="8218485" cy="1296318"/>
        </p:xfrm>
        <a:graphic>
          <a:graphicData uri="http://schemas.openxmlformats.org/drawingml/2006/table">
            <a:tbl>
              <a:tblPr bandRow="1">
                <a:tableStyleId>{5940675A-B579-460E-94D1-54222C63F5DA}</a:tableStyleId>
              </a:tblPr>
              <a:tblGrid>
                <a:gridCol w="1393017">
                  <a:extLst>
                    <a:ext uri="{9D8B030D-6E8A-4147-A177-3AD203B41FA5}">
                      <a16:colId xmlns:a16="http://schemas.microsoft.com/office/drawing/2014/main" xmlns="" val="20000"/>
                    </a:ext>
                  </a:extLst>
                </a:gridCol>
                <a:gridCol w="1137578">
                  <a:extLst>
                    <a:ext uri="{9D8B030D-6E8A-4147-A177-3AD203B41FA5}">
                      <a16:colId xmlns:a16="http://schemas.microsoft.com/office/drawing/2014/main" xmlns="" val="20001"/>
                    </a:ext>
                  </a:extLst>
                </a:gridCol>
                <a:gridCol w="1137578">
                  <a:extLst>
                    <a:ext uri="{9D8B030D-6E8A-4147-A177-3AD203B41FA5}">
                      <a16:colId xmlns:a16="http://schemas.microsoft.com/office/drawing/2014/main" xmlns="" val="20002"/>
                    </a:ext>
                  </a:extLst>
                </a:gridCol>
                <a:gridCol w="1137578">
                  <a:extLst>
                    <a:ext uri="{9D8B030D-6E8A-4147-A177-3AD203B41FA5}">
                      <a16:colId xmlns:a16="http://schemas.microsoft.com/office/drawing/2014/main" xmlns="" val="20003"/>
                    </a:ext>
                  </a:extLst>
                </a:gridCol>
                <a:gridCol w="1137578">
                  <a:extLst>
                    <a:ext uri="{9D8B030D-6E8A-4147-A177-3AD203B41FA5}">
                      <a16:colId xmlns:a16="http://schemas.microsoft.com/office/drawing/2014/main" xmlns="" val="20004"/>
                    </a:ext>
                  </a:extLst>
                </a:gridCol>
                <a:gridCol w="1137578">
                  <a:extLst>
                    <a:ext uri="{9D8B030D-6E8A-4147-A177-3AD203B41FA5}">
                      <a16:colId xmlns:a16="http://schemas.microsoft.com/office/drawing/2014/main" xmlns="" val="20005"/>
                    </a:ext>
                  </a:extLst>
                </a:gridCol>
                <a:gridCol w="1137578">
                  <a:extLst>
                    <a:ext uri="{9D8B030D-6E8A-4147-A177-3AD203B41FA5}">
                      <a16:colId xmlns:a16="http://schemas.microsoft.com/office/drawing/2014/main" xmlns="" val="20006"/>
                    </a:ext>
                  </a:extLst>
                </a:gridCol>
              </a:tblGrid>
              <a:tr h="6481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採計科目</a:t>
                      </a:r>
                    </a:p>
                  </a:txBody>
                  <a:tcPr anchor="ctr">
                    <a:lnL w="12700" cmpd="sng">
                      <a:noFill/>
                    </a:lnL>
                    <a:lnR w="12700" cap="flat" cmpd="sng" algn="ctr">
                      <a:solidFill>
                        <a:schemeClr val="tx1"/>
                      </a:solidFill>
                      <a:prstDash val="dashDot"/>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4">
                        <a:lumMod val="40000"/>
                        <a:lumOff val="60000"/>
                        <a:alpha val="40000"/>
                      </a:schemeClr>
                    </a:solidFill>
                  </a:tcPr>
                </a:tc>
                <a:tc>
                  <a:txBody>
                    <a:bodyPr/>
                    <a:lstStyle/>
                    <a:p>
                      <a:pPr algn="ct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級分</a:t>
                      </a:r>
                      <a:endParaRPr lang="zh-TW" altLang="en-US" sz="22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級分</a:t>
                      </a:r>
                    </a:p>
                  </a:txBody>
                  <a:tcPr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級分</a:t>
                      </a:r>
                      <a:endParaRPr lang="zh-TW" altLang="en-US" sz="22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級分</a:t>
                      </a:r>
                      <a:endParaRPr lang="zh-TW" altLang="en-US" sz="2200" baseline="300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級分</a:t>
                      </a:r>
                      <a:endParaRPr lang="zh-TW" altLang="en-US" sz="2200" baseline="300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級分</a:t>
                      </a:r>
                      <a:endParaRPr lang="zh-TW" altLang="en-US" sz="22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dashDot"/>
                      <a:round/>
                      <a:headEnd type="none" w="med" len="med"/>
                      <a:tailEnd type="none" w="med" len="med"/>
                    </a:lnL>
                    <a:lnR w="12700" cmpd="sng">
                      <a:noFill/>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extLst>
                  <a:ext uri="{0D108BD9-81ED-4DB2-BD59-A6C34878D82A}">
                    <a16:rowId xmlns:a16="http://schemas.microsoft.com/office/drawing/2014/main" xmlns="" val="10000"/>
                  </a:ext>
                </a:extLst>
              </a:tr>
              <a:tr h="648159">
                <a:tc>
                  <a:txBody>
                    <a:bodyPr/>
                    <a:lstStyle/>
                    <a:p>
                      <a:pPr algn="ctr"/>
                      <a:r>
                        <a:rPr lang="zh-TW" altLang="en-US" sz="2200" b="1" dirty="0" smtClean="0">
                          <a:latin typeface="Times New Roman" panose="02020603050405020304" pitchFamily="18" charset="0"/>
                          <a:ea typeface="標楷體" panose="03000509000000000000" pitchFamily="65" charset="-120"/>
                          <a:cs typeface="Times New Roman" panose="02020603050405020304" pitchFamily="18" charset="0"/>
                        </a:rPr>
                        <a:t>寫作測驗</a:t>
                      </a:r>
                      <a:endParaRPr lang="zh-TW" altLang="en-US" sz="2200" b="1"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mpd="sng">
                      <a:noFill/>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solidFill>
                      <a:srgbClr val="CCFF66">
                        <a:alpha val="40000"/>
                      </a:srgbClr>
                    </a:solidFill>
                  </a:tcPr>
                </a:tc>
                <a:tc>
                  <a:txBody>
                    <a:bodyPr/>
                    <a:lstStyle/>
                    <a:p>
                      <a:pPr algn="ct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2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0.8</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2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0.6</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2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0.4</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2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0.2</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2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0.1</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2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pic>
        <p:nvPicPr>
          <p:cNvPr id="43107" name="圖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群組 1"/>
          <p:cNvGrpSpPr/>
          <p:nvPr/>
        </p:nvGrpSpPr>
        <p:grpSpPr>
          <a:xfrm>
            <a:off x="156000" y="836712"/>
            <a:ext cx="8832000" cy="5400600"/>
            <a:chOff x="156000" y="836712"/>
            <a:chExt cx="8832000" cy="5400600"/>
          </a:xfrm>
        </p:grpSpPr>
        <p:pic>
          <p:nvPicPr>
            <p:cNvPr id="7" name="圖片 6"/>
            <p:cNvPicPr>
              <a:picLocks noChangeAspect="1"/>
            </p:cNvPicPr>
            <p:nvPr/>
          </p:nvPicPr>
          <p:blipFill rotWithShape="1">
            <a:blip r:embed="rId4">
              <a:extLst>
                <a:ext uri="{28A0092B-C50C-407E-A947-70E740481C1C}">
                  <a14:useLocalDpi xmlns:a14="http://schemas.microsoft.com/office/drawing/2010/main" val="0"/>
                </a:ext>
              </a:extLst>
            </a:blip>
            <a:srcRect l="8399" t="21302" r="7601" b="26198"/>
            <a:stretch/>
          </p:blipFill>
          <p:spPr>
            <a:xfrm>
              <a:off x="156000" y="836712"/>
              <a:ext cx="8832000" cy="5400600"/>
            </a:xfrm>
            <a:prstGeom prst="rect">
              <a:avLst/>
            </a:prstGeom>
          </p:spPr>
        </p:pic>
        <p:pic>
          <p:nvPicPr>
            <p:cNvPr id="9" name="圖片 8"/>
            <p:cNvPicPr>
              <a:picLocks noChangeAspect="1"/>
            </p:cNvPicPr>
            <p:nvPr/>
          </p:nvPicPr>
          <p:blipFill rotWithShape="1">
            <a:blip r:embed="rId4">
              <a:extLst>
                <a:ext uri="{28A0092B-C50C-407E-A947-70E740481C1C}">
                  <a14:useLocalDpi xmlns:a14="http://schemas.microsoft.com/office/drawing/2010/main" val="0"/>
                </a:ext>
              </a:extLst>
            </a:blip>
            <a:srcRect l="11476" t="21302" r="11135" b="73114"/>
            <a:stretch/>
          </p:blipFill>
          <p:spPr>
            <a:xfrm>
              <a:off x="503548" y="4213708"/>
              <a:ext cx="8136904" cy="540665"/>
            </a:xfrm>
            <a:prstGeom prst="rect">
              <a:avLst/>
            </a:prstGeom>
          </p:spPr>
        </p:pic>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標題 1"/>
          <p:cNvSpPr>
            <a:spLocks noGrp="1"/>
          </p:cNvSpPr>
          <p:nvPr>
            <p:ph type="title"/>
          </p:nvPr>
        </p:nvSpPr>
        <p:spPr>
          <a:xfrm>
            <a:off x="457200" y="44709"/>
            <a:ext cx="8229600" cy="1143000"/>
          </a:xfrm>
        </p:spPr>
        <p:txBody>
          <a:bodyPr/>
          <a:lstStyle/>
          <a:p>
            <a:r>
              <a:rPr lang="en-US" altLang="zh-TW" dirty="0" smtClean="0"/>
              <a:t>[</a:t>
            </a:r>
            <a:r>
              <a:rPr lang="zh-TW" altLang="en-US" dirty="0" smtClean="0"/>
              <a:t>優免</a:t>
            </a:r>
            <a:r>
              <a:rPr lang="en-US" altLang="zh-TW" dirty="0" smtClean="0"/>
              <a:t>] </a:t>
            </a:r>
            <a:r>
              <a:rPr lang="zh-TW" altLang="en-US" dirty="0" smtClean="0"/>
              <a:t>志願序</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026564289"/>
              </p:ext>
            </p:extLst>
          </p:nvPr>
        </p:nvGraphicFramePr>
        <p:xfrm>
          <a:off x="457200" y="1600198"/>
          <a:ext cx="7931224" cy="4054477"/>
        </p:xfrm>
        <a:graphic>
          <a:graphicData uri="http://schemas.openxmlformats.org/drawingml/2006/table">
            <a:tbl>
              <a:tblPr firstRow="1" bandRow="1">
                <a:tableStyleId>{5940675A-B579-460E-94D1-54222C63F5DA}</a:tableStyleId>
              </a:tblPr>
              <a:tblGrid>
                <a:gridCol w="5214762">
                  <a:extLst>
                    <a:ext uri="{9D8B030D-6E8A-4147-A177-3AD203B41FA5}">
                      <a16:colId xmlns:a16="http://schemas.microsoft.com/office/drawing/2014/main" xmlns="" val="20000"/>
                    </a:ext>
                  </a:extLst>
                </a:gridCol>
                <a:gridCol w="2716462">
                  <a:extLst>
                    <a:ext uri="{9D8B030D-6E8A-4147-A177-3AD203B41FA5}">
                      <a16:colId xmlns:a16="http://schemas.microsoft.com/office/drawing/2014/main" xmlns="" val="20001"/>
                    </a:ext>
                  </a:extLst>
                </a:gridCol>
              </a:tblGrid>
              <a:tr h="579211">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志願順序</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4" marB="45724" anchor="ctr">
                    <a:lnL w="12700" cmpd="sng">
                      <a:noFill/>
                    </a:lnL>
                    <a:lnR w="12700" cap="flat" cmpd="sng" algn="ctr">
                      <a:solidFill>
                        <a:schemeClr val="tx1"/>
                      </a:solidFill>
                      <a:prstDash val="dashDot"/>
                      <a:round/>
                      <a:headEnd type="none" w="med" len="med"/>
                      <a:tailEnd type="none" w="med" len="med"/>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BDD7EE">
                        <a:alpha val="50000"/>
                      </a:srgbClr>
                    </a:solidFill>
                  </a:tcPr>
                </a:tc>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積分採計方式</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4" marB="45724" anchor="ctr">
                    <a:lnL w="12700" cap="flat" cmpd="sng" algn="ctr">
                      <a:solidFill>
                        <a:schemeClr val="tx1"/>
                      </a:solidFill>
                      <a:prstDash val="dashDot"/>
                      <a:round/>
                      <a:headEnd type="none" w="med" len="med"/>
                      <a:tailEnd type="none" w="med" len="med"/>
                    </a:lnL>
                    <a:lnR w="12700" cmpd="sng">
                      <a:noFill/>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BDD7EE">
                        <a:alpha val="50000"/>
                      </a:srgbClr>
                    </a:solidFill>
                  </a:tcPr>
                </a:tc>
                <a:extLst>
                  <a:ext uri="{0D108BD9-81ED-4DB2-BD59-A6C34878D82A}">
                    <a16:rowId xmlns:a16="http://schemas.microsoft.com/office/drawing/2014/main" xmlns="" val="10000"/>
                  </a:ext>
                </a:extLst>
              </a:tr>
              <a:tr h="579211">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志願到第</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志願</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4" marB="45724" anchor="ctr">
                    <a:lnL w="12700" cmpd="sng">
                      <a:noFill/>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26</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4" marB="45724"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79211">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志願到第</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志願</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4" marB="45724" anchor="ctr">
                    <a:lnL w="12700" cmpd="sng">
                      <a:noFill/>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25</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p>
                  </a:txBody>
                  <a:tcPr marT="45724" marB="45724"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579211">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志願到第</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志願</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4" marB="45724" anchor="ctr">
                    <a:lnL w="12700" cmpd="sng">
                      <a:noFill/>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24</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4" marB="45724"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579211">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16</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志願到第</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志願</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4" marB="45724" anchor="ctr">
                    <a:lnL w="12700" cmpd="sng">
                      <a:noFill/>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23</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4" marB="45724"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579211">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21</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志願到第</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25</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志願</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4" marB="45724" anchor="ctr">
                    <a:lnL w="12700" cmpd="sng">
                      <a:noFill/>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22</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4" marB="45724"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579211">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26</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志願到第</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志願</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4" marB="45724" anchor="ctr">
                    <a:lnL w="12700" cmpd="sng">
                      <a:noFill/>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21</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4" marB="45724"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pic>
        <p:nvPicPr>
          <p:cNvPr id="44067" name="圖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圖片 5"/>
          <p:cNvPicPr>
            <a:picLocks noChangeAspect="1"/>
          </p:cNvPicPr>
          <p:nvPr/>
        </p:nvPicPr>
        <p:blipFill rotWithShape="1">
          <a:blip r:embed="rId4">
            <a:extLst>
              <a:ext uri="{28A0092B-C50C-407E-A947-70E740481C1C}">
                <a14:useLocalDpi xmlns:a14="http://schemas.microsoft.com/office/drawing/2010/main" val="0"/>
              </a:ext>
            </a:extLst>
          </a:blip>
          <a:srcRect l="2726" t="4200" r="3703" b="8651"/>
          <a:stretch/>
        </p:blipFill>
        <p:spPr>
          <a:xfrm>
            <a:off x="-252536" y="775215"/>
            <a:ext cx="9505056" cy="5751791"/>
          </a:xfrm>
          <a:prstGeom prst="rect">
            <a:avLst/>
          </a:prstGeom>
        </p:spPr>
      </p:pic>
      <p:sp>
        <p:nvSpPr>
          <p:cNvPr id="44066" name="文字方塊 4"/>
          <p:cNvSpPr txBox="1">
            <a:spLocks noChangeArrowheads="1"/>
          </p:cNvSpPr>
          <p:nvPr/>
        </p:nvSpPr>
        <p:spPr bwMode="auto">
          <a:xfrm>
            <a:off x="936625" y="6157119"/>
            <a:ext cx="8207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註</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：每</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個志願依據所填寫之志願順位給予志願序</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積分。</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五邊形 12"/>
          <p:cNvSpPr/>
          <p:nvPr/>
        </p:nvSpPr>
        <p:spPr bwMode="auto">
          <a:xfrm>
            <a:off x="7698390" y="2500908"/>
            <a:ext cx="1224136" cy="871736"/>
          </a:xfrm>
          <a:prstGeom prst="homePlate">
            <a:avLst/>
          </a:prstGeom>
          <a:solidFill>
            <a:srgbClr val="FFC000"/>
          </a:solidFill>
          <a:ln w="19050">
            <a:solidFill>
              <a:srgbClr val="7D5E00"/>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000" b="1" dirty="0" smtClean="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7</a:t>
            </a:r>
          </a:p>
          <a:p>
            <a:pPr algn="ctr"/>
            <a:r>
              <a:rPr lang="zh-TW" altLang="en-US" sz="1600" b="1" dirty="0" smtClean="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服務學習</a:t>
            </a:r>
            <a:r>
              <a:rPr lang="en-US" altLang="zh-TW" sz="1100" b="1" dirty="0" smtClean="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100" b="1"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100" b="1" dirty="0" smtClean="0">
                <a:latin typeface="Times New Roman" panose="02020603050405020304" pitchFamily="18" charset="0"/>
                <a:ea typeface="標楷體" panose="03000509000000000000" pitchFamily="65" charset="-120"/>
                <a:cs typeface="Times New Roman" panose="02020603050405020304" pitchFamily="18" charset="0"/>
              </a:rPr>
              <a:t>0</a:t>
            </a:r>
          </a:p>
          <a:p>
            <a:pPr algn="ctr"/>
            <a:r>
              <a:rPr lang="en-US" altLang="zh-TW" sz="100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000" b="1" dirty="0" smtClean="0">
                <a:latin typeface="Times New Roman" panose="02020603050405020304" pitchFamily="18" charset="0"/>
                <a:ea typeface="標楷體" panose="03000509000000000000" pitchFamily="65" charset="-120"/>
                <a:cs typeface="Times New Roman" panose="02020603050405020304" pitchFamily="18" charset="0"/>
              </a:rPr>
              <a:t>級距</a:t>
            </a:r>
            <a:r>
              <a:rPr lang="en-US" altLang="zh-TW" sz="1000" b="1" dirty="0" smtClean="0">
                <a:latin typeface="Times New Roman" panose="02020603050405020304" pitchFamily="18" charset="0"/>
                <a:ea typeface="標楷體" panose="03000509000000000000" pitchFamily="65" charset="-120"/>
                <a:cs typeface="Times New Roman" panose="02020603050405020304" pitchFamily="18" charset="0"/>
              </a:rPr>
              <a:t>0.25)</a:t>
            </a:r>
            <a:endParaRPr lang="zh-TW" altLang="en-US" sz="10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五邊形 11"/>
          <p:cNvSpPr/>
          <p:nvPr/>
        </p:nvSpPr>
        <p:spPr bwMode="auto">
          <a:xfrm>
            <a:off x="6729286" y="2107314"/>
            <a:ext cx="1224136" cy="871736"/>
          </a:xfrm>
          <a:prstGeom prst="homePlate">
            <a:avLst/>
          </a:prstGeom>
          <a:solidFill>
            <a:srgbClr val="FFC000"/>
          </a:solidFill>
          <a:ln w="19050">
            <a:solidFill>
              <a:srgbClr val="7D5E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000" b="1" dirty="0" smtClean="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6</a:t>
            </a:r>
          </a:p>
          <a:p>
            <a:pPr algn="dist"/>
            <a:r>
              <a:rPr lang="zh-TW" altLang="en-US" sz="1400" b="1" dirty="0" smtClean="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會考</a:t>
            </a:r>
            <a:r>
              <a:rPr lang="en-US" altLang="zh-TW" sz="1400" b="1" dirty="0" smtClean="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1" dirty="0" smtClean="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寫作</a:t>
            </a:r>
            <a:endParaRPr lang="en-US" altLang="zh-TW" sz="1400" b="1" dirty="0" smtClean="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200" b="1" dirty="0" smtClean="0">
                <a:latin typeface="Times New Roman" panose="02020603050405020304" pitchFamily="18" charset="0"/>
                <a:ea typeface="標楷體" panose="03000509000000000000" pitchFamily="65" charset="-120"/>
                <a:cs typeface="Times New Roman" panose="02020603050405020304" pitchFamily="18" charset="0"/>
              </a:rPr>
              <a:t>33</a:t>
            </a:r>
            <a:r>
              <a:rPr lang="zh-TW" altLang="en-US" sz="120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smtClean="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1" name="五邊形 10"/>
          <p:cNvSpPr/>
          <p:nvPr/>
        </p:nvSpPr>
        <p:spPr bwMode="auto">
          <a:xfrm>
            <a:off x="5736600" y="2413206"/>
            <a:ext cx="1224136" cy="871736"/>
          </a:xfrm>
          <a:prstGeom prst="homePlate">
            <a:avLst/>
          </a:prstGeom>
          <a:solidFill>
            <a:srgbClr val="FFE699"/>
          </a:solidFill>
          <a:ln w="19050">
            <a:solidFill>
              <a:srgbClr val="7D5E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000" b="1" dirty="0" smtClean="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600" b="1" dirty="0" smtClean="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多元學習表現</a:t>
            </a:r>
            <a:endParaRPr lang="en-US" altLang="zh-TW" sz="1600" b="1" dirty="0" smtClean="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200" b="1" dirty="0" smtClean="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 ～ </a:t>
            </a:r>
            <a:r>
              <a:rPr lang="en-US" altLang="zh-TW" sz="1200" b="1" dirty="0" smtClean="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五邊形 9"/>
          <p:cNvSpPr/>
          <p:nvPr/>
        </p:nvSpPr>
        <p:spPr bwMode="auto">
          <a:xfrm>
            <a:off x="4615808" y="2125249"/>
            <a:ext cx="1224136" cy="871736"/>
          </a:xfrm>
          <a:prstGeom prst="homePlate">
            <a:avLst/>
          </a:prstGeom>
          <a:solidFill>
            <a:srgbClr val="FFE699"/>
          </a:solidFill>
          <a:ln w="19050">
            <a:solidFill>
              <a:srgbClr val="7D5E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000" b="1" dirty="0" smtClean="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4</a:t>
            </a:r>
          </a:p>
          <a:p>
            <a:pPr algn="ctr"/>
            <a:r>
              <a:rPr lang="zh-TW" altLang="en-US" sz="1600" b="1" dirty="0" smtClean="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弱勢身分</a:t>
            </a:r>
            <a:r>
              <a:rPr lang="en-US" altLang="zh-TW" sz="1050" b="1"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05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50" b="1" dirty="0" smtClean="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05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50" b="1" dirty="0" smtClean="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05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五邊形 8"/>
          <p:cNvSpPr/>
          <p:nvPr/>
        </p:nvSpPr>
        <p:spPr bwMode="auto">
          <a:xfrm>
            <a:off x="3499796" y="2375909"/>
            <a:ext cx="1224136" cy="871736"/>
          </a:xfrm>
          <a:prstGeom prst="homePlate">
            <a:avLst/>
          </a:prstGeom>
          <a:solidFill>
            <a:srgbClr val="FFF2CC"/>
          </a:solidFill>
          <a:ln w="19050">
            <a:solidFill>
              <a:srgbClr val="7D5E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000" b="1" dirty="0" smtClean="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3</a:t>
            </a:r>
          </a:p>
          <a:p>
            <a:pPr algn="ctr"/>
            <a:r>
              <a:rPr lang="zh-TW" altLang="en-US" sz="1600" b="1" dirty="0" smtClean="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志願序</a:t>
            </a:r>
            <a:endParaRPr lang="en-US" altLang="zh-TW" sz="1600" b="1" dirty="0" smtClean="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050" b="1" dirty="0" smtClean="0">
                <a:latin typeface="Times New Roman" panose="02020603050405020304" pitchFamily="18" charset="0"/>
                <a:ea typeface="標楷體" panose="03000509000000000000" pitchFamily="65" charset="-120"/>
                <a:cs typeface="Times New Roman" panose="02020603050405020304" pitchFamily="18" charset="0"/>
              </a:rPr>
              <a:t>26~21</a:t>
            </a:r>
            <a:endParaRPr lang="zh-TW" altLang="en-US" sz="105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五邊形 7"/>
          <p:cNvSpPr/>
          <p:nvPr/>
        </p:nvSpPr>
        <p:spPr bwMode="auto">
          <a:xfrm>
            <a:off x="2430568" y="2108415"/>
            <a:ext cx="1224136" cy="871736"/>
          </a:xfrm>
          <a:prstGeom prst="homePlate">
            <a:avLst/>
          </a:prstGeom>
          <a:solidFill>
            <a:srgbClr val="FBE5D6"/>
          </a:solidFill>
          <a:ln w="19050">
            <a:solidFill>
              <a:srgbClr val="FF0000"/>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000" b="1" dirty="0" smtClean="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2</a:t>
            </a:r>
          </a:p>
          <a:p>
            <a:pPr algn="ctr"/>
            <a:r>
              <a:rPr lang="zh-TW" altLang="en-US" sz="16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技藝優良</a:t>
            </a:r>
            <a:endParaRPr lang="en-US" altLang="zh-TW" sz="16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050" b="1"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05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50" b="1" dirty="0" smtClean="0">
                <a:latin typeface="Times New Roman" panose="02020603050405020304" pitchFamily="18" charset="0"/>
                <a:ea typeface="標楷體" panose="03000509000000000000" pitchFamily="65" charset="-120"/>
                <a:cs typeface="Times New Roman" panose="02020603050405020304" pitchFamily="18" charset="0"/>
              </a:rPr>
              <a:t>2.5</a:t>
            </a:r>
            <a:r>
              <a:rPr lang="zh-TW" altLang="en-US" sz="105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50" b="1" dirty="0" smtClean="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05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50" b="1"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05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50" b="1" dirty="0" smtClean="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05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0" name="五邊形 19"/>
          <p:cNvSpPr/>
          <p:nvPr/>
        </p:nvSpPr>
        <p:spPr bwMode="auto">
          <a:xfrm>
            <a:off x="7402240" y="3776366"/>
            <a:ext cx="1296144" cy="871736"/>
          </a:xfrm>
          <a:prstGeom prst="homePlate">
            <a:avLst/>
          </a:prstGeom>
          <a:solidFill>
            <a:srgbClr val="9DC3E6"/>
          </a:solidFill>
          <a:ln w="19050">
            <a:solidFill>
              <a:srgbClr val="0000FF"/>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1900" b="1" dirty="0" smtClean="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14</a:t>
            </a:r>
            <a:r>
              <a:rPr lang="zh-TW" altLang="en-US" sz="1900" b="1" dirty="0" smtClean="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en-US" altLang="zh-TW" sz="1900" b="1" dirty="0" smtClean="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800" b="1" dirty="0" smtClean="0">
                <a:latin typeface="Times New Roman" panose="02020603050405020304" pitchFamily="18" charset="0"/>
                <a:ea typeface="標楷體" panose="03000509000000000000" pitchFamily="65" charset="-120"/>
                <a:cs typeface="Times New Roman" panose="02020603050405020304" pitchFamily="18" charset="0"/>
              </a:rPr>
              <a:t>6&gt;5&gt;4&gt;</a:t>
            </a:r>
          </a:p>
          <a:p>
            <a:pPr algn="ctr"/>
            <a:r>
              <a:rPr lang="en-US" altLang="zh-TW" sz="800" b="1" dirty="0" smtClean="0">
                <a:latin typeface="Times New Roman" panose="02020603050405020304" pitchFamily="18" charset="0"/>
                <a:ea typeface="標楷體" panose="03000509000000000000" pitchFamily="65" charset="-120"/>
                <a:cs typeface="Times New Roman" panose="02020603050405020304" pitchFamily="18" charset="0"/>
              </a:rPr>
              <a:t>3&gt;2&gt;1&gt;</a:t>
            </a:r>
            <a:r>
              <a:rPr lang="zh-TW" altLang="en-US" sz="800" b="1" dirty="0" smtClean="0">
                <a:latin typeface="Times New Roman" panose="02020603050405020304" pitchFamily="18" charset="0"/>
                <a:ea typeface="標楷體" panose="03000509000000000000" pitchFamily="65" charset="-120"/>
                <a:cs typeface="Times New Roman" panose="02020603050405020304" pitchFamily="18" charset="0"/>
              </a:rPr>
              <a:t>缺考</a:t>
            </a:r>
            <a:endParaRPr lang="zh-TW" altLang="en-US" sz="8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9" name="五邊形 18"/>
          <p:cNvSpPr/>
          <p:nvPr/>
        </p:nvSpPr>
        <p:spPr bwMode="auto">
          <a:xfrm>
            <a:off x="6253066" y="4112619"/>
            <a:ext cx="1296144" cy="871736"/>
          </a:xfrm>
          <a:prstGeom prst="homePlate">
            <a:avLst/>
          </a:prstGeom>
          <a:solidFill>
            <a:srgbClr val="9DC3E6"/>
          </a:solidFill>
          <a:ln w="19050">
            <a:solidFill>
              <a:srgbClr val="0000FF"/>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000" b="1" dirty="0" smtClean="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13</a:t>
            </a:r>
            <a:r>
              <a:rPr lang="zh-TW" altLang="en-US" sz="2000" b="1" dirty="0" smtClean="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社會</a:t>
            </a:r>
            <a:r>
              <a:rPr lang="en-US" altLang="zh-TW" sz="800" b="1" dirty="0" smtClean="0">
                <a:latin typeface="Times New Roman" panose="02020603050405020304" pitchFamily="18" charset="0"/>
                <a:ea typeface="標楷體" panose="03000509000000000000" pitchFamily="65" charset="-120"/>
                <a:cs typeface="Times New Roman" panose="02020603050405020304" pitchFamily="18" charset="0"/>
              </a:rPr>
              <a:t>A++&gt;A+&gt;A&gt;B++&gt;B+&gt;B&gt;C&gt;</a:t>
            </a:r>
            <a:r>
              <a:rPr lang="zh-TW" altLang="en-US" sz="800" b="1" dirty="0" smtClean="0">
                <a:latin typeface="Times New Roman" panose="02020603050405020304" pitchFamily="18" charset="0"/>
                <a:ea typeface="標楷體" panose="03000509000000000000" pitchFamily="65" charset="-120"/>
                <a:cs typeface="Times New Roman" panose="02020603050405020304" pitchFamily="18" charset="0"/>
              </a:rPr>
              <a:t>缺考</a:t>
            </a:r>
            <a:endParaRPr lang="zh-TW" altLang="en-US" sz="8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8" name="五邊形 17"/>
          <p:cNvSpPr/>
          <p:nvPr/>
        </p:nvSpPr>
        <p:spPr bwMode="auto">
          <a:xfrm>
            <a:off x="5064662" y="3776366"/>
            <a:ext cx="1296144" cy="871736"/>
          </a:xfrm>
          <a:prstGeom prst="homePlate">
            <a:avLst/>
          </a:prstGeom>
          <a:solidFill>
            <a:srgbClr val="BDD7EE"/>
          </a:solidFill>
          <a:ln w="19050">
            <a:solidFill>
              <a:srgbClr val="0000FF"/>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000" b="1" dirty="0" smtClean="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2000" b="1" dirty="0" smtClean="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自然</a:t>
            </a:r>
            <a:r>
              <a:rPr lang="en-US" altLang="zh-TW" sz="800" b="1" dirty="0" smtClean="0">
                <a:latin typeface="Times New Roman" panose="02020603050405020304" pitchFamily="18" charset="0"/>
                <a:ea typeface="標楷體" panose="03000509000000000000" pitchFamily="65" charset="-120"/>
                <a:cs typeface="Times New Roman" panose="02020603050405020304" pitchFamily="18" charset="0"/>
              </a:rPr>
              <a:t>A++&gt;A+&gt;A&gt;B++&gt;B+&gt;B&gt;C&gt;</a:t>
            </a:r>
            <a:r>
              <a:rPr lang="zh-TW" altLang="en-US" sz="800" b="1" dirty="0" smtClean="0">
                <a:latin typeface="Times New Roman" panose="02020603050405020304" pitchFamily="18" charset="0"/>
                <a:ea typeface="標楷體" panose="03000509000000000000" pitchFamily="65" charset="-120"/>
                <a:cs typeface="Times New Roman" panose="02020603050405020304" pitchFamily="18" charset="0"/>
              </a:rPr>
              <a:t>缺考</a:t>
            </a:r>
            <a:endParaRPr lang="zh-TW" altLang="en-US" sz="8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7" name="五邊形 16"/>
          <p:cNvSpPr/>
          <p:nvPr/>
        </p:nvSpPr>
        <p:spPr bwMode="auto">
          <a:xfrm>
            <a:off x="3925414" y="4106251"/>
            <a:ext cx="1296144" cy="871736"/>
          </a:xfrm>
          <a:prstGeom prst="homePlate">
            <a:avLst/>
          </a:prstGeom>
          <a:solidFill>
            <a:srgbClr val="DEEBF7"/>
          </a:solidFill>
          <a:ln w="19050">
            <a:solidFill>
              <a:srgbClr val="0000FF"/>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000" b="1" dirty="0" smtClean="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2000" b="1" dirty="0" smtClean="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英文</a:t>
            </a:r>
            <a:r>
              <a:rPr lang="en-US" altLang="zh-TW" sz="800" b="1" dirty="0" smtClean="0">
                <a:latin typeface="Times New Roman" panose="02020603050405020304" pitchFamily="18" charset="0"/>
                <a:ea typeface="標楷體" panose="03000509000000000000" pitchFamily="65" charset="-120"/>
                <a:cs typeface="Times New Roman" panose="02020603050405020304" pitchFamily="18" charset="0"/>
              </a:rPr>
              <a:t>A++&gt;A+&gt;A&gt;B++&gt;B+&gt;B&gt;C&gt;</a:t>
            </a:r>
            <a:r>
              <a:rPr lang="zh-TW" altLang="en-US" sz="800" b="1" dirty="0" smtClean="0">
                <a:latin typeface="Times New Roman" panose="02020603050405020304" pitchFamily="18" charset="0"/>
                <a:ea typeface="標楷體" panose="03000509000000000000" pitchFamily="65" charset="-120"/>
                <a:cs typeface="Times New Roman" panose="02020603050405020304" pitchFamily="18" charset="0"/>
              </a:rPr>
              <a:t>缺考</a:t>
            </a:r>
            <a:endParaRPr lang="zh-TW" altLang="en-US" sz="8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6" name="五邊形 15"/>
          <p:cNvSpPr/>
          <p:nvPr/>
        </p:nvSpPr>
        <p:spPr bwMode="auto">
          <a:xfrm>
            <a:off x="2772333" y="3758323"/>
            <a:ext cx="1296144" cy="871736"/>
          </a:xfrm>
          <a:prstGeom prst="homePlate">
            <a:avLst/>
          </a:prstGeom>
          <a:solidFill>
            <a:srgbClr val="A9D18E"/>
          </a:solidFill>
          <a:ln w="19050">
            <a:solidFill>
              <a:srgbClr val="365421"/>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000" b="1" dirty="0" smtClean="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000" b="1" dirty="0" smtClean="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數學</a:t>
            </a:r>
            <a:r>
              <a:rPr lang="en-US" altLang="zh-TW" sz="800" b="1" dirty="0" smtClean="0">
                <a:latin typeface="Times New Roman" panose="02020603050405020304" pitchFamily="18" charset="0"/>
                <a:ea typeface="標楷體" panose="03000509000000000000" pitchFamily="65" charset="-120"/>
                <a:cs typeface="Times New Roman" panose="02020603050405020304" pitchFamily="18" charset="0"/>
              </a:rPr>
              <a:t>A++&gt;A+&gt;A&gt;B++&gt;B+&gt;B&gt;C&gt;</a:t>
            </a:r>
            <a:r>
              <a:rPr lang="zh-TW" altLang="en-US" sz="800" b="1" dirty="0" smtClean="0">
                <a:latin typeface="Times New Roman" panose="02020603050405020304" pitchFamily="18" charset="0"/>
                <a:ea typeface="標楷體" panose="03000509000000000000" pitchFamily="65" charset="-120"/>
                <a:cs typeface="Times New Roman" panose="02020603050405020304" pitchFamily="18" charset="0"/>
              </a:rPr>
              <a:t>缺考</a:t>
            </a:r>
            <a:endParaRPr lang="zh-TW" altLang="en-US" sz="8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5058" name="標題 1"/>
          <p:cNvSpPr>
            <a:spLocks noGrp="1"/>
          </p:cNvSpPr>
          <p:nvPr>
            <p:ph type="title"/>
          </p:nvPr>
        </p:nvSpPr>
        <p:spPr>
          <a:xfrm>
            <a:off x="457200" y="555625"/>
            <a:ext cx="8229600" cy="1143000"/>
          </a:xfrm>
        </p:spPr>
        <p:txBody>
          <a:bodyPr/>
          <a:lstStyle/>
          <a:p>
            <a:r>
              <a:rPr lang="zh-TW" altLang="en-US" dirty="0" smtClean="0"/>
              <a:t>五專優先免試入學</a:t>
            </a:r>
            <a:r>
              <a:rPr lang="en-US" altLang="zh-TW" dirty="0" smtClean="0"/>
              <a:t/>
            </a:r>
            <a:br>
              <a:rPr lang="en-US" altLang="zh-TW" dirty="0" smtClean="0"/>
            </a:br>
            <a:r>
              <a:rPr lang="zh-TW" altLang="en-US" dirty="0" smtClean="0"/>
              <a:t>超額同分比序順序示意圖</a:t>
            </a:r>
          </a:p>
        </p:txBody>
      </p:sp>
      <p:sp>
        <p:nvSpPr>
          <p:cNvPr id="45059" name="文字方塊 4"/>
          <p:cNvSpPr txBox="1">
            <a:spLocks noChangeArrowheads="1"/>
          </p:cNvSpPr>
          <p:nvPr/>
        </p:nvSpPr>
        <p:spPr bwMode="auto">
          <a:xfrm>
            <a:off x="468313" y="5516563"/>
            <a:ext cx="8207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註：積分採計</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無論是否採計會考成績</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，同</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分比序項目皆為一致標準，且均包含會考相關科目之比序。</a:t>
            </a:r>
          </a:p>
        </p:txBody>
      </p:sp>
      <p:pic>
        <p:nvPicPr>
          <p:cNvPr id="45061" name="圖片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五邊形 6"/>
          <p:cNvSpPr/>
          <p:nvPr/>
        </p:nvSpPr>
        <p:spPr bwMode="auto">
          <a:xfrm>
            <a:off x="1302440" y="2413206"/>
            <a:ext cx="1224136" cy="871736"/>
          </a:xfrm>
          <a:prstGeom prst="homePlate">
            <a:avLst/>
          </a:prstGeom>
          <a:solidFill>
            <a:srgbClr val="FBE5D6"/>
          </a:solidFill>
          <a:ln w="19050">
            <a:solidFill>
              <a:srgbClr val="FF00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000" b="1" dirty="0" smtClean="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a:t>
            </a:r>
          </a:p>
          <a:p>
            <a:pPr algn="ctr"/>
            <a:r>
              <a:rPr lang="zh-TW" altLang="en-US" sz="1600" b="1" dirty="0" smtClean="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均衡學習</a:t>
            </a:r>
            <a:endParaRPr lang="en-US" altLang="zh-TW" sz="16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050" b="1" dirty="0" smtClean="0">
                <a:effectLst/>
                <a:latin typeface="Times New Roman" panose="02020603050405020304" pitchFamily="18" charset="0"/>
                <a:ea typeface="標楷體" panose="03000509000000000000" pitchFamily="65" charset="-120"/>
                <a:cs typeface="Times New Roman" panose="02020603050405020304" pitchFamily="18" charset="0"/>
              </a:rPr>
              <a:t>21</a:t>
            </a:r>
            <a:r>
              <a:rPr lang="zh-TW" altLang="en-US" sz="1050" b="1"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50" b="1" dirty="0" smtClean="0">
                <a:effectLst/>
                <a:latin typeface="Times New Roman" panose="02020603050405020304" pitchFamily="18" charset="0"/>
                <a:ea typeface="標楷體" panose="03000509000000000000" pitchFamily="65" charset="-120"/>
                <a:cs typeface="Times New Roman" panose="02020603050405020304" pitchFamily="18" charset="0"/>
              </a:rPr>
              <a:t>14</a:t>
            </a:r>
            <a:r>
              <a:rPr lang="zh-TW" altLang="en-US" sz="1050" b="1"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50" b="1" dirty="0" smtClean="0">
                <a:effectLst/>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050" b="1"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50" b="1" dirty="0" smtClean="0">
                <a:effectLst/>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050" b="1"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5" name="五邊形 14"/>
          <p:cNvSpPr/>
          <p:nvPr/>
        </p:nvSpPr>
        <p:spPr bwMode="auto">
          <a:xfrm>
            <a:off x="1597762" y="4089723"/>
            <a:ext cx="1296144" cy="871736"/>
          </a:xfrm>
          <a:prstGeom prst="homePlate">
            <a:avLst/>
          </a:prstGeom>
          <a:solidFill>
            <a:srgbClr val="C5E0B4"/>
          </a:solidFill>
          <a:ln w="19050">
            <a:solidFill>
              <a:srgbClr val="365421"/>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000" b="1" dirty="0" smtClean="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9</a:t>
            </a:r>
            <a:r>
              <a:rPr lang="zh-TW" altLang="en-US" sz="2000" b="1" dirty="0" smtClean="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國文</a:t>
            </a:r>
            <a:endParaRPr lang="en-US" altLang="zh-TW" sz="2000" b="1" dirty="0" smtClean="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800" b="1" dirty="0" smtClean="0">
                <a:latin typeface="Times New Roman" panose="02020603050405020304" pitchFamily="18" charset="0"/>
                <a:ea typeface="標楷體" panose="03000509000000000000" pitchFamily="65" charset="-120"/>
                <a:cs typeface="Times New Roman" panose="02020603050405020304" pitchFamily="18" charset="0"/>
              </a:rPr>
              <a:t>A++&gt;A+&gt;A&gt;B++&gt;B+&gt;B&gt;C&gt;</a:t>
            </a:r>
            <a:r>
              <a:rPr lang="zh-TW" altLang="en-US" sz="800" b="1" dirty="0" smtClean="0">
                <a:latin typeface="Times New Roman" panose="02020603050405020304" pitchFamily="18" charset="0"/>
                <a:ea typeface="標楷體" panose="03000509000000000000" pitchFamily="65" charset="-120"/>
                <a:cs typeface="Times New Roman" panose="02020603050405020304" pitchFamily="18" charset="0"/>
              </a:rPr>
              <a:t>缺考</a:t>
            </a:r>
            <a:endParaRPr lang="zh-TW" altLang="en-US" sz="8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4" name="五邊形 13"/>
          <p:cNvSpPr/>
          <p:nvPr/>
        </p:nvSpPr>
        <p:spPr bwMode="auto">
          <a:xfrm>
            <a:off x="423191" y="3756583"/>
            <a:ext cx="1296144" cy="871736"/>
          </a:xfrm>
          <a:prstGeom prst="homePlate">
            <a:avLst/>
          </a:prstGeom>
          <a:solidFill>
            <a:srgbClr val="C5E0B4"/>
          </a:solidFill>
          <a:ln w="19050">
            <a:solidFill>
              <a:srgbClr val="365421"/>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000" b="1" dirty="0" smtClean="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8</a:t>
            </a:r>
            <a:r>
              <a:rPr lang="zh-TW" altLang="en-US" sz="2000" b="1" dirty="0" smtClean="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競賽</a:t>
            </a:r>
            <a:endParaRPr lang="en-US" altLang="zh-TW" sz="2000" b="1" dirty="0" smtClean="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800" b="1" dirty="0" smtClean="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80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800" b="1" dirty="0" smtClean="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80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800" b="1" dirty="0" smtClean="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80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800" b="1" dirty="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80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800" b="1"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80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800" b="1"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80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800" b="1"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80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800" b="1" dirty="0" smtClean="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8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五邊形 1"/>
          <p:cNvSpPr/>
          <p:nvPr/>
        </p:nvSpPr>
        <p:spPr bwMode="auto">
          <a:xfrm>
            <a:off x="301982" y="2072545"/>
            <a:ext cx="1167482" cy="871736"/>
          </a:xfrm>
          <a:prstGeom prst="homePlate">
            <a:avLst/>
          </a:prstGeom>
          <a:solidFill>
            <a:srgbClr val="FBE5D6"/>
          </a:solidFill>
          <a:ln w="19050">
            <a:solidFill>
              <a:srgbClr val="FF0000"/>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zh-TW" altLang="en-US" sz="1900" b="1" dirty="0" smtClean="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總積分</a:t>
            </a:r>
            <a:endParaRPr lang="en-US" altLang="zh-TW" sz="1900" b="1" dirty="0" smtClean="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spcBef>
                <a:spcPts val="600"/>
              </a:spcBef>
            </a:pPr>
            <a:r>
              <a:rPr lang="en-US" altLang="zh-TW" sz="1400" b="1" dirty="0" smtClean="0">
                <a:effectLst/>
                <a:latin typeface="Times New Roman" panose="02020603050405020304" pitchFamily="18" charset="0"/>
                <a:ea typeface="標楷體" panose="03000509000000000000" pitchFamily="65" charset="-120"/>
                <a:cs typeface="Times New Roman" panose="02020603050405020304" pitchFamily="18" charset="0"/>
              </a:rPr>
              <a:t>101</a:t>
            </a:r>
            <a:r>
              <a:rPr lang="zh-TW" altLang="en-US" sz="1400" b="1" dirty="0">
                <a:effectLst/>
                <a:latin typeface="Times New Roman" panose="02020603050405020304" pitchFamily="18" charset="0"/>
                <a:ea typeface="標楷體" panose="03000509000000000000" pitchFamily="65" charset="-120"/>
                <a:cs typeface="Times New Roman" panose="02020603050405020304" pitchFamily="18" charset="0"/>
              </a:rPr>
              <a:t> ～ </a:t>
            </a:r>
            <a:r>
              <a:rPr lang="en-US" altLang="zh-TW" sz="1400" b="1" dirty="0" smtClean="0">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altLang="en-US" sz="1400" b="1"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標題 1"/>
          <p:cNvSpPr>
            <a:spLocks noGrp="1"/>
          </p:cNvSpPr>
          <p:nvPr>
            <p:ph type="title"/>
          </p:nvPr>
        </p:nvSpPr>
        <p:spPr/>
        <p:txBody>
          <a:bodyPr/>
          <a:lstStyle/>
          <a:p>
            <a:r>
              <a:rPr lang="zh-TW" altLang="en-US" sz="4000" smtClean="0"/>
              <a:t>其他重點提醒</a:t>
            </a:r>
          </a:p>
        </p:txBody>
      </p:sp>
      <p:sp>
        <p:nvSpPr>
          <p:cNvPr id="33795" name="內容版面配置區 2"/>
          <p:cNvSpPr>
            <a:spLocks noGrp="1"/>
          </p:cNvSpPr>
          <p:nvPr>
            <p:ph idx="1"/>
          </p:nvPr>
        </p:nvSpPr>
        <p:spPr>
          <a:xfrm>
            <a:off x="457200" y="1484784"/>
            <a:ext cx="8363272" cy="4525963"/>
          </a:xfrm>
        </p:spPr>
        <p:txBody>
          <a:bodyPr/>
          <a:lstStyle/>
          <a:p>
            <a:pPr>
              <a:spcBef>
                <a:spcPts val="1200"/>
              </a:spcBef>
            </a:pPr>
            <a:r>
              <a:rPr lang="zh-TW" altLang="en-US" sz="2800" dirty="0" smtClean="0"/>
              <a:t>高級中等學校各就學區優先免試入學及五專優先免試入學可同時報名，但二者皆錄取時，</a:t>
            </a:r>
            <a:r>
              <a:rPr lang="zh-TW" altLang="en-US" sz="2800" dirty="0" smtClean="0">
                <a:solidFill>
                  <a:srgbClr val="FF0000"/>
                </a:solidFill>
              </a:rPr>
              <a:t>僅能擇一</a:t>
            </a:r>
            <a:r>
              <a:rPr lang="zh-TW" altLang="en-US" sz="2800" dirty="0" smtClean="0"/>
              <a:t>報到</a:t>
            </a:r>
            <a:r>
              <a:rPr lang="en-US" altLang="zh-TW" sz="2000" dirty="0" smtClean="0">
                <a:solidFill>
                  <a:srgbClr val="FF0000"/>
                </a:solidFill>
              </a:rPr>
              <a:t>(</a:t>
            </a:r>
            <a:r>
              <a:rPr lang="zh-TW" altLang="en-US" sz="2000" dirty="0" smtClean="0">
                <a:solidFill>
                  <a:srgbClr val="FF0000"/>
                </a:solidFill>
              </a:rPr>
              <a:t>截止日：</a:t>
            </a:r>
            <a:r>
              <a:rPr lang="en-US" altLang="zh-TW" sz="2000" dirty="0" smtClean="0">
                <a:solidFill>
                  <a:srgbClr val="FF0000"/>
                </a:solidFill>
              </a:rPr>
              <a:t>109</a:t>
            </a:r>
            <a:r>
              <a:rPr lang="zh-TW" altLang="en-US" sz="2000" dirty="0" smtClean="0">
                <a:solidFill>
                  <a:srgbClr val="FF0000"/>
                </a:solidFill>
              </a:rPr>
              <a:t>年</a:t>
            </a:r>
            <a:r>
              <a:rPr lang="en-US" altLang="zh-TW" sz="2000" dirty="0" smtClean="0">
                <a:solidFill>
                  <a:srgbClr val="FF0000"/>
                </a:solidFill>
              </a:rPr>
              <a:t>6</a:t>
            </a:r>
            <a:r>
              <a:rPr lang="zh-TW" altLang="en-US" sz="2000" dirty="0" smtClean="0">
                <a:solidFill>
                  <a:srgbClr val="FF0000"/>
                </a:solidFill>
              </a:rPr>
              <a:t>月</a:t>
            </a:r>
            <a:r>
              <a:rPr lang="en-US" altLang="zh-TW" sz="2000" dirty="0" smtClean="0">
                <a:solidFill>
                  <a:srgbClr val="FF0000"/>
                </a:solidFill>
              </a:rPr>
              <a:t>15</a:t>
            </a:r>
            <a:r>
              <a:rPr lang="zh-TW" altLang="en-US" sz="2000" dirty="0" smtClean="0">
                <a:solidFill>
                  <a:srgbClr val="FF0000"/>
                </a:solidFill>
              </a:rPr>
              <a:t>日星期一</a:t>
            </a:r>
            <a:r>
              <a:rPr lang="en-US" altLang="zh-TW" sz="2000" dirty="0" smtClean="0">
                <a:solidFill>
                  <a:srgbClr val="FF0000"/>
                </a:solidFill>
              </a:rPr>
              <a:t>)</a:t>
            </a:r>
            <a:r>
              <a:rPr lang="zh-TW" altLang="en-US" sz="2800" dirty="0" smtClean="0"/>
              <a:t>。</a:t>
            </a:r>
            <a:endParaRPr lang="en-US" altLang="zh-TW" sz="2800" dirty="0" smtClean="0"/>
          </a:p>
          <a:p>
            <a:pPr>
              <a:spcBef>
                <a:spcPts val="1200"/>
              </a:spcBef>
            </a:pPr>
            <a:r>
              <a:rPr lang="zh-TW" altLang="en-US" sz="2800" dirty="0"/>
              <a:t>五專優先免試入學錄取且報到者，若</a:t>
            </a:r>
            <a:r>
              <a:rPr lang="zh-TW" altLang="en-US" sz="2800" dirty="0">
                <a:solidFill>
                  <a:srgbClr val="FF0000"/>
                </a:solidFill>
              </a:rPr>
              <a:t>未依簡章規定日期前辦理放棄錄取資格，則不可報名北、中、南區五專聯合免試入學</a:t>
            </a:r>
            <a:r>
              <a:rPr lang="zh-TW" altLang="en-US" sz="2800" dirty="0"/>
              <a:t>。</a:t>
            </a:r>
          </a:p>
          <a:p>
            <a:pPr>
              <a:spcBef>
                <a:spcPts val="1200"/>
              </a:spcBef>
            </a:pPr>
            <a:r>
              <a:rPr lang="zh-TW" altLang="en-US" sz="2800" dirty="0" smtClean="0"/>
              <a:t>「日常生活評量、體適能、適性輔導」</a:t>
            </a:r>
            <a:r>
              <a:rPr lang="zh-TW" altLang="en-US" sz="2800" dirty="0" smtClean="0">
                <a:solidFill>
                  <a:srgbClr val="0000FF"/>
                </a:solidFill>
              </a:rPr>
              <a:t>未納入</a:t>
            </a:r>
            <a:r>
              <a:rPr lang="zh-TW" altLang="en-US" sz="2800" dirty="0" smtClean="0"/>
              <a:t>五專優先免試入學之超額比序項目中，亦無招生學校「自訂項目」。</a:t>
            </a:r>
            <a:endParaRPr lang="en-US" altLang="zh-TW" sz="2800" dirty="0" smtClean="0"/>
          </a:p>
        </p:txBody>
      </p:sp>
      <p:pic>
        <p:nvPicPr>
          <p:cNvPr id="46084"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7504" y="2204864"/>
            <a:ext cx="8820472" cy="1655763"/>
          </a:xfrm>
        </p:spPr>
        <p:txBody>
          <a:bodyPr/>
          <a:lstStyle/>
          <a:p>
            <a:pPr algn="ctr" eaLnBrk="1" hangingPunct="1">
              <a:defRPr/>
            </a:pPr>
            <a:r>
              <a:rPr lang="en-US" altLang="zh-TW" sz="4800" dirty="0" smtClean="0">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4800" dirty="0" smtClean="0">
                <a:latin typeface="Times New Roman" panose="02020603050405020304" pitchFamily="18" charset="0"/>
                <a:ea typeface="標楷體" panose="03000509000000000000" pitchFamily="65" charset="-120"/>
                <a:cs typeface="Times New Roman" panose="02020603050405020304" pitchFamily="18" charset="0"/>
              </a:rPr>
              <a:t>學年度</a:t>
            </a:r>
            <a:r>
              <a:rPr lang="en-US" altLang="zh-TW" sz="48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480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4800" spc="-300" dirty="0" smtClean="0">
                <a:latin typeface="Times New Roman" panose="02020603050405020304" pitchFamily="18" charset="0"/>
                <a:ea typeface="標楷體" panose="03000509000000000000" pitchFamily="65" charset="-120"/>
                <a:cs typeface="Times New Roman" panose="02020603050405020304" pitchFamily="18" charset="0"/>
              </a:rPr>
              <a:t>北、中、南區五專聯合免試入學</a:t>
            </a:r>
            <a:endParaRPr lang="zh-TW" altLang="en-US" sz="4800" spc="-3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47107" name="圖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標題 1"/>
          <p:cNvSpPr>
            <a:spLocks noGrp="1"/>
          </p:cNvSpPr>
          <p:nvPr>
            <p:ph type="title"/>
          </p:nvPr>
        </p:nvSpPr>
        <p:spPr/>
        <p:txBody>
          <a:bodyPr/>
          <a:lstStyle/>
          <a:p>
            <a:pPr eaLnBrk="1" hangingPunct="1"/>
            <a:r>
              <a:rPr lang="zh-TW" altLang="en-US" sz="4000" smtClean="0"/>
              <a:t>五專聯合免試入學招生簡介</a:t>
            </a:r>
          </a:p>
        </p:txBody>
      </p:sp>
      <p:sp>
        <p:nvSpPr>
          <p:cNvPr id="48131" name="內容版面配置區 2"/>
          <p:cNvSpPr>
            <a:spLocks noGrp="1"/>
          </p:cNvSpPr>
          <p:nvPr>
            <p:ph idx="1"/>
          </p:nvPr>
        </p:nvSpPr>
        <p:spPr>
          <a:xfrm>
            <a:off x="179512" y="1600200"/>
            <a:ext cx="8784976" cy="4852988"/>
          </a:xfrm>
        </p:spPr>
        <p:txBody>
          <a:bodyPr/>
          <a:lstStyle/>
          <a:p>
            <a:pPr eaLnBrk="1" hangingPunct="1"/>
            <a:r>
              <a:rPr lang="zh-TW" altLang="en-US" dirty="0" smtClean="0"/>
              <a:t>應屆、</a:t>
            </a:r>
            <a:r>
              <a:rPr lang="zh-TW" altLang="en-US" dirty="0" smtClean="0">
                <a:solidFill>
                  <a:srgbClr val="FF0000"/>
                </a:solidFill>
              </a:rPr>
              <a:t>非應屆</a:t>
            </a:r>
            <a:r>
              <a:rPr lang="zh-TW" altLang="en-US" dirty="0"/>
              <a:t>畢業生</a:t>
            </a:r>
            <a:r>
              <a:rPr lang="zh-TW" altLang="en-US" dirty="0" smtClean="0"/>
              <a:t>及</a:t>
            </a:r>
            <a:r>
              <a:rPr lang="zh-TW" altLang="en-US" dirty="0" smtClean="0">
                <a:solidFill>
                  <a:srgbClr val="FF0000"/>
                </a:solidFill>
              </a:rPr>
              <a:t>具同等學力者</a:t>
            </a:r>
            <a:r>
              <a:rPr lang="zh-TW" altLang="en-US" dirty="0" smtClean="0"/>
              <a:t>皆可報名</a:t>
            </a:r>
            <a:r>
              <a:rPr lang="en-US" altLang="zh-TW" dirty="0" smtClean="0"/>
              <a:t>(</a:t>
            </a:r>
            <a:r>
              <a:rPr lang="zh-TW" altLang="en-US" dirty="0" smtClean="0"/>
              <a:t>同五專優免</a:t>
            </a:r>
            <a:r>
              <a:rPr lang="en-US" altLang="zh-TW" dirty="0" smtClean="0"/>
              <a:t>)</a:t>
            </a:r>
            <a:r>
              <a:rPr lang="zh-TW" altLang="en-US" dirty="0" smtClean="0"/>
              <a:t>。</a:t>
            </a:r>
            <a:endParaRPr lang="en-US" altLang="zh-TW" dirty="0" smtClean="0"/>
          </a:p>
          <a:p>
            <a:pPr eaLnBrk="1" hangingPunct="1"/>
            <a:r>
              <a:rPr lang="zh-TW" altLang="en-US" dirty="0" smtClean="0">
                <a:solidFill>
                  <a:srgbClr val="0000FF"/>
                </a:solidFill>
              </a:rPr>
              <a:t>分北、中、南</a:t>
            </a:r>
            <a:r>
              <a:rPr lang="en-US" altLang="zh-TW" dirty="0" smtClean="0">
                <a:solidFill>
                  <a:srgbClr val="0000FF"/>
                </a:solidFill>
              </a:rPr>
              <a:t>3</a:t>
            </a:r>
            <a:r>
              <a:rPr lang="zh-TW" altLang="en-US" dirty="0" smtClean="0">
                <a:solidFill>
                  <a:srgbClr val="0000FF"/>
                </a:solidFill>
              </a:rPr>
              <a:t>區辦理招生</a:t>
            </a:r>
            <a:r>
              <a:rPr lang="zh-TW" altLang="en-US" dirty="0" smtClean="0"/>
              <a:t>，各區限報名</a:t>
            </a:r>
            <a:r>
              <a:rPr lang="en-US" altLang="zh-TW" dirty="0" smtClean="0"/>
              <a:t>1</a:t>
            </a:r>
            <a:r>
              <a:rPr lang="zh-TW" altLang="en-US" dirty="0" smtClean="0"/>
              <a:t>所五專學校</a:t>
            </a:r>
            <a:r>
              <a:rPr lang="en-US" altLang="zh-TW" dirty="0" smtClean="0"/>
              <a:t>(</a:t>
            </a:r>
            <a:r>
              <a:rPr lang="zh-TW" altLang="en-US" dirty="0" smtClean="0">
                <a:solidFill>
                  <a:srgbClr val="FF0000"/>
                </a:solidFill>
              </a:rPr>
              <a:t>一區一校</a:t>
            </a:r>
            <a:r>
              <a:rPr lang="en-US" altLang="zh-TW" dirty="0" smtClean="0"/>
              <a:t>)</a:t>
            </a:r>
            <a:r>
              <a:rPr lang="zh-TW" altLang="en-US" dirty="0" smtClean="0"/>
              <a:t>。</a:t>
            </a:r>
            <a:endParaRPr lang="en-US" altLang="zh-TW" dirty="0" smtClean="0"/>
          </a:p>
          <a:p>
            <a:pPr eaLnBrk="1" hangingPunct="1"/>
            <a:r>
              <a:rPr lang="zh-TW" altLang="en-US" dirty="0" smtClean="0"/>
              <a:t>錄取方式皆採「</a:t>
            </a:r>
            <a:r>
              <a:rPr lang="zh-TW" altLang="en-US" dirty="0" smtClean="0">
                <a:solidFill>
                  <a:srgbClr val="FF0000"/>
                </a:solidFill>
              </a:rPr>
              <a:t>現場登記分發報到</a:t>
            </a:r>
            <a:r>
              <a:rPr lang="zh-TW" altLang="en-US" dirty="0" smtClean="0"/>
              <a:t>」方式。</a:t>
            </a:r>
            <a:endParaRPr lang="en-US" altLang="zh-TW" dirty="0" smtClean="0"/>
          </a:p>
          <a:p>
            <a:pPr eaLnBrk="1" hangingPunct="1"/>
            <a:r>
              <a:rPr lang="zh-TW" altLang="en-US" dirty="0" smtClean="0"/>
              <a:t>各招生學校依「超額比序項目」核算總積分的高低依序分發，總積分相同時，再依各校所訂之比序項目順位進行比序，排定分發順序。</a:t>
            </a:r>
            <a:endParaRPr lang="en-US" altLang="zh-TW" dirty="0" smtClean="0"/>
          </a:p>
        </p:txBody>
      </p:sp>
      <p:pic>
        <p:nvPicPr>
          <p:cNvPr id="48132"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標題 1"/>
          <p:cNvSpPr txBox="1">
            <a:spLocks/>
          </p:cNvSpPr>
          <p:nvPr/>
        </p:nvSpPr>
        <p:spPr bwMode="auto">
          <a:xfrm>
            <a:off x="468313" y="116632"/>
            <a:ext cx="822960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None/>
            </a:pPr>
            <a:r>
              <a:rPr kumimoji="0" lang="zh-TW" altLang="en-US" sz="3600" b="1" dirty="0" smtClean="0">
                <a:latin typeface="Times New Roman" panose="02020603050405020304" pitchFamily="18" charset="0"/>
                <a:ea typeface="標楷體" panose="03000509000000000000" pitchFamily="65" charset="-120"/>
                <a:cs typeface="Times New Roman" panose="02020603050405020304" pitchFamily="18" charset="0"/>
              </a:rPr>
              <a:t>五專</a:t>
            </a:r>
            <a:r>
              <a:rPr kumimoji="0" lang="zh-TW" altLang="en-US" sz="3600" b="1" dirty="0">
                <a:latin typeface="Times New Roman" panose="02020603050405020304" pitchFamily="18" charset="0"/>
                <a:ea typeface="標楷體" panose="03000509000000000000" pitchFamily="65" charset="-120"/>
                <a:cs typeface="Times New Roman" panose="02020603050405020304" pitchFamily="18" charset="0"/>
              </a:rPr>
              <a:t>聯合免試入學招生</a:t>
            </a:r>
            <a:r>
              <a:rPr kumimoji="0" lang="zh-TW" altLang="en-US" sz="3600" b="1" dirty="0" smtClean="0">
                <a:latin typeface="Times New Roman" panose="02020603050405020304" pitchFamily="18" charset="0"/>
                <a:ea typeface="標楷體" panose="03000509000000000000" pitchFamily="65" charset="-120"/>
                <a:cs typeface="Times New Roman" panose="02020603050405020304" pitchFamily="18" charset="0"/>
              </a:rPr>
              <a:t>學校</a:t>
            </a:r>
            <a:endParaRPr kumimoji="0" lang="zh-TW" altLang="en-US" sz="3600" b="1" dirty="0">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2620300340"/>
              </p:ext>
            </p:extLst>
          </p:nvPr>
        </p:nvGraphicFramePr>
        <p:xfrm>
          <a:off x="1979711" y="836712"/>
          <a:ext cx="6718200" cy="2346652"/>
        </p:xfrm>
        <a:graphic>
          <a:graphicData uri="http://schemas.openxmlformats.org/drawingml/2006/table">
            <a:tbl>
              <a:tblPr firstRow="1" bandRow="1">
                <a:tableStyleId>{2D5ABB26-0587-4C30-8999-92F81FD0307C}</a:tableStyleId>
              </a:tblPr>
              <a:tblGrid>
                <a:gridCol w="2239400">
                  <a:extLst>
                    <a:ext uri="{9D8B030D-6E8A-4147-A177-3AD203B41FA5}">
                      <a16:colId xmlns:a16="http://schemas.microsoft.com/office/drawing/2014/main" xmlns="" val="20000"/>
                    </a:ext>
                  </a:extLst>
                </a:gridCol>
                <a:gridCol w="2239400">
                  <a:extLst>
                    <a:ext uri="{9D8B030D-6E8A-4147-A177-3AD203B41FA5}">
                      <a16:colId xmlns:a16="http://schemas.microsoft.com/office/drawing/2014/main" xmlns="" val="20001"/>
                    </a:ext>
                  </a:extLst>
                </a:gridCol>
                <a:gridCol w="2239400">
                  <a:extLst>
                    <a:ext uri="{9D8B030D-6E8A-4147-A177-3AD203B41FA5}">
                      <a16:colId xmlns:a16="http://schemas.microsoft.com/office/drawing/2014/main" xmlns="" val="20002"/>
                    </a:ext>
                  </a:extLst>
                </a:gridCol>
              </a:tblGrid>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國立臺北科技大學</a:t>
                      </a:r>
                      <a:endPar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國立臺北商業大學</a:t>
                      </a:r>
                      <a:endPar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致理科技大學</a:t>
                      </a:r>
                      <a:endPar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0"/>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慈濟科技大學</a:t>
                      </a:r>
                      <a:endPar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醒吾科技大學</a:t>
                      </a:r>
                      <a:endPar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臺北城市科技大學</a:t>
                      </a:r>
                      <a:endPar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華夏科技大學</a:t>
                      </a:r>
                      <a:endPar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大華科技大學</a:t>
                      </a:r>
                      <a:endPar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宏國德霖科技大學</a:t>
                      </a:r>
                      <a:endPar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2"/>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台北海洋科技大學</a:t>
                      </a:r>
                      <a:endPar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龍華科技大學</a:t>
                      </a:r>
                      <a:endPar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聖約翰科技大學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3"/>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經國管理暨健康學院</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馬偕醫護管理專科學校</a:t>
                      </a:r>
                      <a:endPar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耕莘健康管理專科學校</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4"/>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聖母醫護管理專科學校</a:t>
                      </a:r>
                      <a:endPar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新生醫護管理專科學校</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黎明技術學院</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5"/>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蘭陽技術學院</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南亞技術學院</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臺灣觀光學院</a:t>
                      </a:r>
                      <a:endPar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6"/>
                  </a:ext>
                </a:extLst>
              </a:tr>
            </a:tbl>
          </a:graphicData>
        </a:graphic>
      </p:graphicFrame>
      <p:pic>
        <p:nvPicPr>
          <p:cNvPr id="49189"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標題 1"/>
          <p:cNvSpPr txBox="1">
            <a:spLocks/>
          </p:cNvSpPr>
          <p:nvPr/>
        </p:nvSpPr>
        <p:spPr bwMode="auto">
          <a:xfrm>
            <a:off x="0" y="3280947"/>
            <a:ext cx="1973042" cy="99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TW"/>
            </a:defPPr>
            <a:lvl1pPr algn="ctr" eaLnBrk="1" hangingPunct="1">
              <a:buFont typeface="Arial" panose="020B0604020202020204" pitchFamily="34" charset="0"/>
              <a:buNone/>
              <a:defRPr kumimoji="0" sz="4000" b="1">
                <a:solidFill>
                  <a:srgbClr val="0000FF"/>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zh-TW" altLang="en-US" dirty="0" smtClean="0">
                <a:solidFill>
                  <a:srgbClr val="00B050"/>
                </a:solidFill>
              </a:rPr>
              <a:t>中區</a:t>
            </a:r>
            <a:r>
              <a:rPr lang="en-US" altLang="zh-TW" dirty="0"/>
              <a:t/>
            </a:r>
            <a:br>
              <a:rPr lang="en-US" altLang="zh-TW" dirty="0"/>
            </a:br>
            <a:r>
              <a:rPr lang="zh-TW" altLang="en-US" sz="1800" b="0" dirty="0">
                <a:solidFill>
                  <a:schemeClr val="tx1"/>
                </a:solidFill>
              </a:rPr>
              <a:t>（含苗栗、雲林）</a:t>
            </a:r>
          </a:p>
        </p:txBody>
      </p:sp>
      <p:graphicFrame>
        <p:nvGraphicFramePr>
          <p:cNvPr id="6" name="表格 5"/>
          <p:cNvGraphicFramePr>
            <a:graphicFrameLocks noGrp="1"/>
          </p:cNvGraphicFramePr>
          <p:nvPr>
            <p:extLst>
              <p:ext uri="{D42A27DB-BD31-4B8C-83A1-F6EECF244321}">
                <p14:modId xmlns:p14="http://schemas.microsoft.com/office/powerpoint/2010/main" val="233145986"/>
              </p:ext>
            </p:extLst>
          </p:nvPr>
        </p:nvGraphicFramePr>
        <p:xfrm>
          <a:off x="1973038" y="3276559"/>
          <a:ext cx="6724874" cy="1005768"/>
        </p:xfrm>
        <a:graphic>
          <a:graphicData uri="http://schemas.openxmlformats.org/drawingml/2006/table">
            <a:tbl>
              <a:tblPr firstRow="1" bandRow="1">
                <a:tableStyleId>{2D5ABB26-0587-4C30-8999-92F81FD0307C}</a:tableStyleId>
              </a:tblPr>
              <a:tblGrid>
                <a:gridCol w="3362437">
                  <a:extLst>
                    <a:ext uri="{9D8B030D-6E8A-4147-A177-3AD203B41FA5}">
                      <a16:colId xmlns:a16="http://schemas.microsoft.com/office/drawing/2014/main" xmlns="" val="20000"/>
                    </a:ext>
                  </a:extLst>
                </a:gridCol>
                <a:gridCol w="3362437">
                  <a:extLst>
                    <a:ext uri="{9D8B030D-6E8A-4147-A177-3AD203B41FA5}">
                      <a16:colId xmlns:a16="http://schemas.microsoft.com/office/drawing/2014/main" xmlns="" val="20001"/>
                    </a:ext>
                  </a:extLst>
                </a:gridCol>
              </a:tblGrid>
              <a:tr h="19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國立虎尾科技大學</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國立臺中科技大學</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0"/>
                  </a:ext>
                </a:extLst>
              </a:tr>
              <a:tr h="19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弘光科技大學</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南開科技大學</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1"/>
                  </a:ext>
                </a:extLst>
              </a:tr>
              <a:tr h="19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仁德醫護管理專科學校</a:t>
                      </a:r>
                      <a:endPar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2"/>
                  </a:ext>
                </a:extLst>
              </a:tr>
            </a:tbl>
          </a:graphicData>
        </a:graphic>
      </p:graphicFrame>
      <p:sp>
        <p:nvSpPr>
          <p:cNvPr id="7" name="標題 1"/>
          <p:cNvSpPr txBox="1">
            <a:spLocks/>
          </p:cNvSpPr>
          <p:nvPr/>
        </p:nvSpPr>
        <p:spPr bwMode="auto">
          <a:xfrm>
            <a:off x="-1" y="4967147"/>
            <a:ext cx="197303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zh-TW" altLang="en-US" sz="40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南區</a:t>
            </a:r>
            <a:r>
              <a:rPr kumimoji="0" lang="en-US" altLang="zh-TW" sz="1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
            </a:r>
            <a:br>
              <a:rPr kumimoji="0" lang="en-US" altLang="zh-TW" sz="1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br>
            <a:r>
              <a:rPr kumimoji="0"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1800" dirty="0">
                <a:latin typeface="Times New Roman" panose="02020603050405020304" pitchFamily="18" charset="0"/>
                <a:ea typeface="標楷體" panose="03000509000000000000" pitchFamily="65" charset="-120"/>
                <a:cs typeface="Times New Roman" panose="02020603050405020304" pitchFamily="18" charset="0"/>
              </a:rPr>
              <a:t>含臺東、澎湖）</a:t>
            </a:r>
          </a:p>
        </p:txBody>
      </p:sp>
      <p:graphicFrame>
        <p:nvGraphicFramePr>
          <p:cNvPr id="8" name="表格 7"/>
          <p:cNvGraphicFramePr>
            <a:graphicFrameLocks noGrp="1"/>
          </p:cNvGraphicFramePr>
          <p:nvPr>
            <p:extLst>
              <p:ext uri="{D42A27DB-BD31-4B8C-83A1-F6EECF244321}">
                <p14:modId xmlns:p14="http://schemas.microsoft.com/office/powerpoint/2010/main" val="1106409124"/>
              </p:ext>
            </p:extLst>
          </p:nvPr>
        </p:nvGraphicFramePr>
        <p:xfrm>
          <a:off x="1973041" y="4365104"/>
          <a:ext cx="6724872" cy="2347086"/>
        </p:xfrm>
        <a:graphic>
          <a:graphicData uri="http://schemas.openxmlformats.org/drawingml/2006/table">
            <a:tbl>
              <a:tblPr firstRow="1" bandRow="1">
                <a:tableStyleId>{2D5ABB26-0587-4C30-8999-92F81FD0307C}</a:tableStyleId>
              </a:tblPr>
              <a:tblGrid>
                <a:gridCol w="2241624">
                  <a:extLst>
                    <a:ext uri="{9D8B030D-6E8A-4147-A177-3AD203B41FA5}">
                      <a16:colId xmlns:a16="http://schemas.microsoft.com/office/drawing/2014/main" xmlns="" val="20000"/>
                    </a:ext>
                  </a:extLst>
                </a:gridCol>
                <a:gridCol w="2241624">
                  <a:extLst>
                    <a:ext uri="{9D8B030D-6E8A-4147-A177-3AD203B41FA5}">
                      <a16:colId xmlns:a16="http://schemas.microsoft.com/office/drawing/2014/main" xmlns="" val="20001"/>
                    </a:ext>
                  </a:extLst>
                </a:gridCol>
                <a:gridCol w="2241624">
                  <a:extLst>
                    <a:ext uri="{9D8B030D-6E8A-4147-A177-3AD203B41FA5}">
                      <a16:colId xmlns:a16="http://schemas.microsoft.com/office/drawing/2014/main" xmlns="" val="20002"/>
                    </a:ext>
                  </a:extLst>
                </a:gridCol>
              </a:tblGrid>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國立高雄科技大學</a:t>
                      </a:r>
                      <a:endPar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國立高雄餐旅大學</a:t>
                      </a:r>
                      <a:endParaRPr lang="zh-TW" altLang="en-US" sz="1600" dirty="0">
                        <a:solidFill>
                          <a:schemeClr val="tx1"/>
                        </a:solidFill>
                      </a:endParaRP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國立澎湖科技大學</a:t>
                      </a:r>
                      <a:endPar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xmlns="" val="10000"/>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國立臺南護理專科學校</a:t>
                      </a:r>
                      <a:endPar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國立臺東專科學校</a:t>
                      </a:r>
                      <a:endPar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南臺科技大學</a:t>
                      </a:r>
                      <a:endPar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xmlns="" val="10001"/>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正修科技大學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輔英科技大學</a:t>
                      </a:r>
                      <a:endPar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中華醫事科技大學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xmlns="" val="10002"/>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美和科技大學</a:t>
                      </a:r>
                      <a:endPar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崇仁醫護管理專科學校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育英醫護管理專科學校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xmlns="" val="10003"/>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樹人醫護管理專科學校</a:t>
                      </a:r>
                      <a:endPar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慈惠醫護管理專科學校</a:t>
                      </a:r>
                      <a:endPar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敏惠醫護管理專科學校</a:t>
                      </a:r>
                      <a:endPar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xmlns="" val="10004"/>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文藻外語大學</a:t>
                      </a:r>
                      <a:endPar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東方設計大學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大同技術學院</a:t>
                      </a:r>
                      <a:endPar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xmlns="" val="10005"/>
                  </a:ext>
                </a:extLst>
              </a:tr>
              <a:tr h="262220">
                <a:tc>
                  <a:txBody>
                    <a:bodyPr/>
                    <a:lstStyle/>
                    <a:p>
                      <a:pPr algn="l"/>
                      <a:r>
                        <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和春技術學院</a:t>
                      </a:r>
                      <a:endPar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xmlns="" val="10006"/>
                  </a:ext>
                </a:extLst>
              </a:tr>
            </a:tbl>
          </a:graphicData>
        </a:graphic>
      </p:graphicFrame>
      <p:sp>
        <p:nvSpPr>
          <p:cNvPr id="9" name="標題 1"/>
          <p:cNvSpPr txBox="1">
            <a:spLocks/>
          </p:cNvSpPr>
          <p:nvPr/>
        </p:nvSpPr>
        <p:spPr bwMode="auto">
          <a:xfrm>
            <a:off x="-180528" y="1722006"/>
            <a:ext cx="2376264"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None/>
            </a:pPr>
            <a:r>
              <a:rPr kumimoji="0" lang="zh-TW" altLang="en-US" sz="4000" b="1" dirty="0" smtClean="0">
                <a:latin typeface="Times New Roman" panose="02020603050405020304" pitchFamily="18" charset="0"/>
                <a:ea typeface="標楷體" panose="03000509000000000000" pitchFamily="65" charset="-120"/>
                <a:cs typeface="Times New Roman" panose="02020603050405020304" pitchFamily="18" charset="0"/>
              </a:rPr>
              <a:t>北區</a:t>
            </a:r>
            <a:endParaRPr kumimoji="0" lang="en-US" altLang="zh-TW" sz="4000" b="1"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eaLnBrk="1" hangingPunct="1">
              <a:spcBef>
                <a:spcPct val="0"/>
              </a:spcBef>
              <a:buNone/>
            </a:pPr>
            <a:r>
              <a:rPr kumimoji="0"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1800" dirty="0">
                <a:latin typeface="Times New Roman" panose="02020603050405020304" pitchFamily="18" charset="0"/>
                <a:ea typeface="標楷體" panose="03000509000000000000" pitchFamily="65" charset="-120"/>
                <a:cs typeface="Times New Roman" panose="02020603050405020304" pitchFamily="18" charset="0"/>
              </a:rPr>
              <a:t>含宜蘭、花蓮</a:t>
            </a:r>
            <a:r>
              <a:rPr kumimoji="0"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a:t>
            </a:r>
            <a:endParaRPr kumimoji="0"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4" name="Text Box 17"/>
          <p:cNvSpPr txBox="1">
            <a:spLocks noChangeArrowheads="1"/>
          </p:cNvSpPr>
          <p:nvPr/>
        </p:nvSpPr>
        <p:spPr bwMode="auto">
          <a:xfrm>
            <a:off x="6659563" y="4618689"/>
            <a:ext cx="12255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分發</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結果</a:t>
            </a:r>
            <a:endPar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spcBef>
                <a:spcPct val="0"/>
              </a:spcBef>
              <a:buFontTx/>
              <a:buNone/>
            </a:pPr>
            <a:endParaRPr lang="en-US" altLang="zh-TW" sz="1800" dirty="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spcBef>
                <a:spcPct val="0"/>
              </a:spcBef>
              <a:buFontTx/>
              <a:buNone/>
            </a:pP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未錄取</a:t>
            </a:r>
          </a:p>
        </p:txBody>
      </p:sp>
      <p:sp>
        <p:nvSpPr>
          <p:cNvPr id="16397" name="Text Box 21"/>
          <p:cNvSpPr txBox="1">
            <a:spLocks noChangeArrowheads="1"/>
          </p:cNvSpPr>
          <p:nvPr/>
        </p:nvSpPr>
        <p:spPr bwMode="auto">
          <a:xfrm>
            <a:off x="6659563" y="3406440"/>
            <a:ext cx="1597374"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未獲通知</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參加現場登記分發</a:t>
            </a:r>
          </a:p>
        </p:txBody>
      </p:sp>
      <p:sp>
        <p:nvSpPr>
          <p:cNvPr id="52226" name="標題 1"/>
          <p:cNvSpPr>
            <a:spLocks noGrp="1"/>
          </p:cNvSpPr>
          <p:nvPr>
            <p:ph type="title"/>
          </p:nvPr>
        </p:nvSpPr>
        <p:spPr>
          <a:xfrm>
            <a:off x="250825" y="274638"/>
            <a:ext cx="8642350" cy="1143000"/>
          </a:xfrm>
        </p:spPr>
        <p:txBody>
          <a:bodyPr/>
          <a:lstStyle/>
          <a:p>
            <a:pPr eaLnBrk="1" hangingPunct="1"/>
            <a:r>
              <a:rPr lang="zh-TW" altLang="en-US" dirty="0" smtClean="0"/>
              <a:t>五專</a:t>
            </a:r>
            <a:r>
              <a:rPr lang="zh-TW" altLang="en-US" b="1" dirty="0" smtClean="0">
                <a:solidFill>
                  <a:srgbClr val="007A37"/>
                </a:solidFill>
              </a:rPr>
              <a:t>聯合免試</a:t>
            </a:r>
            <a:r>
              <a:rPr lang="zh-TW" altLang="en-US" dirty="0" smtClean="0"/>
              <a:t>入學招生流程圖</a:t>
            </a:r>
          </a:p>
        </p:txBody>
      </p:sp>
      <p:sp>
        <p:nvSpPr>
          <p:cNvPr id="16387" name="Rectangle 3"/>
          <p:cNvSpPr>
            <a:spLocks noChangeArrowheads="1"/>
          </p:cNvSpPr>
          <p:nvPr/>
        </p:nvSpPr>
        <p:spPr bwMode="auto">
          <a:xfrm>
            <a:off x="755650" y="1341438"/>
            <a:ext cx="5903913" cy="719137"/>
          </a:xfrm>
          <a:prstGeom prst="rect">
            <a:avLst/>
          </a:prstGeom>
          <a:solidFill>
            <a:schemeClr val="accent1"/>
          </a:solidFill>
          <a:ln w="9525">
            <a:solidFill>
              <a:schemeClr val="tx1"/>
            </a:solidFill>
            <a:miter lim="800000"/>
            <a:headEnd/>
            <a:tailEnd/>
          </a:ln>
          <a:scene3d>
            <a:camera prst="orthographicFront"/>
            <a:lightRig rig="threePt" dir="t"/>
          </a:scene3d>
          <a:sp3d>
            <a:bevelT w="1778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4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購買或下載五專聯合免試入學招生簡章</a:t>
            </a:r>
            <a:endParaRPr lang="en-US" altLang="zh-TW" sz="24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hangingPunct="1">
              <a:spcBef>
                <a:spcPct val="0"/>
              </a:spcBef>
              <a:buFontTx/>
              <a:buNone/>
            </a:pPr>
            <a:r>
              <a:rPr lang="en-US" altLang="zh-TW" sz="24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109.1.15</a:t>
            </a:r>
            <a:r>
              <a:rPr lang="zh-TW" altLang="en-US" sz="24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起</a:t>
            </a:r>
            <a:r>
              <a:rPr lang="en-US" altLang="zh-TW" sz="24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6388" name="Rectangle 4"/>
          <p:cNvSpPr>
            <a:spLocks noChangeArrowheads="1"/>
          </p:cNvSpPr>
          <p:nvPr/>
        </p:nvSpPr>
        <p:spPr bwMode="auto">
          <a:xfrm>
            <a:off x="755650" y="2420938"/>
            <a:ext cx="5903913" cy="936625"/>
          </a:xfrm>
          <a:prstGeom prst="rect">
            <a:avLst/>
          </a:prstGeom>
          <a:solidFill>
            <a:schemeClr val="accent1"/>
          </a:solidFill>
          <a:ln w="9525">
            <a:solidFill>
              <a:schemeClr val="tx1"/>
            </a:solidFill>
            <a:miter lim="800000"/>
            <a:headEnd/>
            <a:tailEnd/>
          </a:ln>
          <a:scene3d>
            <a:camera prst="orthographicFront"/>
            <a:lightRig rig="threePt" dir="t"/>
          </a:scene3d>
          <a:sp3d>
            <a:bevelT w="1778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36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報名</a:t>
            </a:r>
            <a:endParaRPr lang="en-US" altLang="zh-TW" sz="360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hangingPunct="1">
              <a:spcBef>
                <a:spcPct val="0"/>
              </a:spcBef>
              <a:buFontTx/>
              <a:buNone/>
            </a:pPr>
            <a:r>
              <a:rPr lang="zh-TW" altLang="en-US" sz="20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各區限擇</a:t>
            </a:r>
            <a:r>
              <a:rPr lang="en-US" altLang="zh-TW" sz="20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00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所五專招生學校報名</a:t>
            </a:r>
          </a:p>
        </p:txBody>
      </p:sp>
      <p:sp>
        <p:nvSpPr>
          <p:cNvPr id="16389" name="Line 5"/>
          <p:cNvSpPr>
            <a:spLocks noChangeShapeType="1"/>
          </p:cNvSpPr>
          <p:nvPr/>
        </p:nvSpPr>
        <p:spPr bwMode="auto">
          <a:xfrm>
            <a:off x="3708400" y="2060575"/>
            <a:ext cx="0"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6390" name="Line 6"/>
          <p:cNvSpPr>
            <a:spLocks noChangeShapeType="1"/>
          </p:cNvSpPr>
          <p:nvPr/>
        </p:nvSpPr>
        <p:spPr bwMode="auto">
          <a:xfrm>
            <a:off x="3708400" y="3357563"/>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6391" name="Rectangle 8"/>
          <p:cNvSpPr>
            <a:spLocks noChangeArrowheads="1"/>
          </p:cNvSpPr>
          <p:nvPr/>
        </p:nvSpPr>
        <p:spPr bwMode="auto">
          <a:xfrm>
            <a:off x="755650" y="3789363"/>
            <a:ext cx="5903913" cy="576262"/>
          </a:xfrm>
          <a:prstGeom prst="rect">
            <a:avLst/>
          </a:prstGeom>
          <a:solidFill>
            <a:srgbClr val="FFFF99"/>
          </a:solidFill>
          <a:ln w="9525">
            <a:solidFill>
              <a:schemeClr val="tx1"/>
            </a:solidFill>
            <a:miter lim="800000"/>
            <a:headEnd/>
            <a:tailEnd/>
          </a:ln>
          <a:scene3d>
            <a:camera prst="orthographicFront"/>
            <a:lightRig rig="threePt" dir="t"/>
          </a:scene3d>
          <a:sp3d>
            <a:bevelT w="1778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各招生學校寄發現場登記分發通知單</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109.7.3)</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6392" name="Rectangle 13"/>
          <p:cNvSpPr>
            <a:spLocks noChangeArrowheads="1"/>
          </p:cNvSpPr>
          <p:nvPr/>
        </p:nvSpPr>
        <p:spPr bwMode="auto">
          <a:xfrm>
            <a:off x="755650" y="4797425"/>
            <a:ext cx="5903913" cy="576263"/>
          </a:xfrm>
          <a:prstGeom prst="rect">
            <a:avLst/>
          </a:prstGeom>
          <a:solidFill>
            <a:srgbClr val="FFFF99"/>
          </a:solidFill>
          <a:ln w="9525">
            <a:solidFill>
              <a:schemeClr val="tx1"/>
            </a:solidFill>
            <a:miter lim="800000"/>
            <a:headEnd/>
            <a:tailEnd/>
          </a:ln>
          <a:scene3d>
            <a:camera prst="orthographicFront"/>
            <a:lightRig rig="threePt" dir="t"/>
          </a:scene3d>
          <a:sp3d>
            <a:bevelT w="1778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依指定時間地點前往參加現場登記分發</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109.7.9)</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4" name="Rectangle 13"/>
          <p:cNvSpPr>
            <a:spLocks noChangeArrowheads="1"/>
          </p:cNvSpPr>
          <p:nvPr/>
        </p:nvSpPr>
        <p:spPr bwMode="auto">
          <a:xfrm>
            <a:off x="755650" y="5805488"/>
            <a:ext cx="5903913" cy="504825"/>
          </a:xfrm>
          <a:prstGeom prst="rect">
            <a:avLst/>
          </a:prstGeom>
          <a:solidFill>
            <a:schemeClr val="accent3">
              <a:lumMod val="20000"/>
              <a:lumOff val="80000"/>
            </a:schemeClr>
          </a:solidFill>
          <a:ln w="9525">
            <a:solidFill>
              <a:schemeClr val="tx1"/>
            </a:solidFill>
            <a:miter lim="800000"/>
            <a:headEnd/>
            <a:tailEnd/>
          </a:ln>
          <a:scene3d>
            <a:camera prst="orthographicFront"/>
            <a:lightRig rig="threePt" dir="t"/>
          </a:scene3d>
          <a:sp3d>
            <a:bevelT w="177800" prst="artDeco"/>
          </a:sp3d>
        </p:spPr>
        <p:txBody>
          <a:bodyPr wrap="none" anchor="ctr"/>
          <a:lstStyle/>
          <a:p>
            <a:pPr algn="ctr" eaLnBrk="1" hangingPunct="1">
              <a:defRPr/>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快樂的五專生</a:t>
            </a:r>
          </a:p>
        </p:txBody>
      </p:sp>
      <p:sp>
        <p:nvSpPr>
          <p:cNvPr id="16400" name="Text Box 17"/>
          <p:cNvSpPr txBox="1">
            <a:spLocks noChangeArrowheads="1"/>
          </p:cNvSpPr>
          <p:nvPr/>
        </p:nvSpPr>
        <p:spPr bwMode="auto">
          <a:xfrm>
            <a:off x="3779838" y="5445125"/>
            <a:ext cx="647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a:latin typeface="Times New Roman" panose="02020603050405020304" pitchFamily="18" charset="0"/>
                <a:ea typeface="標楷體" panose="03000509000000000000" pitchFamily="65" charset="-120"/>
                <a:cs typeface="Times New Roman" panose="02020603050405020304" pitchFamily="18" charset="0"/>
              </a:rPr>
              <a:t>錄取</a:t>
            </a:r>
          </a:p>
        </p:txBody>
      </p:sp>
      <p:sp>
        <p:nvSpPr>
          <p:cNvPr id="16401" name="Line 6"/>
          <p:cNvSpPr>
            <a:spLocks noChangeShapeType="1"/>
          </p:cNvSpPr>
          <p:nvPr/>
        </p:nvSpPr>
        <p:spPr bwMode="auto">
          <a:xfrm>
            <a:off x="3708400" y="4365625"/>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6402" name="Line 6"/>
          <p:cNvSpPr>
            <a:spLocks noChangeShapeType="1"/>
          </p:cNvSpPr>
          <p:nvPr/>
        </p:nvSpPr>
        <p:spPr bwMode="auto">
          <a:xfrm>
            <a:off x="3708400" y="5373688"/>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pic>
        <p:nvPicPr>
          <p:cNvPr id="52243" name="圖片 2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右彎箭號 1"/>
          <p:cNvSpPr/>
          <p:nvPr/>
        </p:nvSpPr>
        <p:spPr bwMode="auto">
          <a:xfrm rot="5400000">
            <a:off x="6744952" y="4030036"/>
            <a:ext cx="1499270" cy="1524697"/>
          </a:xfrm>
          <a:prstGeom prst="bentArrow">
            <a:avLst>
              <a:gd name="adj1" fmla="val 12190"/>
              <a:gd name="adj2" fmla="val 20539"/>
              <a:gd name="adj3" fmla="val 15512"/>
              <a:gd name="adj4" fmla="val 0"/>
            </a:avLst>
          </a:prstGeom>
          <a:solidFill>
            <a:schemeClr val="accent6">
              <a:lumMod val="60000"/>
              <a:lumOff val="40000"/>
            </a:schemeClr>
          </a:solidFill>
          <a:ln w="9525">
            <a:solidFill>
              <a:schemeClr val="tx1"/>
            </a:solidFill>
            <a:round/>
            <a:headEnd/>
            <a:tailEnd type="triangle" w="med" len="med"/>
          </a:ln>
          <a:scene3d>
            <a:camera prst="orthographicFront"/>
            <a:lightRig rig="threePt" dir="t"/>
          </a:scene3d>
          <a:sp3d>
            <a:bevelT w="114300" prst="artDeco"/>
          </a:sp3d>
        </p:spPr>
        <p:txBody>
          <a:bodyPr rtlCol="0" anchor="ctr"/>
          <a:lstStyle/>
          <a:p>
            <a:pPr algn="ctr"/>
            <a:endParaRPr lang="zh-TW" altLang="en-US"/>
          </a:p>
        </p:txBody>
      </p:sp>
      <p:sp>
        <p:nvSpPr>
          <p:cNvPr id="3" name="向右箭號 2"/>
          <p:cNvSpPr/>
          <p:nvPr/>
        </p:nvSpPr>
        <p:spPr bwMode="auto">
          <a:xfrm>
            <a:off x="6732239" y="4900334"/>
            <a:ext cx="1122861" cy="360040"/>
          </a:xfrm>
          <a:prstGeom prst="rightArrow">
            <a:avLst/>
          </a:prstGeom>
          <a:solidFill>
            <a:schemeClr val="accent6">
              <a:lumMod val="60000"/>
              <a:lumOff val="40000"/>
            </a:schemeClr>
          </a:solidFill>
          <a:ln w="9525">
            <a:solidFill>
              <a:schemeClr val="tx1"/>
            </a:solidFill>
            <a:round/>
            <a:headEnd/>
            <a:tailEnd type="triangle" w="med" len="med"/>
          </a:ln>
          <a:scene3d>
            <a:camera prst="orthographicFront"/>
            <a:lightRig rig="threePt" dir="t"/>
          </a:scene3d>
          <a:sp3d>
            <a:bevelT w="114300" prst="artDeco"/>
          </a:sp3d>
        </p:spPr>
        <p:txBody>
          <a:bodyPr rtlCol="0" anchor="ctr"/>
          <a:lstStyle/>
          <a:p>
            <a:pPr algn="ctr"/>
            <a:endParaRPr lang="zh-TW" altLang="en-US"/>
          </a:p>
        </p:txBody>
      </p:sp>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0841" y="983962"/>
            <a:ext cx="2583159" cy="2583159"/>
          </a:xfrm>
          <a:prstGeom prst="rect">
            <a:avLst/>
          </a:prstGeom>
        </p:spPr>
      </p:pic>
      <p:sp>
        <p:nvSpPr>
          <p:cNvPr id="5" name="文字方塊 4"/>
          <p:cNvSpPr txBox="1"/>
          <p:nvPr/>
        </p:nvSpPr>
        <p:spPr>
          <a:xfrm>
            <a:off x="7480263" y="2702576"/>
            <a:ext cx="893836" cy="600164"/>
          </a:xfrm>
          <a:prstGeom prst="rect">
            <a:avLst/>
          </a:prstGeom>
          <a:noFill/>
        </p:spPr>
        <p:txBody>
          <a:bodyPr wrap="square" rtlCol="0">
            <a:spAutoFit/>
          </a:bodyPr>
          <a:lstStyle/>
          <a:p>
            <a:pPr algn="ctr">
              <a:spcBef>
                <a:spcPts val="600"/>
              </a:spcBef>
            </a:pPr>
            <a:r>
              <a:rPr lang="zh-TW" altLang="en-US" sz="1400" dirty="0">
                <a:latin typeface="標楷體" panose="03000509000000000000" pitchFamily="65" charset="-120"/>
                <a:ea typeface="標楷體" panose="03000509000000000000" pitchFamily="65" charset="-120"/>
              </a:rPr>
              <a:t>撕</a:t>
            </a:r>
            <a:r>
              <a:rPr lang="zh-TW" altLang="en-US" sz="1400" dirty="0" smtClean="0">
                <a:latin typeface="標楷體" panose="03000509000000000000" pitchFamily="65" charset="-120"/>
                <a:ea typeface="標楷體" panose="03000509000000000000" pitchFamily="65" charset="-120"/>
              </a:rPr>
              <a:t>榜</a:t>
            </a:r>
            <a:endParaRPr lang="en-US" altLang="zh-TW" sz="1400" dirty="0" smtClean="0">
              <a:latin typeface="標楷體" panose="03000509000000000000" pitchFamily="65" charset="-120"/>
              <a:ea typeface="標楷體" panose="03000509000000000000" pitchFamily="65" charset="-120"/>
            </a:endParaRPr>
          </a:p>
          <a:p>
            <a:pPr algn="ctr">
              <a:spcBef>
                <a:spcPts val="600"/>
              </a:spcBef>
            </a:pPr>
            <a:r>
              <a:rPr lang="zh-TW" altLang="en-US" sz="1400" dirty="0" smtClean="0">
                <a:latin typeface="標楷體" panose="03000509000000000000" pitchFamily="65" charset="-120"/>
                <a:ea typeface="標楷體" panose="03000509000000000000" pitchFamily="65" charset="-120"/>
              </a:rPr>
              <a:t>通知</a:t>
            </a:r>
            <a:r>
              <a:rPr lang="zh-TW" altLang="en-US" sz="1400" dirty="0">
                <a:latin typeface="標楷體" panose="03000509000000000000" pitchFamily="65" charset="-120"/>
                <a:ea typeface="標楷體" panose="03000509000000000000" pitchFamily="65" charset="-120"/>
              </a:rPr>
              <a:t>單</a:t>
            </a:r>
          </a:p>
        </p:txBody>
      </p:sp>
      <p:pic>
        <p:nvPicPr>
          <p:cNvPr id="24" name="圖片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47060" y="5531134"/>
            <a:ext cx="1621458" cy="1326866"/>
          </a:xfrm>
          <a:prstGeom prst="rect">
            <a:avLst/>
          </a:prstGeom>
        </p:spPr>
      </p:pic>
      <p:sp>
        <p:nvSpPr>
          <p:cNvPr id="25" name="Text Box 22"/>
          <p:cNvSpPr txBox="1">
            <a:spLocks noChangeArrowheads="1"/>
          </p:cNvSpPr>
          <p:nvPr/>
        </p:nvSpPr>
        <p:spPr bwMode="auto">
          <a:xfrm>
            <a:off x="7275836" y="5718651"/>
            <a:ext cx="13681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下一入學管道</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標題 1"/>
          <p:cNvSpPr>
            <a:spLocks noGrp="1"/>
          </p:cNvSpPr>
          <p:nvPr>
            <p:ph type="title"/>
          </p:nvPr>
        </p:nvSpPr>
        <p:spPr>
          <a:xfrm>
            <a:off x="107950" y="274638"/>
            <a:ext cx="8928100" cy="1143000"/>
          </a:xfrm>
        </p:spPr>
        <p:txBody>
          <a:bodyPr/>
          <a:lstStyle/>
          <a:p>
            <a:r>
              <a:rPr lang="en-US" altLang="zh-TW" sz="3600" dirty="0" smtClean="0">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學年度各區五專</a:t>
            </a:r>
            <a:r>
              <a:rPr lang="zh-TW" altLang="en-US" sz="3600" b="1" dirty="0" smtClean="0">
                <a:solidFill>
                  <a:srgbClr val="007A37"/>
                </a:solidFill>
                <a:latin typeface="Times New Roman" panose="02020603050405020304" pitchFamily="18" charset="0"/>
                <a:ea typeface="標楷體" panose="03000509000000000000" pitchFamily="65" charset="-120"/>
                <a:cs typeface="Times New Roman" panose="02020603050405020304" pitchFamily="18" charset="0"/>
              </a:rPr>
              <a:t>聯合免試</a:t>
            </a:r>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入學重要日程</a:t>
            </a:r>
          </a:p>
        </p:txBody>
      </p:sp>
      <p:graphicFrame>
        <p:nvGraphicFramePr>
          <p:cNvPr id="3" name="表格 2"/>
          <p:cNvGraphicFramePr>
            <a:graphicFrameLocks noGrp="1"/>
          </p:cNvGraphicFramePr>
          <p:nvPr>
            <p:extLst>
              <p:ext uri="{D42A27DB-BD31-4B8C-83A1-F6EECF244321}">
                <p14:modId xmlns:p14="http://schemas.microsoft.com/office/powerpoint/2010/main" val="3137096625"/>
              </p:ext>
            </p:extLst>
          </p:nvPr>
        </p:nvGraphicFramePr>
        <p:xfrm>
          <a:off x="323528" y="1700808"/>
          <a:ext cx="8424863" cy="4443931"/>
        </p:xfrm>
        <a:graphic>
          <a:graphicData uri="http://schemas.openxmlformats.org/drawingml/2006/table">
            <a:tbl>
              <a:tblPr firstRow="1" bandRow="1">
                <a:tableStyleId>{5940675A-B579-460E-94D1-54222C63F5DA}</a:tableStyleId>
              </a:tblPr>
              <a:tblGrid>
                <a:gridCol w="2736063">
                  <a:extLst>
                    <a:ext uri="{9D8B030D-6E8A-4147-A177-3AD203B41FA5}">
                      <a16:colId xmlns:a16="http://schemas.microsoft.com/office/drawing/2014/main" xmlns="" val="20000"/>
                    </a:ext>
                  </a:extLst>
                </a:gridCol>
                <a:gridCol w="5688800">
                  <a:extLst>
                    <a:ext uri="{9D8B030D-6E8A-4147-A177-3AD203B41FA5}">
                      <a16:colId xmlns:a16="http://schemas.microsoft.com/office/drawing/2014/main" xmlns="" val="20001"/>
                    </a:ext>
                  </a:extLst>
                </a:gridCol>
              </a:tblGrid>
              <a:tr h="550001">
                <a:tc>
                  <a:txBody>
                    <a:bodyPr/>
                    <a:lstStyle/>
                    <a:p>
                      <a:pPr algn="ctr"/>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rPr>
                        <a:t>項目</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24" marB="45724">
                    <a:lnL w="12700" cmpd="sng">
                      <a:noFill/>
                    </a:lnL>
                    <a:lnR w="12700" cap="flat" cmpd="sng" algn="ctr">
                      <a:solidFill>
                        <a:schemeClr val="tx1"/>
                      </a:solidFill>
                      <a:prstDash val="dashDot"/>
                      <a:round/>
                      <a:headEnd type="none" w="med" len="med"/>
                      <a:tailEnd type="none" w="med" len="med"/>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rPr>
                        <a:t>日程</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24" marB="45724">
                    <a:lnL w="12700" cap="flat" cmpd="sng" algn="ctr">
                      <a:solidFill>
                        <a:schemeClr val="tx1"/>
                      </a:solidFill>
                      <a:prstDash val="dashDot"/>
                      <a:round/>
                      <a:headEnd type="none" w="med" len="med"/>
                      <a:tailEnd type="none" w="med" len="med"/>
                    </a:lnL>
                    <a:lnR w="12700" cmpd="sng">
                      <a:noFill/>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550001">
                <a:tc>
                  <a:txBody>
                    <a:bodyPr/>
                    <a:lstStyle/>
                    <a:p>
                      <a:pPr algn="ct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簡章發售及公告</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24" marB="45724" anchor="ctr">
                    <a:lnL w="12700" cmpd="sng">
                      <a:noFill/>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日起發售及</a:t>
                      </a:r>
                      <a:r>
                        <a:rPr lang="zh-TW" altLang="en-US" sz="2400" baseline="0" dirty="0" smtClean="0">
                          <a:latin typeface="Times New Roman" panose="02020603050405020304" pitchFamily="18" charset="0"/>
                          <a:ea typeface="標楷體" panose="03000509000000000000" pitchFamily="65" charset="-120"/>
                          <a:cs typeface="Times New Roman" panose="02020603050405020304" pitchFamily="18" charset="0"/>
                        </a:rPr>
                        <a:t>開放網路下載</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24" marB="45724">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652078">
                <a:tc>
                  <a:txBody>
                    <a:bodyPr/>
                    <a:lstStyle/>
                    <a:p>
                      <a:pPr algn="ct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報名</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24" marB="45724" anchor="ctr">
                    <a:lnL w="12700" cmpd="sng">
                      <a:noFill/>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l"/>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國中集體通訊報名、個別網路與通訊報名：</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br>
                      <a:r>
                        <a:rPr lang="en-US" altLang="zh-TW" sz="2100" dirty="0" smtClean="0">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10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100" dirty="0" smtClean="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100"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100" dirty="0" smtClean="0">
                          <a:latin typeface="Times New Roman" panose="02020603050405020304" pitchFamily="18" charset="0"/>
                          <a:ea typeface="標楷體" panose="03000509000000000000" pitchFamily="65" charset="-120"/>
                          <a:cs typeface="Times New Roman" panose="02020603050405020304" pitchFamily="18" charset="0"/>
                        </a:rPr>
                        <a:t>18</a:t>
                      </a:r>
                      <a:r>
                        <a:rPr lang="zh-TW" altLang="en-US" sz="2100" dirty="0" smtClean="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1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100" dirty="0" smtClean="0">
                          <a:latin typeface="Times New Roman" panose="02020603050405020304" pitchFamily="18" charset="0"/>
                          <a:ea typeface="標楷體" panose="03000509000000000000" pitchFamily="65" charset="-120"/>
                          <a:cs typeface="Times New Roman" panose="02020603050405020304" pitchFamily="18" charset="0"/>
                        </a:rPr>
                        <a:t>星期四</a:t>
                      </a:r>
                      <a:r>
                        <a:rPr lang="en-US" altLang="zh-TW" sz="21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1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100" dirty="0" smtClean="0">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10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100" dirty="0" smtClean="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100"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100" dirty="0" smtClean="0">
                          <a:latin typeface="Times New Roman" panose="02020603050405020304" pitchFamily="18" charset="0"/>
                          <a:ea typeface="標楷體" panose="03000509000000000000" pitchFamily="65" charset="-120"/>
                          <a:cs typeface="Times New Roman" panose="02020603050405020304" pitchFamily="18" charset="0"/>
                        </a:rPr>
                        <a:t>26</a:t>
                      </a:r>
                      <a:r>
                        <a:rPr lang="zh-TW" altLang="en-US" sz="2100" dirty="0" smtClean="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1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100" dirty="0" smtClean="0">
                          <a:latin typeface="Times New Roman" panose="02020603050405020304" pitchFamily="18" charset="0"/>
                          <a:ea typeface="標楷體" panose="03000509000000000000" pitchFamily="65" charset="-120"/>
                          <a:cs typeface="Times New Roman" panose="02020603050405020304" pitchFamily="18" charset="0"/>
                        </a:rPr>
                        <a:t>星期五</a:t>
                      </a:r>
                      <a:r>
                        <a:rPr lang="en-US" altLang="zh-TW" sz="2100" dirty="0" smtClean="0">
                          <a:latin typeface="Times New Roman" panose="02020603050405020304" pitchFamily="18" charset="0"/>
                          <a:ea typeface="標楷體" panose="03000509000000000000" pitchFamily="65" charset="-120"/>
                          <a:cs typeface="Times New Roman" panose="02020603050405020304" pitchFamily="18" charset="0"/>
                        </a:rPr>
                        <a:t>)</a:t>
                      </a:r>
                    </a:p>
                    <a:p>
                      <a:pPr algn="l">
                        <a:spcBef>
                          <a:spcPts val="1200"/>
                        </a:spcBef>
                      </a:pPr>
                      <a:r>
                        <a:rPr lang="zh-TW" altLang="en-US"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現場報名</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br>
                      <a:r>
                        <a:rPr lang="en-US" altLang="zh-TW" sz="2100" dirty="0" smtClean="0">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10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100" dirty="0" smtClean="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100"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100" dirty="0" smtClean="0">
                          <a:latin typeface="Times New Roman" panose="02020603050405020304" pitchFamily="18" charset="0"/>
                          <a:ea typeface="標楷體" panose="03000509000000000000" pitchFamily="65" charset="-120"/>
                          <a:cs typeface="Times New Roman" panose="02020603050405020304" pitchFamily="18" charset="0"/>
                        </a:rPr>
                        <a:t>28</a:t>
                      </a:r>
                      <a:r>
                        <a:rPr lang="zh-TW" altLang="en-US" sz="2100" dirty="0" smtClean="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1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100" dirty="0" smtClean="0">
                          <a:latin typeface="Times New Roman" panose="02020603050405020304" pitchFamily="18" charset="0"/>
                          <a:ea typeface="標楷體" panose="03000509000000000000" pitchFamily="65" charset="-120"/>
                          <a:cs typeface="Times New Roman" panose="02020603050405020304" pitchFamily="18" charset="0"/>
                        </a:rPr>
                        <a:t>星期日</a:t>
                      </a:r>
                      <a:r>
                        <a:rPr lang="en-US" altLang="zh-TW" sz="21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1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100" dirty="0" smtClean="0">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10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100" dirty="0" smtClean="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100"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100" dirty="0" smtClean="0">
                          <a:latin typeface="Times New Roman" panose="02020603050405020304" pitchFamily="18" charset="0"/>
                          <a:ea typeface="標楷體" panose="03000509000000000000" pitchFamily="65" charset="-120"/>
                          <a:cs typeface="Times New Roman" panose="02020603050405020304" pitchFamily="18" charset="0"/>
                        </a:rPr>
                        <a:t>29</a:t>
                      </a:r>
                      <a:r>
                        <a:rPr lang="zh-TW" altLang="en-US" sz="2100" dirty="0" smtClean="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1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100" dirty="0" smtClean="0">
                          <a:latin typeface="Times New Roman" panose="02020603050405020304" pitchFamily="18" charset="0"/>
                          <a:ea typeface="標楷體" panose="03000509000000000000" pitchFamily="65" charset="-120"/>
                          <a:cs typeface="Times New Roman" panose="02020603050405020304" pitchFamily="18" charset="0"/>
                        </a:rPr>
                        <a:t>星期一</a:t>
                      </a:r>
                      <a:r>
                        <a:rPr lang="en-US" altLang="zh-TW" sz="21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100"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24" marB="45724"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949202">
                <a:tc>
                  <a:txBody>
                    <a:bodyPr/>
                    <a:lstStyle/>
                    <a:p>
                      <a:pPr algn="ct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寄發現場登記分發報到通知單</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24" marB="45724" anchor="ctr">
                    <a:lnL w="12700" cmpd="sng">
                      <a:noFill/>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星期五</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p>
                    <a:p>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日下午</a:t>
                      </a:r>
                      <a:r>
                        <a:rPr lang="en-US" altLang="zh-TW" sz="1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時前</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免試生確認是否收到通知單</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24" marB="45724"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742649">
                <a:tc>
                  <a:txBody>
                    <a:bodyPr/>
                    <a:lstStyle/>
                    <a:p>
                      <a:pPr algn="ctr">
                        <a:lnSpc>
                          <a:spcPct val="150000"/>
                        </a:lnSpc>
                        <a:spcBef>
                          <a:spcPts val="0"/>
                        </a:spcBef>
                        <a:spcAft>
                          <a:spcPts val="0"/>
                        </a:spcAft>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現場登記分發報到</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24" marB="45724" anchor="ctr">
                    <a:lnL w="12700" cmpd="sng">
                      <a:noFill/>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solidFill>
                      <a:srgbClr val="CCFF66"/>
                    </a:solidFill>
                  </a:tcPr>
                </a:tc>
                <a:tc>
                  <a:txBody>
                    <a:bodyPr/>
                    <a:lstStyle/>
                    <a:p>
                      <a:pPr>
                        <a:lnSpc>
                          <a:spcPct val="150000"/>
                        </a:lnSpc>
                        <a:spcBef>
                          <a:spcPts val="0"/>
                        </a:spcBef>
                        <a:spcAft>
                          <a:spcPts val="0"/>
                        </a:spcAft>
                      </a:pP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9</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星期四</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24" marB="45724">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pic>
        <p:nvPicPr>
          <p:cNvPr id="53271"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圖片 4"/>
          <p:cNvPicPr>
            <a:picLocks noChangeAspect="1"/>
          </p:cNvPicPr>
          <p:nvPr/>
        </p:nvPicPr>
        <p:blipFill rotWithShape="1">
          <a:blip r:embed="rId3">
            <a:extLst>
              <a:ext uri="{28A0092B-C50C-407E-A947-70E740481C1C}">
                <a14:useLocalDpi xmlns:a14="http://schemas.microsoft.com/office/drawing/2010/main" val="0"/>
              </a:ext>
            </a:extLst>
          </a:blip>
          <a:srcRect l="8400" t="21000" r="7601" b="26501"/>
          <a:stretch/>
        </p:blipFill>
        <p:spPr>
          <a:xfrm>
            <a:off x="-1167" y="1205957"/>
            <a:ext cx="9000000" cy="5433631"/>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標題 1"/>
          <p:cNvSpPr>
            <a:spLocks noGrp="1"/>
          </p:cNvSpPr>
          <p:nvPr>
            <p:ph type="title"/>
          </p:nvPr>
        </p:nvSpPr>
        <p:spPr>
          <a:xfrm>
            <a:off x="457200" y="4274"/>
            <a:ext cx="8229600" cy="904446"/>
          </a:xfrm>
        </p:spPr>
        <p:txBody>
          <a:bodyPr/>
          <a:lstStyle/>
          <a:p>
            <a:pPr eaLnBrk="1" hangingPunct="1"/>
            <a:r>
              <a:rPr lang="zh-TW" altLang="en-US" sz="4000" dirty="0" smtClean="0"/>
              <a:t>五專</a:t>
            </a:r>
            <a:r>
              <a:rPr lang="zh-TW" altLang="en-US" sz="4000" b="1" dirty="0" smtClean="0">
                <a:solidFill>
                  <a:srgbClr val="007A37"/>
                </a:solidFill>
              </a:rPr>
              <a:t>聯合免試</a:t>
            </a:r>
            <a:r>
              <a:rPr lang="zh-TW" altLang="en-US" sz="4000" dirty="0" smtClean="0"/>
              <a:t>入學錄取方式</a:t>
            </a:r>
          </a:p>
        </p:txBody>
      </p:sp>
      <p:sp>
        <p:nvSpPr>
          <p:cNvPr id="52227" name="內容版面配置區 2"/>
          <p:cNvSpPr>
            <a:spLocks noGrp="1"/>
          </p:cNvSpPr>
          <p:nvPr>
            <p:ph idx="1"/>
          </p:nvPr>
        </p:nvSpPr>
        <p:spPr>
          <a:xfrm>
            <a:off x="469678" y="1052736"/>
            <a:ext cx="8350793" cy="4525963"/>
          </a:xfrm>
        </p:spPr>
        <p:txBody>
          <a:bodyPr/>
          <a:lstStyle/>
          <a:p>
            <a:pPr eaLnBrk="1" hangingPunct="1"/>
            <a:r>
              <a:rPr lang="zh-TW" altLang="en-US" sz="2800" dirty="0" smtClean="0"/>
              <a:t>採</a:t>
            </a:r>
            <a:r>
              <a:rPr lang="zh-TW" altLang="en-US" sz="2800" b="1" u="sng" dirty="0" smtClean="0">
                <a:solidFill>
                  <a:srgbClr val="FF0000"/>
                </a:solidFill>
              </a:rPr>
              <a:t>現場登記分發報到</a:t>
            </a:r>
            <a:r>
              <a:rPr lang="zh-TW" altLang="en-US" sz="2800" dirty="0" smtClean="0"/>
              <a:t>方式辦理。</a:t>
            </a:r>
            <a:endParaRPr lang="en-US" altLang="zh-TW" sz="2800" dirty="0" smtClean="0"/>
          </a:p>
          <a:p>
            <a:pPr eaLnBrk="1" hangingPunct="1">
              <a:spcBef>
                <a:spcPts val="1200"/>
              </a:spcBef>
            </a:pPr>
            <a:r>
              <a:rPr lang="zh-TW" altLang="en-US" sz="2800" dirty="0" smtClean="0"/>
              <a:t>各校訂定「通知參加現場登記分發人數之倍率」，亦即依據各校招生</a:t>
            </a:r>
            <a:r>
              <a:rPr lang="zh-TW" altLang="en-US" sz="2800" dirty="0" smtClean="0">
                <a:solidFill>
                  <a:srgbClr val="FF0000"/>
                </a:solidFill>
              </a:rPr>
              <a:t>名額</a:t>
            </a:r>
            <a:r>
              <a:rPr lang="zh-TW" altLang="en-US" sz="2800" dirty="0" smtClean="0"/>
              <a:t>乘上登記分發人數之</a:t>
            </a:r>
            <a:r>
              <a:rPr lang="zh-TW" altLang="en-US" sz="2800" dirty="0" smtClean="0">
                <a:solidFill>
                  <a:srgbClr val="FF0000"/>
                </a:solidFill>
              </a:rPr>
              <a:t>倍率</a:t>
            </a:r>
            <a:r>
              <a:rPr lang="en-US" altLang="zh-TW" sz="2800" baseline="30000" dirty="0"/>
              <a:t>※</a:t>
            </a:r>
            <a:r>
              <a:rPr lang="zh-TW" altLang="en-US" sz="2800" dirty="0" smtClean="0"/>
              <a:t>，決定通知參加現場登記分發之學生人數。</a:t>
            </a:r>
            <a:r>
              <a:rPr lang="en-US" altLang="zh-TW" sz="1600" dirty="0"/>
              <a:t/>
            </a:r>
            <a:br>
              <a:rPr lang="en-US" altLang="zh-TW" sz="1600" dirty="0"/>
            </a:br>
            <a:r>
              <a:rPr lang="en-US" altLang="zh-TW" sz="1600" dirty="0" smtClean="0"/>
              <a:t>※</a:t>
            </a:r>
            <a:r>
              <a:rPr lang="zh-TW" altLang="en-US" sz="1600" dirty="0" smtClean="0"/>
              <a:t>最高為</a:t>
            </a:r>
            <a:r>
              <a:rPr lang="en-US" altLang="zh-TW" sz="1600" dirty="0" smtClean="0"/>
              <a:t>3</a:t>
            </a:r>
            <a:r>
              <a:rPr lang="zh-TW" altLang="en-US" sz="1600" dirty="0" smtClean="0"/>
              <a:t>倍率，例如招生名額為</a:t>
            </a:r>
            <a:r>
              <a:rPr lang="en-US" altLang="zh-TW" sz="1600" dirty="0" smtClean="0"/>
              <a:t>20</a:t>
            </a:r>
            <a:r>
              <a:rPr lang="zh-TW" altLang="en-US" sz="1600" dirty="0" smtClean="0"/>
              <a:t>人，至多可聯絡</a:t>
            </a:r>
            <a:r>
              <a:rPr lang="en-US" altLang="zh-TW" sz="1600" dirty="0" smtClean="0"/>
              <a:t>60</a:t>
            </a:r>
            <a:r>
              <a:rPr lang="zh-TW" altLang="en-US" sz="1600" dirty="0" smtClean="0"/>
              <a:t>人前來撕榜。</a:t>
            </a:r>
            <a:endParaRPr lang="en-US" altLang="zh-TW" sz="1600" dirty="0" smtClean="0"/>
          </a:p>
          <a:p>
            <a:pPr eaLnBrk="1" hangingPunct="1">
              <a:spcBef>
                <a:spcPts val="1200"/>
              </a:spcBef>
            </a:pPr>
            <a:r>
              <a:rPr lang="zh-TW" altLang="en-US" sz="2800" dirty="0">
                <a:solidFill>
                  <a:srgbClr val="FF0000"/>
                </a:solidFill>
              </a:rPr>
              <a:t>被通知參加現場登記分發</a:t>
            </a:r>
            <a:r>
              <a:rPr lang="zh-TW" altLang="en-US" sz="2800" dirty="0"/>
              <a:t>之學生於指定時間至所報名招生學校參加現場登記分發報到，由各招生學校依「超額比序總積分」以及「同分比序積分項目順序」所排定之分發順位，依序分發選科錄取。</a:t>
            </a:r>
            <a:endParaRPr lang="en-US" altLang="zh-TW" sz="2800" dirty="0"/>
          </a:p>
          <a:p>
            <a:pPr eaLnBrk="1" hangingPunct="1">
              <a:spcBef>
                <a:spcPts val="1200"/>
              </a:spcBef>
            </a:pPr>
            <a:r>
              <a:rPr lang="zh-TW" altLang="en-US" sz="2800" dirty="0" smtClean="0"/>
              <a:t>分發</a:t>
            </a:r>
            <a:r>
              <a:rPr lang="zh-TW" altLang="en-US" sz="2800" dirty="0"/>
              <a:t>作業至各科組招生</a:t>
            </a:r>
            <a:r>
              <a:rPr lang="zh-TW" altLang="en-US" sz="2800" dirty="0">
                <a:solidFill>
                  <a:srgbClr val="FF0000"/>
                </a:solidFill>
              </a:rPr>
              <a:t>名額額滿</a:t>
            </a:r>
            <a:r>
              <a:rPr lang="zh-TW" altLang="en-US" sz="2800" dirty="0"/>
              <a:t>或</a:t>
            </a:r>
            <a:r>
              <a:rPr lang="zh-TW" altLang="en-US" sz="2800" dirty="0">
                <a:solidFill>
                  <a:srgbClr val="FF0000"/>
                </a:solidFill>
              </a:rPr>
              <a:t>已無可分發學生</a:t>
            </a:r>
            <a:r>
              <a:rPr lang="zh-TW" altLang="en-US" sz="2800" dirty="0"/>
              <a:t>為止。</a:t>
            </a:r>
            <a:endParaRPr lang="en-US" altLang="zh-TW" sz="2800" dirty="0"/>
          </a:p>
          <a:p>
            <a:pPr eaLnBrk="1" hangingPunct="1"/>
            <a:endParaRPr lang="en-US" altLang="zh-TW" sz="1600" dirty="0" smtClean="0"/>
          </a:p>
        </p:txBody>
      </p:sp>
      <p:pic>
        <p:nvPicPr>
          <p:cNvPr id="54276"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404665"/>
            <a:ext cx="8137922" cy="835276"/>
          </a:xfrm>
        </p:spPr>
        <p:txBody>
          <a:bodyPr anchor="ctr"/>
          <a:lstStyle/>
          <a:p>
            <a:pPr algn="ctr"/>
            <a:r>
              <a:rPr lang="zh-TW" altLang="zh-TW" sz="2800" dirty="0" smtClean="0">
                <a:latin typeface="標楷體" panose="03000509000000000000" pitchFamily="65" charset="-120"/>
                <a:ea typeface="標楷體" panose="03000509000000000000" pitchFamily="65" charset="-120"/>
              </a:rPr>
              <a:t>培育</a:t>
            </a:r>
            <a:r>
              <a:rPr lang="en-US" altLang="zh-TW" sz="2800" dirty="0">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中級技術人力</a:t>
            </a:r>
            <a:r>
              <a:rPr lang="en-US" altLang="zh-TW" sz="2800" dirty="0">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的重要管道之</a:t>
            </a:r>
            <a:r>
              <a:rPr lang="zh-TW" altLang="zh-TW" sz="2800" dirty="0" smtClean="0">
                <a:latin typeface="標楷體" panose="03000509000000000000" pitchFamily="65" charset="-120"/>
                <a:ea typeface="標楷體" panose="03000509000000000000" pitchFamily="65" charset="-120"/>
              </a:rPr>
              <a:t>一</a:t>
            </a:r>
            <a:endParaRPr lang="zh-TW" altLang="en-US" sz="2800" dirty="0"/>
          </a:p>
        </p:txBody>
      </p:sp>
      <p:pic>
        <p:nvPicPr>
          <p:cNvPr id="7"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群組 16"/>
          <p:cNvGrpSpPr/>
          <p:nvPr/>
        </p:nvGrpSpPr>
        <p:grpSpPr>
          <a:xfrm>
            <a:off x="101485" y="1113118"/>
            <a:ext cx="4198019" cy="3668412"/>
            <a:chOff x="50110" y="1705501"/>
            <a:chExt cx="4198019" cy="3668412"/>
          </a:xfrm>
        </p:grpSpPr>
        <p:pic>
          <p:nvPicPr>
            <p:cNvPr id="14" name="圖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10" y="1705501"/>
              <a:ext cx="3668412" cy="3668412"/>
            </a:xfrm>
            <a:prstGeom prst="rect">
              <a:avLst/>
            </a:prstGeom>
          </p:spPr>
        </p:pic>
        <p:sp>
          <p:nvSpPr>
            <p:cNvPr id="12" name="文字方塊 11"/>
            <p:cNvSpPr txBox="1"/>
            <p:nvPr/>
          </p:nvSpPr>
          <p:spPr>
            <a:xfrm>
              <a:off x="647729" y="2650543"/>
              <a:ext cx="3600400" cy="707886"/>
            </a:xfrm>
            <a:prstGeom prst="rect">
              <a:avLst/>
            </a:prstGeom>
            <a:noFill/>
          </p:spPr>
          <p:txBody>
            <a:bodyPr wrap="square" rtlCol="0" anchor="ctr">
              <a:spAutoFit/>
            </a:bodyPr>
            <a:lstStyle/>
            <a:p>
              <a:pPr algn="ctr"/>
              <a:r>
                <a:rPr lang="zh-TW" altLang="en-US" sz="2000" dirty="0" smtClean="0">
                  <a:solidFill>
                    <a:schemeClr val="bg1"/>
                  </a:solidFill>
                  <a:latin typeface="標楷體" panose="03000509000000000000" pitchFamily="65" charset="-120"/>
                  <a:ea typeface="標楷體" panose="03000509000000000000" pitchFamily="65" charset="-120"/>
                </a:rPr>
                <a:t>適性且多元</a:t>
              </a:r>
              <a:endParaRPr lang="en-US" altLang="zh-TW" sz="2000" dirty="0" smtClean="0">
                <a:solidFill>
                  <a:schemeClr val="bg1"/>
                </a:solidFill>
                <a:latin typeface="標楷體" panose="03000509000000000000" pitchFamily="65" charset="-120"/>
                <a:ea typeface="標楷體" panose="03000509000000000000" pitchFamily="65" charset="-120"/>
              </a:endParaRPr>
            </a:p>
            <a:p>
              <a:pPr algn="ctr"/>
              <a:r>
                <a:rPr lang="en-US" altLang="zh-TW" sz="2000" b="1" dirty="0" smtClean="0">
                  <a:solidFill>
                    <a:schemeClr val="bg1"/>
                  </a:solidFill>
                  <a:latin typeface="標楷體" panose="03000509000000000000" pitchFamily="65" charset="-120"/>
                  <a:ea typeface="標楷體" panose="03000509000000000000" pitchFamily="65" charset="-120"/>
                </a:rPr>
                <a:t>【</a:t>
              </a:r>
              <a:r>
                <a:rPr lang="zh-TW" altLang="en-US" sz="2000" b="1" dirty="0" smtClean="0">
                  <a:solidFill>
                    <a:schemeClr val="bg1"/>
                  </a:solidFill>
                  <a:latin typeface="標楷體" panose="03000509000000000000" pitchFamily="65" charset="-120"/>
                  <a:ea typeface="標楷體" panose="03000509000000000000" pitchFamily="65" charset="-120"/>
                </a:rPr>
                <a:t>啟發教育</a:t>
              </a:r>
              <a:r>
                <a:rPr lang="en-US" altLang="zh-TW" sz="2000" b="1" dirty="0">
                  <a:solidFill>
                    <a:schemeClr val="bg1"/>
                  </a:solidFill>
                  <a:latin typeface="標楷體" panose="03000509000000000000" pitchFamily="65" charset="-120"/>
                  <a:ea typeface="標楷體" panose="03000509000000000000" pitchFamily="65" charset="-120"/>
                </a:rPr>
                <a:t>】</a:t>
              </a:r>
              <a:endParaRPr lang="zh-TW" altLang="en-US" sz="2000" b="1" dirty="0">
                <a:solidFill>
                  <a:schemeClr val="bg1"/>
                </a:solidFill>
                <a:latin typeface="標楷體" panose="03000509000000000000" pitchFamily="65" charset="-120"/>
                <a:ea typeface="標楷體" panose="03000509000000000000" pitchFamily="65" charset="-120"/>
              </a:endParaRPr>
            </a:p>
          </p:txBody>
        </p:sp>
      </p:grpSp>
      <p:grpSp>
        <p:nvGrpSpPr>
          <p:cNvPr id="4" name="群組 3"/>
          <p:cNvGrpSpPr/>
          <p:nvPr/>
        </p:nvGrpSpPr>
        <p:grpSpPr>
          <a:xfrm>
            <a:off x="4808704" y="1197162"/>
            <a:ext cx="3600400" cy="3704188"/>
            <a:chOff x="4808704" y="1197162"/>
            <a:chExt cx="3600400" cy="3704188"/>
          </a:xfrm>
        </p:grpSpPr>
        <p:pic>
          <p:nvPicPr>
            <p:cNvPr id="3" name="圖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1705" y="1976493"/>
              <a:ext cx="3068032" cy="2924857"/>
            </a:xfrm>
            <a:prstGeom prst="rect">
              <a:avLst/>
            </a:prstGeom>
          </p:spPr>
        </p:pic>
        <p:sp>
          <p:nvSpPr>
            <p:cNvPr id="11" name="文字方塊 10"/>
            <p:cNvSpPr txBox="1"/>
            <p:nvPr/>
          </p:nvSpPr>
          <p:spPr>
            <a:xfrm>
              <a:off x="4808704" y="1197162"/>
              <a:ext cx="3600400" cy="830997"/>
            </a:xfrm>
            <a:prstGeom prst="rect">
              <a:avLst/>
            </a:prstGeom>
            <a:noFill/>
          </p:spPr>
          <p:txBody>
            <a:bodyPr wrap="square" rtlCol="0" anchor="ctr">
              <a:spAutoFit/>
            </a:bodyPr>
            <a:lstStyle/>
            <a:p>
              <a:pPr algn="ctr"/>
              <a:r>
                <a:rPr lang="zh-TW" altLang="en-US" sz="2400" dirty="0" smtClean="0">
                  <a:latin typeface="標楷體" panose="03000509000000000000" pitchFamily="65" charset="-120"/>
                  <a:ea typeface="標楷體" panose="03000509000000000000" pitchFamily="65" charset="-120"/>
                </a:rPr>
                <a:t>完整的</a:t>
              </a:r>
              <a:endParaRPr lang="en-US" altLang="zh-TW" sz="2400" dirty="0" smtClean="0">
                <a:latin typeface="標楷體" panose="03000509000000000000" pitchFamily="65" charset="-120"/>
                <a:ea typeface="標楷體" panose="03000509000000000000" pitchFamily="65" charset="-120"/>
              </a:endParaRPr>
            </a:p>
            <a:p>
              <a:pPr algn="ctr"/>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實務課程</a:t>
              </a:r>
              <a:r>
                <a:rPr lang="en-US" altLang="zh-TW" sz="2400" b="1" dirty="0">
                  <a:latin typeface="標楷體" panose="03000509000000000000" pitchFamily="65" charset="-120"/>
                  <a:ea typeface="標楷體" panose="03000509000000000000" pitchFamily="65" charset="-120"/>
                </a:rPr>
                <a:t>】</a:t>
              </a:r>
              <a:endParaRPr lang="zh-TW" altLang="en-US" sz="2400" b="1" dirty="0">
                <a:latin typeface="標楷體" panose="03000509000000000000" pitchFamily="65" charset="-120"/>
                <a:ea typeface="標楷體" panose="03000509000000000000" pitchFamily="65" charset="-120"/>
              </a:endParaRPr>
            </a:p>
          </p:txBody>
        </p:sp>
      </p:grpSp>
      <p:grpSp>
        <p:nvGrpSpPr>
          <p:cNvPr id="22" name="群組 21"/>
          <p:cNvGrpSpPr/>
          <p:nvPr/>
        </p:nvGrpSpPr>
        <p:grpSpPr>
          <a:xfrm>
            <a:off x="1913596" y="4629662"/>
            <a:ext cx="5316809" cy="1877271"/>
            <a:chOff x="1899518" y="4980729"/>
            <a:chExt cx="5316809" cy="1877271"/>
          </a:xfrm>
        </p:grpSpPr>
        <p:sp>
          <p:nvSpPr>
            <p:cNvPr id="13" name="文字方塊 12"/>
            <p:cNvSpPr txBox="1"/>
            <p:nvPr/>
          </p:nvSpPr>
          <p:spPr>
            <a:xfrm>
              <a:off x="3057331" y="5451639"/>
              <a:ext cx="3102363" cy="830997"/>
            </a:xfrm>
            <a:prstGeom prst="rect">
              <a:avLst/>
            </a:prstGeom>
            <a:noFill/>
          </p:spPr>
          <p:txBody>
            <a:bodyPr wrap="square" rtlCol="0" anchor="ctr">
              <a:spAutoFit/>
            </a:bodyPr>
            <a:lstStyle/>
            <a:p>
              <a:pPr algn="ctr"/>
              <a:r>
                <a:rPr lang="zh-TW" altLang="en-US" sz="2400" dirty="0" smtClean="0">
                  <a:latin typeface="標楷體" panose="03000509000000000000" pitchFamily="65" charset="-120"/>
                  <a:ea typeface="標楷體" panose="03000509000000000000" pitchFamily="65" charset="-120"/>
                </a:rPr>
                <a:t>肯做、實</a:t>
              </a:r>
              <a:r>
                <a:rPr lang="zh-TW" altLang="en-US" sz="2400" dirty="0">
                  <a:latin typeface="標楷體" panose="03000509000000000000" pitchFamily="65" charset="-120"/>
                  <a:ea typeface="標楷體" panose="03000509000000000000" pitchFamily="65" charset="-120"/>
                </a:rPr>
                <a:t>做</a:t>
              </a:r>
              <a:r>
                <a:rPr lang="zh-TW" altLang="en-US" sz="2400" dirty="0" smtClean="0">
                  <a:latin typeface="標楷體" panose="03000509000000000000" pitchFamily="65" charset="-120"/>
                  <a:ea typeface="標楷體" panose="03000509000000000000" pitchFamily="65" charset="-120"/>
                </a:rPr>
                <a:t>、認真做</a:t>
              </a:r>
              <a:endParaRPr lang="en-US" altLang="zh-TW" sz="2400" dirty="0" smtClean="0">
                <a:latin typeface="標楷體" panose="03000509000000000000" pitchFamily="65" charset="-120"/>
                <a:ea typeface="標楷體" panose="03000509000000000000" pitchFamily="65" charset="-120"/>
              </a:endParaRPr>
            </a:p>
            <a:p>
              <a:pPr algn="ctr"/>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做中學、學中做</a:t>
              </a:r>
              <a:r>
                <a:rPr lang="en-US" altLang="zh-TW" sz="2400" b="1" dirty="0" smtClean="0">
                  <a:latin typeface="標楷體" panose="03000509000000000000" pitchFamily="65" charset="-120"/>
                  <a:ea typeface="標楷體" panose="03000509000000000000" pitchFamily="65" charset="-120"/>
                </a:rPr>
                <a:t>】</a:t>
              </a:r>
              <a:endParaRPr lang="zh-TW" altLang="en-US" sz="2400" b="1" dirty="0">
                <a:latin typeface="標楷體" panose="03000509000000000000" pitchFamily="65" charset="-120"/>
                <a:ea typeface="標楷體" panose="03000509000000000000" pitchFamily="65" charset="-120"/>
              </a:endParaRPr>
            </a:p>
          </p:txBody>
        </p:sp>
        <p:pic>
          <p:nvPicPr>
            <p:cNvPr id="20" name="圖片 19"/>
            <p:cNvPicPr>
              <a:picLocks noChangeAspect="1"/>
            </p:cNvPicPr>
            <p:nvPr/>
          </p:nvPicPr>
          <p:blipFill>
            <a:blip r:embed="rId5" cstate="print">
              <a:extLst>
                <a:ext uri="{BEBA8EAE-BF5A-486C-A8C5-ECC9F3942E4B}">
                  <a14:imgProps xmlns:a14="http://schemas.microsoft.com/office/drawing/2010/main">
                    <a14:imgLayer r:embed="rId6">
                      <a14:imgEffect>
                        <a14:backgroundRemoval t="9952" b="89928" l="10000" r="94923">
                          <a14:foregroundMark x1="17385" y1="18825" x2="17385" y2="18825"/>
                          <a14:foregroundMark x1="20769" y1="23141" x2="20769" y2="23141"/>
                          <a14:foregroundMark x1="36923" y1="58873" x2="36923" y2="58873"/>
                          <a14:foregroundMark x1="38000" y1="64269" x2="38000" y2="64269"/>
                        </a14:backgroundRemoval>
                      </a14:imgEffect>
                    </a14:imgLayer>
                  </a14:imgProps>
                </a:ext>
                <a:ext uri="{28A0092B-C50C-407E-A947-70E740481C1C}">
                  <a14:useLocalDpi xmlns:a14="http://schemas.microsoft.com/office/drawing/2010/main" val="0"/>
                </a:ext>
              </a:extLst>
            </a:blip>
            <a:stretch>
              <a:fillRect/>
            </a:stretch>
          </p:blipFill>
          <p:spPr>
            <a:xfrm>
              <a:off x="1899518" y="5085184"/>
              <a:ext cx="1381691" cy="1772816"/>
            </a:xfrm>
            <a:prstGeom prst="rect">
              <a:avLst/>
            </a:prstGeom>
          </p:spPr>
        </p:pic>
        <p:pic>
          <p:nvPicPr>
            <p:cNvPr id="21" name="圖片 20"/>
            <p:cNvPicPr>
              <a:picLocks noChangeAspect="1"/>
            </p:cNvPicPr>
            <p:nvPr/>
          </p:nvPicPr>
          <p:blipFill>
            <a:blip r:embed="rId5" cstate="print">
              <a:extLst>
                <a:ext uri="{BEBA8EAE-BF5A-486C-A8C5-ECC9F3942E4B}">
                  <a14:imgProps xmlns:a14="http://schemas.microsoft.com/office/drawing/2010/main">
                    <a14:imgLayer r:embed="rId6">
                      <a14:imgEffect>
                        <a14:backgroundRemoval t="9952" b="89928" l="10000" r="94923">
                          <a14:foregroundMark x1="17385" y1="18825" x2="17385" y2="18825"/>
                          <a14:foregroundMark x1="20769" y1="23141" x2="20769" y2="23141"/>
                          <a14:foregroundMark x1="36923" y1="58873" x2="36923" y2="58873"/>
                          <a14:foregroundMark x1="38000" y1="64269" x2="38000" y2="64269"/>
                        </a14:backgroundRemoval>
                      </a14:imgEffect>
                    </a14:imgLayer>
                  </a14:imgProps>
                </a:ext>
                <a:ext uri="{28A0092B-C50C-407E-A947-70E740481C1C}">
                  <a14:useLocalDpi xmlns:a14="http://schemas.microsoft.com/office/drawing/2010/main" val="0"/>
                </a:ext>
              </a:extLst>
            </a:blip>
            <a:stretch>
              <a:fillRect/>
            </a:stretch>
          </p:blipFill>
          <p:spPr>
            <a:xfrm>
              <a:off x="5834636" y="4980729"/>
              <a:ext cx="1381691" cy="1772816"/>
            </a:xfrm>
            <a:prstGeom prst="rect">
              <a:avLst/>
            </a:prstGeom>
            <a:scene3d>
              <a:camera prst="orthographicFront">
                <a:rot lat="0" lon="10800000" rev="0"/>
              </a:camera>
              <a:lightRig rig="threePt" dir="t"/>
            </a:scene3d>
          </p:spPr>
        </p:pic>
      </p:grpSp>
    </p:spTree>
    <p:extLst>
      <p:ext uri="{BB962C8B-B14F-4D97-AF65-F5344CB8AC3E}">
        <p14:creationId xmlns:p14="http://schemas.microsoft.com/office/powerpoint/2010/main" val="20725430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標題 1"/>
          <p:cNvSpPr>
            <a:spLocks noGrp="1"/>
          </p:cNvSpPr>
          <p:nvPr>
            <p:ph type="title"/>
          </p:nvPr>
        </p:nvSpPr>
        <p:spPr/>
        <p:txBody>
          <a:bodyPr/>
          <a:lstStyle/>
          <a:p>
            <a:pPr eaLnBrk="1" hangingPunct="1"/>
            <a:r>
              <a:rPr lang="zh-TW" altLang="en-US" sz="4000" dirty="0" smtClean="0"/>
              <a:t>五專</a:t>
            </a:r>
            <a:r>
              <a:rPr lang="zh-TW" altLang="en-US" sz="4000" b="1" dirty="0" smtClean="0">
                <a:solidFill>
                  <a:srgbClr val="007A37"/>
                </a:solidFill>
              </a:rPr>
              <a:t>聯合免試</a:t>
            </a:r>
            <a:r>
              <a:rPr lang="zh-TW" altLang="en-US" sz="4000" dirty="0" smtClean="0"/>
              <a:t>入學</a:t>
            </a:r>
            <a:r>
              <a:rPr lang="en-US" altLang="zh-TW" sz="4000" dirty="0" smtClean="0"/>
              <a:t/>
            </a:r>
            <a:br>
              <a:rPr lang="en-US" altLang="zh-TW" sz="4000" dirty="0" smtClean="0"/>
            </a:br>
            <a:r>
              <a:rPr lang="zh-TW" altLang="en-US" sz="4000" dirty="0" smtClean="0"/>
              <a:t>「超額比序總積分」採計項目</a:t>
            </a:r>
          </a:p>
        </p:txBody>
      </p:sp>
      <p:sp>
        <p:nvSpPr>
          <p:cNvPr id="54275" name="內容版面配置區 2"/>
          <p:cNvSpPr>
            <a:spLocks noGrp="1"/>
          </p:cNvSpPr>
          <p:nvPr>
            <p:ph idx="1"/>
          </p:nvPr>
        </p:nvSpPr>
        <p:spPr>
          <a:xfrm>
            <a:off x="457200" y="1753218"/>
            <a:ext cx="8229600" cy="5040312"/>
          </a:xfrm>
        </p:spPr>
        <p:txBody>
          <a:bodyPr/>
          <a:lstStyle/>
          <a:p>
            <a:pPr algn="just" eaLnBrk="1" hangingPunct="1">
              <a:spcBef>
                <a:spcPts val="1200"/>
              </a:spcBef>
            </a:pPr>
            <a:r>
              <a:rPr lang="zh-TW" altLang="en-US" sz="2800" dirty="0" smtClean="0"/>
              <a:t>採計項目包含：「</a:t>
            </a:r>
            <a:r>
              <a:rPr lang="zh-TW" altLang="en-US" sz="2800" dirty="0" smtClean="0">
                <a:solidFill>
                  <a:srgbClr val="00B050"/>
                </a:solidFill>
              </a:rPr>
              <a:t>多元學習表現</a:t>
            </a:r>
            <a:r>
              <a:rPr lang="zh-TW" altLang="en-US" sz="2000" dirty="0" smtClean="0"/>
              <a:t>（含服務學習、競賽、日常生活表現評量、體適能）</a:t>
            </a:r>
            <a:r>
              <a:rPr lang="zh-TW" altLang="en-US" sz="2800" dirty="0" smtClean="0"/>
              <a:t>」、「</a:t>
            </a:r>
            <a:r>
              <a:rPr lang="zh-TW" altLang="en-US" sz="2800" dirty="0" smtClean="0">
                <a:solidFill>
                  <a:srgbClr val="00B050"/>
                </a:solidFill>
              </a:rPr>
              <a:t>技藝優良</a:t>
            </a:r>
            <a:r>
              <a:rPr lang="zh-TW" altLang="en-US" sz="2800" dirty="0" smtClean="0"/>
              <a:t>」、「</a:t>
            </a:r>
            <a:r>
              <a:rPr lang="zh-TW" altLang="en-US" sz="2800" dirty="0" smtClean="0">
                <a:solidFill>
                  <a:srgbClr val="00B050"/>
                </a:solidFill>
              </a:rPr>
              <a:t>弱勢身分</a:t>
            </a:r>
            <a:r>
              <a:rPr lang="zh-TW" altLang="en-US" sz="2800" dirty="0" smtClean="0"/>
              <a:t>」、「</a:t>
            </a:r>
            <a:r>
              <a:rPr lang="zh-TW" altLang="en-US" sz="2800" dirty="0" smtClean="0">
                <a:solidFill>
                  <a:srgbClr val="00B050"/>
                </a:solidFill>
              </a:rPr>
              <a:t>均衡學習</a:t>
            </a:r>
            <a:r>
              <a:rPr lang="zh-TW" altLang="en-US" sz="2800" dirty="0" smtClean="0"/>
              <a:t>」、「</a:t>
            </a:r>
            <a:r>
              <a:rPr lang="zh-TW" altLang="en-US" sz="2800" dirty="0" smtClean="0">
                <a:solidFill>
                  <a:srgbClr val="00B050"/>
                </a:solidFill>
              </a:rPr>
              <a:t>適性輔導</a:t>
            </a:r>
            <a:r>
              <a:rPr lang="zh-TW" altLang="en-US" sz="2800" dirty="0" smtClean="0"/>
              <a:t>」、「</a:t>
            </a:r>
            <a:r>
              <a:rPr lang="zh-TW" altLang="en-US" sz="2800" dirty="0" smtClean="0">
                <a:solidFill>
                  <a:srgbClr val="00B050"/>
                </a:solidFill>
              </a:rPr>
              <a:t>國中教育會考</a:t>
            </a:r>
            <a:r>
              <a:rPr lang="zh-TW" altLang="en-US" sz="2800" dirty="0" smtClean="0"/>
              <a:t>」以及「</a:t>
            </a:r>
            <a:r>
              <a:rPr lang="zh-TW" altLang="en-US" sz="2800" dirty="0" smtClean="0">
                <a:solidFill>
                  <a:srgbClr val="00B050"/>
                </a:solidFill>
              </a:rPr>
              <a:t>其他</a:t>
            </a:r>
            <a:r>
              <a:rPr lang="en-US" altLang="zh-TW" sz="2800" dirty="0" smtClean="0"/>
              <a:t>(</a:t>
            </a:r>
            <a:r>
              <a:rPr lang="zh-TW" altLang="en-US" sz="2800" dirty="0" smtClean="0"/>
              <a:t>招生學校自訂項目</a:t>
            </a:r>
            <a:r>
              <a:rPr lang="en-US" altLang="zh-TW" sz="2800" dirty="0" smtClean="0"/>
              <a:t>)</a:t>
            </a:r>
            <a:r>
              <a:rPr lang="zh-TW" altLang="en-US" sz="2800" dirty="0" smtClean="0"/>
              <a:t>」</a:t>
            </a:r>
            <a:endParaRPr lang="en-US" altLang="zh-TW" sz="2800" dirty="0" smtClean="0"/>
          </a:p>
          <a:p>
            <a:pPr algn="just" eaLnBrk="1" hangingPunct="1">
              <a:spcBef>
                <a:spcPts val="1200"/>
              </a:spcBef>
            </a:pPr>
            <a:r>
              <a:rPr lang="zh-TW" altLang="en-US" sz="2800" dirty="0" smtClean="0"/>
              <a:t>各招生學校訂定各項目積分採計</a:t>
            </a:r>
            <a:r>
              <a:rPr lang="zh-TW" altLang="en-US" sz="2800" dirty="0" smtClean="0">
                <a:solidFill>
                  <a:srgbClr val="FF0000"/>
                </a:solidFill>
              </a:rPr>
              <a:t>權重</a:t>
            </a:r>
            <a:r>
              <a:rPr lang="zh-TW" altLang="en-US" sz="2800" dirty="0" smtClean="0"/>
              <a:t>及同分比序項目</a:t>
            </a:r>
            <a:r>
              <a:rPr lang="zh-TW" altLang="en-US" sz="2800" dirty="0" smtClean="0">
                <a:solidFill>
                  <a:srgbClr val="FF0000"/>
                </a:solidFill>
              </a:rPr>
              <a:t>順序</a:t>
            </a:r>
            <a:r>
              <a:rPr lang="zh-TW" altLang="en-US" sz="2800" dirty="0" smtClean="0"/>
              <a:t>，依此計算各項目積分所得之超額比序總積分與分發順位。</a:t>
            </a:r>
            <a:endParaRPr lang="en-US" altLang="zh-TW" sz="2800" dirty="0" smtClean="0"/>
          </a:p>
        </p:txBody>
      </p:sp>
      <p:pic>
        <p:nvPicPr>
          <p:cNvPr id="56324" name="圖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107學年度北區五專聯合免試入學招生簡章.pdf - Adobe Acrobat Pro 2017"/>
          <p:cNvPicPr>
            <a:picLocks noChangeAspect="1"/>
          </p:cNvPicPr>
          <p:nvPr/>
        </p:nvPicPr>
        <p:blipFill rotWithShape="1">
          <a:blip r:embed="rId3">
            <a:extLst>
              <a:ext uri="{28A0092B-C50C-407E-A947-70E740481C1C}">
                <a14:useLocalDpi xmlns:a14="http://schemas.microsoft.com/office/drawing/2010/main" val="0"/>
              </a:ext>
            </a:extLst>
          </a:blip>
          <a:srcRect l="32676" t="19477" r="30313" b="3488"/>
          <a:stretch/>
        </p:blipFill>
        <p:spPr>
          <a:xfrm>
            <a:off x="1984636" y="764704"/>
            <a:ext cx="5179652" cy="5840886"/>
          </a:xfrm>
          <a:prstGeom prst="rect">
            <a:avLst/>
          </a:prstGeom>
        </p:spPr>
      </p:pic>
      <p:sp>
        <p:nvSpPr>
          <p:cNvPr id="58370" name="標題 1"/>
          <p:cNvSpPr>
            <a:spLocks noGrp="1"/>
          </p:cNvSpPr>
          <p:nvPr>
            <p:ph type="title"/>
          </p:nvPr>
        </p:nvSpPr>
        <p:spPr>
          <a:xfrm>
            <a:off x="0" y="0"/>
            <a:ext cx="9144000" cy="908720"/>
          </a:xfrm>
        </p:spPr>
        <p:txBody>
          <a:bodyPr/>
          <a:lstStyle/>
          <a:p>
            <a:pPr eaLnBrk="1" hangingPunct="1"/>
            <a:r>
              <a:rPr lang="zh-TW" altLang="en-US" sz="4000" dirty="0" smtClean="0"/>
              <a:t>積分採計項目與權重範例</a:t>
            </a:r>
          </a:p>
        </p:txBody>
      </p:sp>
      <p:pic>
        <p:nvPicPr>
          <p:cNvPr id="58446" name="圖片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a:spLocks noChangeArrowheads="1"/>
          </p:cNvSpPr>
          <p:nvPr/>
        </p:nvSpPr>
        <p:spPr bwMode="auto">
          <a:xfrm>
            <a:off x="3049488" y="2276871"/>
            <a:ext cx="442392" cy="1224137"/>
          </a:xfrm>
          <a:prstGeom prst="rect">
            <a:avLst/>
          </a:pr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endParaRPr lang="zh-TW" altLang="en-US" sz="1800">
              <a:latin typeface="Arial" panose="020B0604020202020204" pitchFamily="34" charset="0"/>
            </a:endParaRPr>
          </a:p>
        </p:txBody>
      </p:sp>
      <p:sp>
        <p:nvSpPr>
          <p:cNvPr id="6" name="矩形 5"/>
          <p:cNvSpPr>
            <a:spLocks noChangeArrowheads="1"/>
          </p:cNvSpPr>
          <p:nvPr/>
        </p:nvSpPr>
        <p:spPr bwMode="auto">
          <a:xfrm>
            <a:off x="3850916" y="2281435"/>
            <a:ext cx="3251200" cy="2299693"/>
          </a:xfrm>
          <a:prstGeom prst="rect">
            <a:avLst/>
          </a:pr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endParaRPr lang="zh-TW" altLang="en-US" sz="1800">
              <a:latin typeface="Arial" panose="020B0604020202020204" pitchFamily="34" charset="0"/>
            </a:endParaRPr>
          </a:p>
        </p:txBody>
      </p:sp>
      <p:sp>
        <p:nvSpPr>
          <p:cNvPr id="3" name="文字方塊 2"/>
          <p:cNvSpPr txBox="1">
            <a:spLocks noChangeArrowheads="1"/>
          </p:cNvSpPr>
          <p:nvPr/>
        </p:nvSpPr>
        <p:spPr bwMode="auto">
          <a:xfrm>
            <a:off x="2077144" y="3861048"/>
            <a:ext cx="19446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r>
              <a:rPr lang="zh-TW" altLang="en-US" sz="28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學校自訂</a:t>
            </a:r>
          </a:p>
        </p:txBody>
      </p:sp>
      <p:sp>
        <p:nvSpPr>
          <p:cNvPr id="4" name="矩形 3"/>
          <p:cNvSpPr/>
          <p:nvPr/>
        </p:nvSpPr>
        <p:spPr bwMode="auto">
          <a:xfrm>
            <a:off x="5436096" y="836712"/>
            <a:ext cx="576064" cy="144016"/>
          </a:xfrm>
          <a:prstGeom prst="rect">
            <a:avLst/>
          </a:prstGeom>
          <a:solidFill>
            <a:schemeClr val="bg1"/>
          </a:solidFill>
          <a:ln w="9525">
            <a:noFill/>
            <a:round/>
            <a:headEnd/>
            <a:tailEnd type="triangle" w="med" len="med"/>
          </a:ln>
        </p:spPr>
        <p:txBody>
          <a:bodyPr rtlCol="0" anchor="ctr"/>
          <a:lstStyle/>
          <a:p>
            <a:pPr algn="ctr"/>
            <a:endParaRPr lang="zh-TW" altLang="en-US"/>
          </a:p>
        </p:txBody>
      </p:sp>
      <p:sp>
        <p:nvSpPr>
          <p:cNvPr id="9" name="矩形 8"/>
          <p:cNvSpPr/>
          <p:nvPr/>
        </p:nvSpPr>
        <p:spPr bwMode="auto">
          <a:xfrm>
            <a:off x="5436096" y="1038800"/>
            <a:ext cx="576064" cy="144016"/>
          </a:xfrm>
          <a:prstGeom prst="rect">
            <a:avLst/>
          </a:prstGeom>
          <a:solidFill>
            <a:schemeClr val="bg1"/>
          </a:solidFill>
          <a:ln w="9525">
            <a:noFill/>
            <a:round/>
            <a:headEnd/>
            <a:tailEnd type="triangle" w="med" len="med"/>
          </a:ln>
        </p:spPr>
        <p:txBody>
          <a:bodyPr rtlCol="0" anchor="ctr"/>
          <a:lstStyle/>
          <a:p>
            <a:pPr algn="ctr"/>
            <a:endParaRPr lang="zh-TW" altLang="en-US"/>
          </a:p>
        </p:txBody>
      </p:sp>
      <p:sp>
        <p:nvSpPr>
          <p:cNvPr id="10" name="矩形 9"/>
          <p:cNvSpPr/>
          <p:nvPr/>
        </p:nvSpPr>
        <p:spPr bwMode="auto">
          <a:xfrm>
            <a:off x="2394000" y="829092"/>
            <a:ext cx="396000" cy="170110"/>
          </a:xfrm>
          <a:prstGeom prst="rect">
            <a:avLst/>
          </a:prstGeom>
          <a:solidFill>
            <a:schemeClr val="bg1"/>
          </a:solidFill>
          <a:ln w="9525">
            <a:noFill/>
            <a:round/>
            <a:headEnd/>
            <a:tailEnd type="triangle" w="med" len="med"/>
          </a:ln>
        </p:spPr>
        <p:txBody>
          <a:bodyPr rtlCol="0" anchor="ctr"/>
          <a:lstStyle/>
          <a:p>
            <a:pPr algn="ctr"/>
            <a:r>
              <a:rPr lang="en-US" altLang="zh-TW" sz="900" dirty="0" smtClean="0">
                <a:latin typeface="Times New Roman" panose="02020603050405020304" pitchFamily="18" charset="0"/>
                <a:cs typeface="Times New Roman" panose="02020603050405020304" pitchFamily="18" charset="0"/>
              </a:rPr>
              <a:t>XX</a:t>
            </a:r>
            <a:endParaRPr lang="zh-TW" altLang="en-US" sz="900" dirty="0">
              <a:latin typeface="Times New Roman" panose="02020603050405020304" pitchFamily="18" charset="0"/>
              <a:cs typeface="Times New Roman" panose="02020603050405020304" pitchFamily="18" charset="0"/>
            </a:endParaRPr>
          </a:p>
        </p:txBody>
      </p:sp>
      <p:sp>
        <p:nvSpPr>
          <p:cNvPr id="11" name="矩形 10"/>
          <p:cNvSpPr/>
          <p:nvPr/>
        </p:nvSpPr>
        <p:spPr bwMode="auto">
          <a:xfrm>
            <a:off x="4572000" y="855186"/>
            <a:ext cx="288032" cy="144016"/>
          </a:xfrm>
          <a:prstGeom prst="rect">
            <a:avLst/>
          </a:prstGeom>
          <a:solidFill>
            <a:schemeClr val="bg1"/>
          </a:solidFill>
          <a:ln w="9525">
            <a:noFill/>
            <a:round/>
            <a:headEnd/>
            <a:tailEnd type="triangle" w="med" len="med"/>
          </a:ln>
        </p:spPr>
        <p:txBody>
          <a:bodyPr rtlCol="0" anchor="ctr"/>
          <a:lstStyle/>
          <a:p>
            <a:pPr algn="ctr"/>
            <a:endParaRPr lang="zh-TW" altLang="en-US"/>
          </a:p>
        </p:txBody>
      </p:sp>
      <p:sp>
        <p:nvSpPr>
          <p:cNvPr id="13" name="矩形 12"/>
          <p:cNvSpPr/>
          <p:nvPr/>
        </p:nvSpPr>
        <p:spPr bwMode="auto">
          <a:xfrm>
            <a:off x="2405956" y="1038800"/>
            <a:ext cx="1589980" cy="144016"/>
          </a:xfrm>
          <a:prstGeom prst="rect">
            <a:avLst/>
          </a:prstGeom>
          <a:solidFill>
            <a:schemeClr val="bg1"/>
          </a:solidFill>
          <a:ln w="9525">
            <a:noFill/>
            <a:round/>
            <a:headEnd/>
            <a:tailEnd type="triangle" w="med" len="med"/>
          </a:ln>
        </p:spPr>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標題 1"/>
          <p:cNvSpPr>
            <a:spLocks noGrp="1"/>
          </p:cNvSpPr>
          <p:nvPr>
            <p:ph type="title"/>
          </p:nvPr>
        </p:nvSpPr>
        <p:spPr/>
        <p:txBody>
          <a:bodyPr/>
          <a:lstStyle/>
          <a:p>
            <a:pPr eaLnBrk="1" hangingPunct="1"/>
            <a:r>
              <a:rPr lang="zh-TW" altLang="en-US" sz="4000" dirty="0" smtClean="0"/>
              <a:t>五專</a:t>
            </a:r>
            <a:r>
              <a:rPr lang="zh-TW" altLang="en-US" sz="4000" b="1" dirty="0" smtClean="0">
                <a:solidFill>
                  <a:srgbClr val="007A37"/>
                </a:solidFill>
              </a:rPr>
              <a:t>聯合免試</a:t>
            </a:r>
            <a:r>
              <a:rPr lang="zh-TW" altLang="en-US" sz="4000" dirty="0" smtClean="0"/>
              <a:t>入學</a:t>
            </a:r>
            <a:r>
              <a:rPr lang="en-US" altLang="zh-TW" sz="4000" dirty="0" smtClean="0"/>
              <a:t/>
            </a:r>
            <a:br>
              <a:rPr lang="en-US" altLang="zh-TW" sz="4000" dirty="0" smtClean="0"/>
            </a:br>
            <a:r>
              <a:rPr lang="zh-TW" altLang="en-US" sz="4000" dirty="0" smtClean="0"/>
              <a:t>超額比序項目積分對照表</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758275132"/>
              </p:ext>
            </p:extLst>
          </p:nvPr>
        </p:nvGraphicFramePr>
        <p:xfrm>
          <a:off x="457200" y="1685006"/>
          <a:ext cx="8229601" cy="4480298"/>
        </p:xfrm>
        <a:graphic>
          <a:graphicData uri="http://schemas.openxmlformats.org/drawingml/2006/table">
            <a:tbl>
              <a:tblPr firstRow="1" bandRow="1">
                <a:tableStyleId>{5940675A-B579-460E-94D1-54222C63F5DA}</a:tableStyleId>
              </a:tblPr>
              <a:tblGrid>
                <a:gridCol w="1162472">
                  <a:extLst>
                    <a:ext uri="{9D8B030D-6E8A-4147-A177-3AD203B41FA5}">
                      <a16:colId xmlns:a16="http://schemas.microsoft.com/office/drawing/2014/main" xmlns="" val="20000"/>
                    </a:ext>
                  </a:extLst>
                </a:gridCol>
                <a:gridCol w="1584176">
                  <a:extLst>
                    <a:ext uri="{9D8B030D-6E8A-4147-A177-3AD203B41FA5}">
                      <a16:colId xmlns:a16="http://schemas.microsoft.com/office/drawing/2014/main" xmlns="" val="20001"/>
                    </a:ext>
                  </a:extLst>
                </a:gridCol>
                <a:gridCol w="936104">
                  <a:extLst>
                    <a:ext uri="{9D8B030D-6E8A-4147-A177-3AD203B41FA5}">
                      <a16:colId xmlns:a16="http://schemas.microsoft.com/office/drawing/2014/main" xmlns="" val="20002"/>
                    </a:ext>
                  </a:extLst>
                </a:gridCol>
                <a:gridCol w="936104">
                  <a:extLst>
                    <a:ext uri="{9D8B030D-6E8A-4147-A177-3AD203B41FA5}">
                      <a16:colId xmlns:a16="http://schemas.microsoft.com/office/drawing/2014/main" xmlns="" val="20003"/>
                    </a:ext>
                  </a:extLst>
                </a:gridCol>
                <a:gridCol w="2664295">
                  <a:extLst>
                    <a:ext uri="{9D8B030D-6E8A-4147-A177-3AD203B41FA5}">
                      <a16:colId xmlns:a16="http://schemas.microsoft.com/office/drawing/2014/main" xmlns="" val="20004"/>
                    </a:ext>
                  </a:extLst>
                </a:gridCol>
                <a:gridCol w="946450">
                  <a:extLst>
                    <a:ext uri="{9D8B030D-6E8A-4147-A177-3AD203B41FA5}">
                      <a16:colId xmlns:a16="http://schemas.microsoft.com/office/drawing/2014/main" xmlns="" val="20005"/>
                    </a:ext>
                  </a:extLst>
                </a:gridCol>
              </a:tblGrid>
              <a:tr h="1371542">
                <a:tc>
                  <a:txBody>
                    <a:bodyPr/>
                    <a:lstStyle/>
                    <a:p>
                      <a:pPr algn="ctr"/>
                      <a:r>
                        <a:rPr lang="zh-TW" altLang="en-US" sz="2800" spc="-300" dirty="0" smtClean="0">
                          <a:latin typeface="Times New Roman" panose="02020603050405020304" pitchFamily="18" charset="0"/>
                          <a:ea typeface="標楷體" panose="03000509000000000000" pitchFamily="65" charset="-120"/>
                          <a:cs typeface="Times New Roman" panose="02020603050405020304" pitchFamily="18" charset="0"/>
                        </a:rPr>
                        <a:t>主項目</a:t>
                      </a:r>
                      <a:endParaRPr lang="zh-TW" altLang="en-US" sz="2800" spc="-3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lnL w="12700" cmpd="sng">
                      <a:noFill/>
                    </a:lnL>
                    <a:lnR w="12700" cap="flat" cmpd="sng" algn="ctr">
                      <a:solidFill>
                        <a:schemeClr val="tx1"/>
                      </a:solidFill>
                      <a:prstDash val="dashDot"/>
                      <a:round/>
                      <a:headEnd type="none" w="med" len="med"/>
                      <a:tailEnd type="none" w="med" len="med"/>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FFF2CC">
                        <a:alpha val="40000"/>
                      </a:srgbClr>
                    </a:solidFill>
                  </a:tcPr>
                </a:tc>
                <a:tc>
                  <a:txBody>
                    <a:bodyPr/>
                    <a:lstStyle/>
                    <a:p>
                      <a:pPr algn="ct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分項目</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FFF2CC">
                        <a:alpha val="40000"/>
                      </a:srgbClr>
                    </a:solidFill>
                  </a:tcPr>
                </a:tc>
                <a:tc>
                  <a:txBody>
                    <a:bodyPr/>
                    <a:lstStyle/>
                    <a:p>
                      <a:pPr algn="ct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單項積分上限</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FFF2CC">
                        <a:alpha val="40000"/>
                      </a:srgbClr>
                    </a:solidFill>
                  </a:tcPr>
                </a:tc>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積分上限</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lnL w="12700" cap="flat" cmpd="sng" algn="ctr">
                      <a:solidFill>
                        <a:schemeClr val="tx1"/>
                      </a:solidFill>
                      <a:prstDash val="dashDot"/>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FFF2CC">
                        <a:alpha val="40000"/>
                      </a:srgbClr>
                    </a:solidFill>
                  </a:tcPr>
                </a:tc>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主項目</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lnL w="38100" cap="flat" cmpd="sng" algn="ctr">
                      <a:solidFill>
                        <a:schemeClr val="tx1"/>
                      </a:solidFill>
                      <a:prstDash val="solid"/>
                      <a:round/>
                      <a:headEnd type="none" w="med" len="med"/>
                      <a:tailEnd type="none" w="med" len="med"/>
                    </a:lnL>
                    <a:lnR w="12700" cap="flat" cmpd="sng" algn="ctr">
                      <a:solidFill>
                        <a:schemeClr val="tx1"/>
                      </a:solidFill>
                      <a:prstDash val="dashDot"/>
                      <a:round/>
                      <a:headEnd type="none" w="med" len="med"/>
                      <a:tailEnd type="none" w="med" len="med"/>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FFF2CC">
                        <a:alpha val="40000"/>
                      </a:srgbClr>
                    </a:solidFill>
                  </a:tcPr>
                </a:tc>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積分上限</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lnL w="12700" cap="flat" cmpd="sng" algn="ctr">
                      <a:solidFill>
                        <a:schemeClr val="tx1"/>
                      </a:solidFill>
                      <a:prstDash val="dashDot"/>
                      <a:round/>
                      <a:headEnd type="none" w="med" len="med"/>
                      <a:tailEnd type="none" w="med" len="med"/>
                    </a:lnL>
                    <a:lnR w="12700" cmpd="sng">
                      <a:noFill/>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FFF2CC">
                        <a:alpha val="40000"/>
                      </a:srgbClr>
                    </a:solidFill>
                  </a:tcPr>
                </a:tc>
                <a:extLst>
                  <a:ext uri="{0D108BD9-81ED-4DB2-BD59-A6C34878D82A}">
                    <a16:rowId xmlns:a16="http://schemas.microsoft.com/office/drawing/2014/main" xmlns="" val="10000"/>
                  </a:ext>
                </a:extLst>
              </a:tr>
              <a:tr h="0">
                <a:tc rowSpan="8">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多元</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學習</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表現</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lnL w="12700" cmpd="sng">
                      <a:noFill/>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solidFill>
                      <a:srgbClr val="CCFF66"/>
                    </a:solidFill>
                  </a:tcPr>
                </a:tc>
                <a:tc rowSpan="2">
                  <a:txBody>
                    <a:bodyPr/>
                    <a:lstStyle/>
                    <a:p>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競賽</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noFill/>
                  </a:tcPr>
                </a:tc>
                <a:tc rowSpan="8">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16</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lnL w="12700" cap="flat" cmpd="sng" algn="ctr">
                      <a:solidFill>
                        <a:schemeClr val="tx1"/>
                      </a:solidFill>
                      <a:prstDash val="dash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技藝優良</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lnL w="38100" cap="flat" cmpd="sng" algn="ctr">
                      <a:solidFill>
                        <a:schemeClr val="tx1"/>
                      </a:solidFill>
                      <a:prstDash val="solid"/>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vMerge="1">
                  <a:txBody>
                    <a:bodyPr/>
                    <a:lstStyle/>
                    <a:p>
                      <a:pPr algn="ct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pPr algn="ctr"/>
                      <a:endParaRPr lang="zh-TW" altLang="en-US" sz="2800" dirty="0"/>
                    </a:p>
                  </a:txBody>
                  <a:tcPr anchor="ctr"/>
                </a:tc>
                <a:tc rowSpan="2">
                  <a:txBody>
                    <a:bodyPr/>
                    <a:lstStyle/>
                    <a:p>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弱勢身分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lnL w="38100" cap="flat" cmpd="sng" algn="ctr">
                      <a:solidFill>
                        <a:schemeClr val="tx1"/>
                      </a:solidFill>
                      <a:prstDash val="solid"/>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CCECFF"/>
                    </a:solidFill>
                  </a:tcPr>
                </a:tc>
                <a:tc rowSpan="2">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0">
                <a:tc vMerge="1">
                  <a:txBody>
                    <a:bodyPr/>
                    <a:lstStyle/>
                    <a:p>
                      <a:endParaRPr lang="zh-TW" altLang="en-US"/>
                    </a:p>
                  </a:txBody>
                  <a:tcPr/>
                </a:tc>
                <a:tc rowSpan="2">
                  <a:txBody>
                    <a:bodyPr/>
                    <a:lstStyle/>
                    <a:p>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服務學習</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3"/>
                  </a:ext>
                </a:extLst>
              </a:tr>
              <a:tr h="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vMerge="1">
                  <a:txBody>
                    <a:bodyPr/>
                    <a:lstStyle/>
                    <a:p>
                      <a:pPr algn="ct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pPr algn="ctr"/>
                      <a:endParaRPr lang="zh-TW" altLang="en-US" sz="2800" dirty="0"/>
                    </a:p>
                  </a:txBody>
                  <a:tcPr anchor="ctr"/>
                </a:tc>
                <a:tc rowSpan="2">
                  <a:txBody>
                    <a:bodyPr/>
                    <a:lstStyle/>
                    <a:p>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均衡學習</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lnL w="38100" cap="flat" cmpd="sng" algn="ctr">
                      <a:solidFill>
                        <a:schemeClr val="tx1"/>
                      </a:solidFill>
                      <a:prstDash val="solid"/>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CCFF66"/>
                    </a:solidFill>
                  </a:tcPr>
                </a:tc>
                <a:tc rowSpan="2">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0">
                <a:tc vMerge="1">
                  <a:txBody>
                    <a:bodyPr/>
                    <a:lstStyle/>
                    <a:p>
                      <a:endParaRPr lang="zh-TW" altLang="en-US"/>
                    </a:p>
                  </a:txBody>
                  <a:tcPr/>
                </a:tc>
                <a:tc rowSpan="2">
                  <a:txBody>
                    <a:bodyPr/>
                    <a:lstStyle/>
                    <a:p>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日常生活表現評量</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5"/>
                  </a:ext>
                </a:extLst>
              </a:tr>
              <a:tr h="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vMerge="1">
                  <a:txBody>
                    <a:bodyPr/>
                    <a:lstStyle/>
                    <a:p>
                      <a:pPr algn="ct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pPr algn="ctr"/>
                      <a:endParaRPr lang="zh-TW" altLang="en-US" sz="2800" dirty="0"/>
                    </a:p>
                  </a:txBody>
                  <a:tcPr anchor="ctr"/>
                </a:tc>
                <a:tc>
                  <a:txBody>
                    <a:bodyPr/>
                    <a:lstStyle/>
                    <a:p>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適性輔導</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lnL w="38100" cap="flat" cmpd="sng" algn="ctr">
                      <a:solidFill>
                        <a:schemeClr val="tx1"/>
                      </a:solidFill>
                      <a:prstDash val="solid"/>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rowSpan="2">
                  <a:txBody>
                    <a:bodyPr/>
                    <a:lstStyle/>
                    <a:p>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體適能</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algn="ct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noFill/>
                  </a:tcPr>
                </a:tc>
                <a:tc vMerge="1">
                  <a:txBody>
                    <a:bodyPr/>
                    <a:lstStyle/>
                    <a:p>
                      <a:pPr algn="ctr"/>
                      <a:endParaRPr lang="zh-TW" altLang="en-US" sz="2800" dirty="0"/>
                    </a:p>
                  </a:txBody>
                  <a:tcPr anchor="ctr"/>
                </a:tc>
                <a:tc>
                  <a:txBody>
                    <a:bodyPr/>
                    <a:lstStyle/>
                    <a:p>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國中教育會考</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lnL w="38100" cap="flat" cmpd="sng" algn="ctr">
                      <a:solidFill>
                        <a:schemeClr val="tx1"/>
                      </a:solidFill>
                      <a:prstDash val="solid"/>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vMerge="1">
                  <a:txBody>
                    <a:bodyPr/>
                    <a:lstStyle/>
                    <a:p>
                      <a:pPr algn="ct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pPr algn="ctr"/>
                      <a:endParaRPr lang="zh-TW" altLang="en-US" sz="2800" dirty="0"/>
                    </a:p>
                  </a:txBody>
                  <a:tcPr anchor="ctr"/>
                </a:tc>
                <a:tc>
                  <a:txBody>
                    <a:bodyPr/>
                    <a:lstStyle/>
                    <a:p>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其他</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lnL w="38100" cap="flat" cmpd="sng" algn="ctr">
                      <a:solidFill>
                        <a:schemeClr val="tx1"/>
                      </a:solidFill>
                      <a:prstDash val="solid"/>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solidFill>
                      <a:srgbClr val="CCECFF"/>
                    </a:solidFill>
                  </a:tcP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bl>
          </a:graphicData>
        </a:graphic>
      </p:graphicFrame>
      <p:pic>
        <p:nvPicPr>
          <p:cNvPr id="60472"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圖片 5"/>
          <p:cNvPicPr>
            <a:picLocks noChangeAspect="1"/>
          </p:cNvPicPr>
          <p:nvPr/>
        </p:nvPicPr>
        <p:blipFill rotWithShape="1">
          <a:blip r:embed="rId3">
            <a:extLst>
              <a:ext uri="{28A0092B-C50C-407E-A947-70E740481C1C}">
                <a14:useLocalDpi xmlns:a14="http://schemas.microsoft.com/office/drawing/2010/main" val="0"/>
              </a:ext>
            </a:extLst>
          </a:blip>
          <a:srcRect l="8400" t="21000" r="7601" b="26501"/>
          <a:stretch/>
        </p:blipFill>
        <p:spPr>
          <a:xfrm>
            <a:off x="107504" y="1340768"/>
            <a:ext cx="8928992" cy="5195529"/>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標題 1"/>
          <p:cNvSpPr>
            <a:spLocks noGrp="1"/>
          </p:cNvSpPr>
          <p:nvPr>
            <p:ph type="title"/>
          </p:nvPr>
        </p:nvSpPr>
        <p:spPr/>
        <p:txBody>
          <a:bodyPr/>
          <a:lstStyle/>
          <a:p>
            <a:r>
              <a:rPr lang="en-US" altLang="zh-TW" sz="4000" smtClean="0"/>
              <a:t>[</a:t>
            </a:r>
            <a:r>
              <a:rPr lang="zh-TW" altLang="en-US" sz="4000" smtClean="0"/>
              <a:t>聯免</a:t>
            </a:r>
            <a:r>
              <a:rPr lang="en-US" altLang="zh-TW" sz="4000" smtClean="0"/>
              <a:t>] </a:t>
            </a:r>
            <a:r>
              <a:rPr lang="zh-TW" altLang="en-US" sz="4000" smtClean="0"/>
              <a:t>多元學習表現</a:t>
            </a:r>
            <a:r>
              <a:rPr lang="en-US" altLang="zh-TW" sz="4000" smtClean="0"/>
              <a:t>(1/4)</a:t>
            </a:r>
            <a:r>
              <a:rPr lang="zh-TW" altLang="en-US" sz="4000" smtClean="0"/>
              <a:t> </a:t>
            </a:r>
            <a:r>
              <a:rPr lang="en-US" altLang="zh-TW" sz="4000" smtClean="0"/>
              <a:t>– </a:t>
            </a:r>
            <a:r>
              <a:rPr lang="zh-TW" altLang="en-US" sz="4000" smtClean="0"/>
              <a:t>競賽</a:t>
            </a:r>
          </a:p>
        </p:txBody>
      </p:sp>
      <p:sp>
        <p:nvSpPr>
          <p:cNvPr id="24617" name="文字方塊 4"/>
          <p:cNvSpPr txBox="1">
            <a:spLocks noChangeArrowheads="1"/>
          </p:cNvSpPr>
          <p:nvPr/>
        </p:nvSpPr>
        <p:spPr bwMode="auto">
          <a:xfrm>
            <a:off x="468313" y="4610100"/>
            <a:ext cx="84963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註：</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eaLnBrk="1" hangingPunct="1">
              <a:buFont typeface="+mj-lt"/>
              <a:buAutoNum type="arabicPeriod"/>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本項目積分上限為</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7</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分。同學年度同項競賽擇優</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次採計。</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eaLnBrk="1" hangingPunct="1">
              <a:buFont typeface="+mj-lt"/>
              <a:buAutoNum type="arabicPeriod"/>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國際性競賽（國際科技展覽、國際運動會）、全國性競賽以簡章所列競賽為限。</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eaLnBrk="1" hangingPunct="1">
              <a:buFont typeface="+mj-lt"/>
              <a:buAutoNum type="arabicPeriod"/>
              <a:defRPr/>
            </a:pP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區域及縣市競賽以地方政府機關主辦者為限</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，獲獎證明落款人：縣市為</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縣長</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，直轄市為</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市長</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或其所屬之</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一級機關首長</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eaLnBrk="1" hangingPunct="1">
              <a:buFont typeface="+mj-lt"/>
              <a:buAutoNum type="arabicPeriod"/>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參賽者</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人以上視為團體，團體參賽依個人賽積分折半計算。</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eaLnBrk="1" hangingPunct="1">
              <a:buFont typeface="+mj-lt"/>
              <a:buAutoNum type="arabicPeriod"/>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競賽得獎應於</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國中就學期間且至</a:t>
            </a:r>
            <a:r>
              <a:rPr lang="en-US" altLang="zh-TW"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14</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 </a:t>
            </a:r>
            <a:r>
              <a:rPr lang="en-US" altLang="zh-TW"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含</a:t>
            </a:r>
            <a:r>
              <a:rPr lang="en-US" altLang="zh-TW"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前</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取得為限。</a:t>
            </a:r>
          </a:p>
        </p:txBody>
      </p:sp>
      <p:pic>
        <p:nvPicPr>
          <p:cNvPr id="61476" name="圖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內容版面配置區 3"/>
          <p:cNvGraphicFramePr>
            <a:graphicFrameLocks/>
          </p:cNvGraphicFramePr>
          <p:nvPr>
            <p:extLst>
              <p:ext uri="{D42A27DB-BD31-4B8C-83A1-F6EECF244321}">
                <p14:modId xmlns:p14="http://schemas.microsoft.com/office/powerpoint/2010/main" val="3057433961"/>
              </p:ext>
            </p:extLst>
          </p:nvPr>
        </p:nvGraphicFramePr>
        <p:xfrm>
          <a:off x="514783" y="1445992"/>
          <a:ext cx="8229599" cy="3005026"/>
        </p:xfrm>
        <a:graphic>
          <a:graphicData uri="http://schemas.openxmlformats.org/drawingml/2006/table">
            <a:tbl>
              <a:tblPr firstRow="1" bandRow="1">
                <a:tableStyleId>{5940675A-B579-460E-94D1-54222C63F5DA}</a:tableStyleId>
              </a:tblPr>
              <a:tblGrid>
                <a:gridCol w="2314600">
                  <a:extLst>
                    <a:ext uri="{9D8B030D-6E8A-4147-A177-3AD203B41FA5}">
                      <a16:colId xmlns:a16="http://schemas.microsoft.com/office/drawing/2014/main" xmlns="" val="20000"/>
                    </a:ext>
                  </a:extLst>
                </a:gridCol>
                <a:gridCol w="1440160">
                  <a:extLst>
                    <a:ext uri="{9D8B030D-6E8A-4147-A177-3AD203B41FA5}">
                      <a16:colId xmlns:a16="http://schemas.microsoft.com/office/drawing/2014/main" xmlns="" val="20001"/>
                    </a:ext>
                  </a:extLst>
                </a:gridCol>
                <a:gridCol w="1440160">
                  <a:extLst>
                    <a:ext uri="{9D8B030D-6E8A-4147-A177-3AD203B41FA5}">
                      <a16:colId xmlns:a16="http://schemas.microsoft.com/office/drawing/2014/main" xmlns="" val="20002"/>
                    </a:ext>
                  </a:extLst>
                </a:gridCol>
                <a:gridCol w="1285031">
                  <a:extLst>
                    <a:ext uri="{9D8B030D-6E8A-4147-A177-3AD203B41FA5}">
                      <a16:colId xmlns:a16="http://schemas.microsoft.com/office/drawing/2014/main" xmlns="" val="20003"/>
                    </a:ext>
                  </a:extLst>
                </a:gridCol>
                <a:gridCol w="1749648">
                  <a:extLst>
                    <a:ext uri="{9D8B030D-6E8A-4147-A177-3AD203B41FA5}">
                      <a16:colId xmlns:a16="http://schemas.microsoft.com/office/drawing/2014/main" xmlns="" val="20004"/>
                    </a:ext>
                  </a:extLst>
                </a:gridCol>
              </a:tblGrid>
              <a:tr h="779560">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競賽類型</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lnL w="12700" cmpd="sng">
                      <a:noFill/>
                    </a:lnL>
                    <a:lnR w="12700" cap="flat" cmpd="sng" algn="ctr">
                      <a:solidFill>
                        <a:schemeClr val="tx1"/>
                      </a:solidFill>
                      <a:prstDash val="dashDot"/>
                      <a:round/>
                      <a:headEnd type="none" w="med" len="med"/>
                      <a:tailEnd type="none" w="med" len="med"/>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FEF1CE"/>
                    </a:solidFill>
                  </a:tcPr>
                </a:tc>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第一名</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FEF1CE"/>
                    </a:solidFill>
                  </a:tcPr>
                </a:tc>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第二名</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FEF1CE"/>
                    </a:solidFill>
                  </a:tcPr>
                </a:tc>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第三名</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FEF1CE"/>
                    </a:solidFill>
                  </a:tcPr>
                </a:tc>
                <a:tc>
                  <a:txBody>
                    <a:bodyPr/>
                    <a:lstStyle/>
                    <a:p>
                      <a:pPr algn="ctr"/>
                      <a:r>
                        <a:rPr lang="zh-TW" altLang="en-US" sz="2800" spc="-500" baseline="0" dirty="0" smtClean="0">
                          <a:latin typeface="Times New Roman" panose="02020603050405020304" pitchFamily="18" charset="0"/>
                          <a:ea typeface="標楷體" panose="03000509000000000000" pitchFamily="65" charset="-120"/>
                          <a:cs typeface="Times New Roman" panose="02020603050405020304" pitchFamily="18" charset="0"/>
                        </a:rPr>
                        <a:t>第四至六名</a:t>
                      </a:r>
                      <a:endParaRPr lang="zh-TW" altLang="en-US" sz="2800" spc="-500" baseline="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lnL w="12700" cap="flat" cmpd="sng" algn="ctr">
                      <a:solidFill>
                        <a:schemeClr val="tx1"/>
                      </a:solidFill>
                      <a:prstDash val="dashDot"/>
                      <a:round/>
                      <a:headEnd type="none" w="med" len="med"/>
                      <a:tailEnd type="none" w="med" len="med"/>
                    </a:lnL>
                    <a:lnR w="12700" cmpd="sng">
                      <a:noFill/>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FEF1CE"/>
                    </a:solidFill>
                  </a:tcPr>
                </a:tc>
                <a:extLst>
                  <a:ext uri="{0D108BD9-81ED-4DB2-BD59-A6C34878D82A}">
                    <a16:rowId xmlns:a16="http://schemas.microsoft.com/office/drawing/2014/main" xmlns="" val="10000"/>
                  </a:ext>
                </a:extLst>
              </a:tr>
              <a:tr h="579228">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國際性競賽</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lnL w="12700" cmpd="sng">
                      <a:noFill/>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0001"/>
                  </a:ext>
                </a:extLst>
              </a:tr>
              <a:tr h="579228">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全國性競賽</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lnL w="12700" cmpd="sng">
                      <a:noFill/>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0002"/>
                  </a:ext>
                </a:extLst>
              </a:tr>
              <a:tr h="1067010">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區域及縣市競賽</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lnL w="12700" cmpd="sng">
                      <a:noFill/>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0003"/>
                  </a:ext>
                </a:extLst>
              </a:tr>
            </a:tbl>
          </a:graphicData>
        </a:graphic>
      </p:graphicFrame>
      <p:pic>
        <p:nvPicPr>
          <p:cNvPr id="8" name="圖片 7"/>
          <p:cNvPicPr>
            <a:picLocks noChangeAspect="1"/>
          </p:cNvPicPr>
          <p:nvPr/>
        </p:nvPicPr>
        <p:blipFill rotWithShape="1">
          <a:blip r:embed="rId4">
            <a:extLst>
              <a:ext uri="{28A0092B-C50C-407E-A947-70E740481C1C}">
                <a14:useLocalDpi xmlns:a14="http://schemas.microsoft.com/office/drawing/2010/main" val="0"/>
              </a:ext>
            </a:extLst>
          </a:blip>
          <a:srcRect l="8399" t="21302" r="7601" b="26198"/>
          <a:stretch/>
        </p:blipFill>
        <p:spPr>
          <a:xfrm>
            <a:off x="179512" y="1190875"/>
            <a:ext cx="8856984" cy="3515259"/>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標題 1"/>
          <p:cNvSpPr>
            <a:spLocks noGrp="1"/>
          </p:cNvSpPr>
          <p:nvPr>
            <p:ph type="title"/>
          </p:nvPr>
        </p:nvSpPr>
        <p:spPr/>
        <p:txBody>
          <a:bodyPr/>
          <a:lstStyle/>
          <a:p>
            <a:r>
              <a:rPr lang="en-US" altLang="zh-TW" sz="3900" smtClean="0"/>
              <a:t>[</a:t>
            </a:r>
            <a:r>
              <a:rPr lang="zh-TW" altLang="en-US" sz="3900" smtClean="0"/>
              <a:t>聯免</a:t>
            </a:r>
            <a:r>
              <a:rPr lang="en-US" altLang="zh-TW" sz="3900" smtClean="0"/>
              <a:t>] </a:t>
            </a:r>
            <a:r>
              <a:rPr lang="zh-TW" altLang="en-US" sz="3900" smtClean="0"/>
              <a:t>多元學習表現</a:t>
            </a:r>
            <a:r>
              <a:rPr lang="en-US" altLang="zh-TW" sz="3900" smtClean="0"/>
              <a:t>(2/4)</a:t>
            </a:r>
            <a:r>
              <a:rPr lang="zh-TW" altLang="en-US" sz="3900" smtClean="0"/>
              <a:t> </a:t>
            </a:r>
            <a:r>
              <a:rPr lang="en-US" altLang="zh-TW" sz="3900" smtClean="0"/>
              <a:t>– </a:t>
            </a:r>
            <a:r>
              <a:rPr lang="zh-TW" altLang="en-US" sz="3900" smtClean="0"/>
              <a:t>服務學習</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391396346"/>
              </p:ext>
            </p:extLst>
          </p:nvPr>
        </p:nvGraphicFramePr>
        <p:xfrm>
          <a:off x="468313" y="1270000"/>
          <a:ext cx="8229600" cy="3743173"/>
        </p:xfrm>
        <a:graphic>
          <a:graphicData uri="http://schemas.openxmlformats.org/drawingml/2006/table">
            <a:tbl>
              <a:tblPr firstRow="1" bandRow="1">
                <a:tableStyleId>{5940675A-B579-460E-94D1-54222C63F5DA}</a:tableStyleId>
              </a:tblPr>
              <a:tblGrid>
                <a:gridCol w="4906888">
                  <a:extLst>
                    <a:ext uri="{9D8B030D-6E8A-4147-A177-3AD203B41FA5}">
                      <a16:colId xmlns:a16="http://schemas.microsoft.com/office/drawing/2014/main" xmlns="" val="20000"/>
                    </a:ext>
                  </a:extLst>
                </a:gridCol>
                <a:gridCol w="3322712">
                  <a:extLst>
                    <a:ext uri="{9D8B030D-6E8A-4147-A177-3AD203B41FA5}">
                      <a16:colId xmlns:a16="http://schemas.microsoft.com/office/drawing/2014/main" xmlns="" val="20001"/>
                    </a:ext>
                  </a:extLst>
                </a:gridCol>
              </a:tblGrid>
              <a:tr h="629693">
                <a:tc>
                  <a:txBody>
                    <a:bodyPr/>
                    <a:lstStyle/>
                    <a:p>
                      <a:pPr algn="ct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採計項目</a:t>
                      </a:r>
                      <a:endParaRPr lang="zh-TW" altLang="en-US" sz="30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mpd="sng">
                      <a:noFill/>
                    </a:lnL>
                    <a:lnR w="12700" cap="flat" cmpd="sng" algn="ctr">
                      <a:solidFill>
                        <a:schemeClr val="tx1"/>
                      </a:solidFill>
                      <a:prstDash val="dashDot"/>
                      <a:round/>
                      <a:headEnd type="none" w="med" len="med"/>
                      <a:tailEnd type="none" w="med" len="med"/>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FFFF00">
                        <a:alpha val="40000"/>
                      </a:srgbClr>
                    </a:solidFill>
                  </a:tcPr>
                </a:tc>
                <a:tc>
                  <a:txBody>
                    <a:bodyPr/>
                    <a:lstStyle/>
                    <a:p>
                      <a:pPr algn="ct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積分採計方式</a:t>
                      </a:r>
                      <a:endParaRPr lang="zh-TW" altLang="en-US" sz="30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dashDot"/>
                      <a:round/>
                      <a:headEnd type="none" w="med" len="med"/>
                      <a:tailEnd type="none" w="med" len="med"/>
                    </a:lnL>
                    <a:lnR w="12700" cmpd="sng">
                      <a:noFill/>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FFFF00">
                        <a:alpha val="40000"/>
                      </a:srgbClr>
                    </a:solidFill>
                  </a:tcPr>
                </a:tc>
                <a:extLst>
                  <a:ext uri="{0D108BD9-81ED-4DB2-BD59-A6C34878D82A}">
                    <a16:rowId xmlns:a16="http://schemas.microsoft.com/office/drawing/2014/main" xmlns="" val="10000"/>
                  </a:ext>
                </a:extLst>
              </a:tr>
              <a:tr h="622696">
                <a:tc>
                  <a:txBody>
                    <a:bodyPr/>
                    <a:lstStyle/>
                    <a:p>
                      <a:pPr algn="ct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班級幹部</a:t>
                      </a:r>
                      <a:endParaRPr lang="zh-TW" altLang="en-US" sz="30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mpd="sng">
                      <a:noFill/>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rowSpan="3">
                  <a:txBody>
                    <a:bodyPr/>
                    <a:lstStyle/>
                    <a:p>
                      <a:pPr algn="ct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滿一學期得</a:t>
                      </a:r>
                      <a:r>
                        <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30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4">
                        <a:alpha val="20000"/>
                      </a:schemeClr>
                    </a:solidFill>
                  </a:tcPr>
                </a:tc>
                <a:extLst>
                  <a:ext uri="{0D108BD9-81ED-4DB2-BD59-A6C34878D82A}">
                    <a16:rowId xmlns:a16="http://schemas.microsoft.com/office/drawing/2014/main" xmlns="" val="10001"/>
                  </a:ext>
                </a:extLst>
              </a:tr>
              <a:tr h="622696">
                <a:tc>
                  <a:txBody>
                    <a:bodyPr/>
                    <a:lstStyle/>
                    <a:p>
                      <a:pPr algn="ct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小老師</a:t>
                      </a:r>
                      <a:endParaRPr lang="zh-TW" altLang="en-US" sz="30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mpd="sng">
                      <a:noFill/>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vMerge="1">
                  <a:txBody>
                    <a:bodyPr/>
                    <a:lstStyle/>
                    <a:p>
                      <a:endParaRPr lang="zh-TW" altLang="en-US" sz="3200" dirty="0"/>
                    </a:p>
                  </a:txBody>
                  <a:tcPr/>
                </a:tc>
                <a:extLst>
                  <a:ext uri="{0D108BD9-81ED-4DB2-BD59-A6C34878D82A}">
                    <a16:rowId xmlns:a16="http://schemas.microsoft.com/office/drawing/2014/main" xmlns="" val="10002"/>
                  </a:ext>
                </a:extLst>
              </a:tr>
              <a:tr h="622696">
                <a:tc>
                  <a:txBody>
                    <a:bodyPr/>
                    <a:lstStyle/>
                    <a:p>
                      <a:pPr algn="ct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社團幹部</a:t>
                      </a:r>
                      <a:endParaRPr lang="zh-TW" altLang="en-US" sz="30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mpd="sng">
                      <a:noFill/>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vMerge="1">
                  <a:txBody>
                    <a:bodyPr/>
                    <a:lstStyle/>
                    <a:p>
                      <a:endParaRPr lang="zh-TW" altLang="en-US" sz="3200" dirty="0"/>
                    </a:p>
                  </a:txBody>
                  <a:tcPr/>
                </a:tc>
                <a:extLst>
                  <a:ext uri="{0D108BD9-81ED-4DB2-BD59-A6C34878D82A}">
                    <a16:rowId xmlns:a16="http://schemas.microsoft.com/office/drawing/2014/main" xmlns="" val="10003"/>
                  </a:ext>
                </a:extLst>
              </a:tr>
              <a:tr h="622696">
                <a:tc>
                  <a:txBody>
                    <a:bodyPr/>
                    <a:lstStyle/>
                    <a:p>
                      <a:pPr algn="ct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校內服務學習課程及活動</a:t>
                      </a:r>
                      <a:endParaRPr lang="zh-TW" altLang="en-US" sz="30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mpd="sng">
                      <a:noFill/>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rowSpan="2">
                  <a:txBody>
                    <a:bodyPr/>
                    <a:lstStyle/>
                    <a:p>
                      <a:pPr algn="ct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滿</a:t>
                      </a:r>
                      <a:r>
                        <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rPr>
                        <a:t>8</a:t>
                      </a: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小時得</a:t>
                      </a:r>
                      <a:r>
                        <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30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extLst>
                  <a:ext uri="{0D108BD9-81ED-4DB2-BD59-A6C34878D82A}">
                    <a16:rowId xmlns:a16="http://schemas.microsoft.com/office/drawing/2014/main" xmlns="" val="10004"/>
                  </a:ext>
                </a:extLst>
              </a:tr>
              <a:tr h="622696">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校外參加志工服務或社區服務</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mpd="sng">
                      <a:noFill/>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tc vMerge="1">
                  <a:txBody>
                    <a:bodyPr/>
                    <a:lstStyle/>
                    <a:p>
                      <a:endParaRPr lang="zh-TW" altLang="en-US" sz="3200" dirty="0"/>
                    </a:p>
                  </a:txBody>
                  <a:tcPr/>
                </a:tc>
                <a:extLst>
                  <a:ext uri="{0D108BD9-81ED-4DB2-BD59-A6C34878D82A}">
                    <a16:rowId xmlns:a16="http://schemas.microsoft.com/office/drawing/2014/main" xmlns="" val="10005"/>
                  </a:ext>
                </a:extLst>
              </a:tr>
            </a:tbl>
          </a:graphicData>
        </a:graphic>
      </p:graphicFrame>
      <p:sp>
        <p:nvSpPr>
          <p:cNvPr id="25623" name="文字方塊 4"/>
          <p:cNvSpPr txBox="1">
            <a:spLocks noChangeArrowheads="1"/>
          </p:cNvSpPr>
          <p:nvPr/>
        </p:nvSpPr>
        <p:spPr bwMode="auto">
          <a:xfrm>
            <a:off x="479425" y="5157788"/>
            <a:ext cx="82073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註：</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eaLnBrk="1" hangingPunct="1">
              <a:buFont typeface="+mj-lt"/>
              <a:buAutoNum type="arabicPeriod"/>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本項目積分上限為</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7</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eaLnBrk="1" hangingPunct="1">
              <a:buFont typeface="+mj-lt"/>
              <a:buAutoNum type="arabicPeriod"/>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同一學期同時擔任班級幹部、小老師或社團幹部，仍以</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分採計。</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eaLnBrk="1" hangingPunct="1">
              <a:buFont typeface="+mj-lt"/>
              <a:buAutoNum type="arabicPeriod"/>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除副班長、副社長以外之其餘副級幹部皆不採計。</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eaLnBrk="1" hangingPunct="1">
              <a:buFont typeface="+mj-lt"/>
              <a:buAutoNum type="arabicPeriod"/>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服務時數應於</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國中就學期間且至</a:t>
            </a:r>
            <a:r>
              <a:rPr lang="en-US" altLang="zh-TW"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14</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 </a:t>
            </a:r>
            <a:r>
              <a:rPr lang="en-US" altLang="zh-TW"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含</a:t>
            </a:r>
            <a:r>
              <a:rPr lang="en-US" altLang="zh-TW"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前</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取得為限。</a:t>
            </a:r>
          </a:p>
        </p:txBody>
      </p:sp>
      <p:pic>
        <p:nvPicPr>
          <p:cNvPr id="63512" name="圖片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圖片 5"/>
          <p:cNvPicPr>
            <a:picLocks noChangeAspect="1"/>
          </p:cNvPicPr>
          <p:nvPr/>
        </p:nvPicPr>
        <p:blipFill rotWithShape="1">
          <a:blip r:embed="rId3">
            <a:extLst>
              <a:ext uri="{28A0092B-C50C-407E-A947-70E740481C1C}">
                <a14:useLocalDpi xmlns:a14="http://schemas.microsoft.com/office/drawing/2010/main" val="0"/>
              </a:ext>
            </a:extLst>
          </a:blip>
          <a:srcRect l="8400" t="21000" r="7601" b="26501"/>
          <a:stretch/>
        </p:blipFill>
        <p:spPr>
          <a:xfrm>
            <a:off x="133350" y="1020814"/>
            <a:ext cx="8820472" cy="4208386"/>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914696008"/>
              </p:ext>
            </p:extLst>
          </p:nvPr>
        </p:nvGraphicFramePr>
        <p:xfrm>
          <a:off x="457200" y="1600200"/>
          <a:ext cx="8229600" cy="4359273"/>
        </p:xfrm>
        <a:graphic>
          <a:graphicData uri="http://schemas.openxmlformats.org/drawingml/2006/table">
            <a:tbl>
              <a:tblPr firstRow="1" bandRow="1">
                <a:tableStyleId>{5940675A-B579-460E-94D1-54222C63F5DA}</a:tableStyleId>
              </a:tblPr>
              <a:tblGrid>
                <a:gridCol w="5410944">
                  <a:extLst>
                    <a:ext uri="{9D8B030D-6E8A-4147-A177-3AD203B41FA5}">
                      <a16:colId xmlns:a16="http://schemas.microsoft.com/office/drawing/2014/main" xmlns="" val="20000"/>
                    </a:ext>
                  </a:extLst>
                </a:gridCol>
                <a:gridCol w="2818656">
                  <a:extLst>
                    <a:ext uri="{9D8B030D-6E8A-4147-A177-3AD203B41FA5}">
                      <a16:colId xmlns:a16="http://schemas.microsoft.com/office/drawing/2014/main" xmlns="" val="20001"/>
                    </a:ext>
                  </a:extLst>
                </a:gridCol>
              </a:tblGrid>
              <a:tr h="579204">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採計項目</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7" marB="45727" anchor="ctr">
                    <a:lnL w="12700" cmpd="sng">
                      <a:noFill/>
                    </a:lnL>
                    <a:lnR w="12700" cap="flat" cmpd="sng" algn="ctr">
                      <a:solidFill>
                        <a:schemeClr val="tx1"/>
                      </a:solidFill>
                      <a:prstDash val="dashDot"/>
                      <a:round/>
                      <a:headEnd type="none" w="med" len="med"/>
                      <a:tailEnd type="none" w="med" len="med"/>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FFFF00">
                        <a:alpha val="40000"/>
                      </a:srgbClr>
                    </a:solidFill>
                  </a:tcPr>
                </a:tc>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積分採計方式</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7" marB="45727" anchor="ctr">
                    <a:lnL w="12700" cap="flat" cmpd="sng" algn="ctr">
                      <a:solidFill>
                        <a:schemeClr val="tx1"/>
                      </a:solidFill>
                      <a:prstDash val="dashDot"/>
                      <a:round/>
                      <a:headEnd type="none" w="med" len="med"/>
                      <a:tailEnd type="none" w="med" len="med"/>
                    </a:lnL>
                    <a:lnR w="12700" cmpd="sng">
                      <a:noFill/>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FFFF00">
                        <a:alpha val="40000"/>
                      </a:srgbClr>
                    </a:solidFill>
                  </a:tcPr>
                </a:tc>
                <a:extLst>
                  <a:ext uri="{0D108BD9-81ED-4DB2-BD59-A6C34878D82A}">
                    <a16:rowId xmlns:a16="http://schemas.microsoft.com/office/drawing/2014/main" xmlns="" val="10000"/>
                  </a:ext>
                </a:extLst>
              </a:tr>
              <a:tr h="1066955">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無小過以上處分</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獎懲相抵後得</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次大功</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含以上</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7" marB="45727" anchor="ctr">
                    <a:lnL w="12700" cmpd="sng">
                      <a:noFill/>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7" marB="45727"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4">
                        <a:alpha val="20000"/>
                      </a:schemeClr>
                    </a:solidFill>
                  </a:tcPr>
                </a:tc>
                <a:extLst>
                  <a:ext uri="{0D108BD9-81ED-4DB2-BD59-A6C34878D82A}">
                    <a16:rowId xmlns:a16="http://schemas.microsoft.com/office/drawing/2014/main" xmlns="" val="10001"/>
                  </a:ext>
                </a:extLst>
              </a:tr>
              <a:tr h="1066955">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無小過以上處分</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獎懲相抵後得</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次小功</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含以上</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7" marB="45727" anchor="ctr">
                    <a:lnL w="12700" cmpd="sng">
                      <a:noFill/>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7" marB="45727"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4">
                        <a:alpha val="20000"/>
                      </a:schemeClr>
                    </a:solidFill>
                  </a:tcPr>
                </a:tc>
                <a:extLst>
                  <a:ext uri="{0D108BD9-81ED-4DB2-BD59-A6C34878D82A}">
                    <a16:rowId xmlns:a16="http://schemas.microsoft.com/office/drawing/2014/main" xmlns="" val="10002"/>
                  </a:ext>
                </a:extLst>
              </a:tr>
              <a:tr h="10669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無小過以上處分</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獎懲相抵後得</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次嘉獎</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含以上</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marT="45727" marB="45727" anchor="ctr">
                    <a:lnL w="12700" cmpd="sng">
                      <a:noFill/>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7" marB="45727"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4">
                        <a:alpha val="20000"/>
                      </a:schemeClr>
                    </a:solidFill>
                  </a:tcPr>
                </a:tc>
                <a:extLst>
                  <a:ext uri="{0D108BD9-81ED-4DB2-BD59-A6C34878D82A}">
                    <a16:rowId xmlns:a16="http://schemas.microsoft.com/office/drawing/2014/main" xmlns="" val="10003"/>
                  </a:ext>
                </a:extLst>
              </a:tr>
              <a:tr h="579204">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獎懲相抵後無任何懲處紀錄</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7" marB="45727" anchor="ctr">
                    <a:lnL w="12700" cmpd="sng">
                      <a:noFill/>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7" marB="45727"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extLst>
                  <a:ext uri="{0D108BD9-81ED-4DB2-BD59-A6C34878D82A}">
                    <a16:rowId xmlns:a16="http://schemas.microsoft.com/office/drawing/2014/main" xmlns="" val="10004"/>
                  </a:ext>
                </a:extLst>
              </a:tr>
            </a:tbl>
          </a:graphicData>
        </a:graphic>
      </p:graphicFrame>
      <p:pic>
        <p:nvPicPr>
          <p:cNvPr id="6" name="圖片 5"/>
          <p:cNvPicPr>
            <a:picLocks noChangeAspect="1"/>
          </p:cNvPicPr>
          <p:nvPr/>
        </p:nvPicPr>
        <p:blipFill rotWithShape="1">
          <a:blip r:embed="rId3">
            <a:extLst>
              <a:ext uri="{28A0092B-C50C-407E-A947-70E740481C1C}">
                <a14:useLocalDpi xmlns:a14="http://schemas.microsoft.com/office/drawing/2010/main" val="0"/>
              </a:ext>
            </a:extLst>
          </a:blip>
          <a:srcRect l="2726" t="4200" r="3703" b="8651"/>
          <a:stretch/>
        </p:blipFill>
        <p:spPr>
          <a:xfrm>
            <a:off x="-324544" y="775217"/>
            <a:ext cx="9649072" cy="6082783"/>
          </a:xfrm>
          <a:prstGeom prst="rect">
            <a:avLst/>
          </a:prstGeom>
        </p:spPr>
      </p:pic>
      <p:sp>
        <p:nvSpPr>
          <p:cNvPr id="64514" name="標題 1"/>
          <p:cNvSpPr>
            <a:spLocks noGrp="1"/>
          </p:cNvSpPr>
          <p:nvPr>
            <p:ph type="title"/>
          </p:nvPr>
        </p:nvSpPr>
        <p:spPr>
          <a:xfrm>
            <a:off x="250825" y="274638"/>
            <a:ext cx="8642350" cy="1143000"/>
          </a:xfrm>
        </p:spPr>
        <p:txBody>
          <a:bodyPr/>
          <a:lstStyle/>
          <a:p>
            <a:r>
              <a:rPr lang="en-US" altLang="zh-TW" sz="3600" smtClean="0"/>
              <a:t>[</a:t>
            </a:r>
            <a:r>
              <a:rPr lang="zh-TW" altLang="en-US" sz="3600" smtClean="0"/>
              <a:t>聯免</a:t>
            </a:r>
            <a:r>
              <a:rPr lang="en-US" altLang="zh-TW" sz="3600" smtClean="0"/>
              <a:t>] </a:t>
            </a:r>
            <a:r>
              <a:rPr lang="zh-TW" altLang="en-US" sz="3600" smtClean="0"/>
              <a:t>多元學習表現</a:t>
            </a:r>
            <a:r>
              <a:rPr lang="en-US" altLang="zh-TW" sz="3600" smtClean="0"/>
              <a:t>(3/4)</a:t>
            </a:r>
            <a:br>
              <a:rPr lang="en-US" altLang="zh-TW" sz="3600" smtClean="0"/>
            </a:br>
            <a:r>
              <a:rPr lang="zh-TW" altLang="en-US" sz="3600" smtClean="0"/>
              <a:t>日常生活表現評量</a:t>
            </a:r>
          </a:p>
        </p:txBody>
      </p:sp>
      <p:pic>
        <p:nvPicPr>
          <p:cNvPr id="64535" name="圖片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標題 1"/>
          <p:cNvSpPr>
            <a:spLocks noGrp="1"/>
          </p:cNvSpPr>
          <p:nvPr>
            <p:ph type="title"/>
          </p:nvPr>
        </p:nvSpPr>
        <p:spPr/>
        <p:txBody>
          <a:bodyPr/>
          <a:lstStyle/>
          <a:p>
            <a:r>
              <a:rPr lang="en-US" altLang="zh-TW" sz="4000" smtClean="0"/>
              <a:t>[</a:t>
            </a:r>
            <a:r>
              <a:rPr lang="zh-TW" altLang="en-US" sz="4000" smtClean="0"/>
              <a:t>聯免</a:t>
            </a:r>
            <a:r>
              <a:rPr lang="en-US" altLang="zh-TW" sz="4000" smtClean="0"/>
              <a:t>]</a:t>
            </a:r>
            <a:r>
              <a:rPr lang="zh-TW" altLang="en-US" sz="4000" smtClean="0"/>
              <a:t> 多元學習表現</a:t>
            </a:r>
            <a:r>
              <a:rPr lang="en-US" altLang="zh-TW" sz="4000" smtClean="0"/>
              <a:t>(4/4)</a:t>
            </a:r>
            <a:r>
              <a:rPr lang="zh-TW" altLang="en-US" sz="4000" smtClean="0"/>
              <a:t> </a:t>
            </a:r>
            <a:r>
              <a:rPr lang="en-US" altLang="zh-TW" sz="4000" smtClean="0"/>
              <a:t>– </a:t>
            </a:r>
            <a:r>
              <a:rPr lang="zh-TW" altLang="en-US" sz="4000" smtClean="0"/>
              <a:t>體適能</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652626431"/>
              </p:ext>
            </p:extLst>
          </p:nvPr>
        </p:nvGraphicFramePr>
        <p:xfrm>
          <a:off x="457200" y="1600200"/>
          <a:ext cx="8229600" cy="2971799"/>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xmlns="" val="20000"/>
                    </a:ext>
                  </a:extLst>
                </a:gridCol>
                <a:gridCol w="3387824">
                  <a:extLst>
                    <a:ext uri="{9D8B030D-6E8A-4147-A177-3AD203B41FA5}">
                      <a16:colId xmlns:a16="http://schemas.microsoft.com/office/drawing/2014/main" xmlns="" val="20001"/>
                    </a:ext>
                  </a:extLst>
                </a:gridCol>
                <a:gridCol w="2098576">
                  <a:extLst>
                    <a:ext uri="{9D8B030D-6E8A-4147-A177-3AD203B41FA5}">
                      <a16:colId xmlns:a16="http://schemas.microsoft.com/office/drawing/2014/main" xmlns="" val="20002"/>
                    </a:ext>
                  </a:extLst>
                </a:gridCol>
              </a:tblGrid>
              <a:tr h="579114">
                <a:tc>
                  <a:txBody>
                    <a:bodyPr/>
                    <a:lstStyle/>
                    <a:p>
                      <a:pPr algn="ct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採計項目</a:t>
                      </a:r>
                      <a:endParaRPr lang="zh-TW" altLang="en-US" sz="3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mpd="sng">
                      <a:noFill/>
                    </a:lnL>
                    <a:lnR w="12700" cap="flat" cmpd="sng" algn="ctr">
                      <a:solidFill>
                        <a:schemeClr val="tx1"/>
                      </a:solidFill>
                      <a:prstDash val="dashDot"/>
                      <a:round/>
                      <a:headEnd type="none" w="med" len="med"/>
                      <a:tailEnd type="none" w="med" len="med"/>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FFFF00">
                        <a:alpha val="40000"/>
                      </a:srgbClr>
                    </a:solidFill>
                  </a:tcPr>
                </a:tc>
                <a:tc gridSpan="2">
                  <a:txBody>
                    <a:bodyPr/>
                    <a:lstStyle/>
                    <a:p>
                      <a:pPr algn="ct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積分採計方式</a:t>
                      </a:r>
                      <a:endParaRPr lang="zh-TW" altLang="en-US" sz="3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ap="flat" cmpd="sng" algn="ctr">
                      <a:solidFill>
                        <a:schemeClr val="tx1"/>
                      </a:solidFill>
                      <a:prstDash val="dashDot"/>
                      <a:round/>
                      <a:headEnd type="none" w="med" len="med"/>
                      <a:tailEnd type="none" w="med" len="med"/>
                    </a:lnL>
                    <a:lnR w="12700" cmpd="sng">
                      <a:noFill/>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FFFF00">
                        <a:alpha val="40000"/>
                      </a:srgbClr>
                    </a:solidFill>
                  </a:tcPr>
                </a:tc>
                <a:tc hMerge="1">
                  <a:txBody>
                    <a:bodyPr/>
                    <a:lstStyle/>
                    <a:p>
                      <a:endParaRPr lang="zh-TW" altLang="en-US" sz="3200" dirty="0"/>
                    </a:p>
                  </a:txBody>
                  <a:tcPr/>
                </a:tc>
                <a:extLst>
                  <a:ext uri="{0D108BD9-81ED-4DB2-BD59-A6C34878D82A}">
                    <a16:rowId xmlns:a16="http://schemas.microsoft.com/office/drawing/2014/main" xmlns="" val="10000"/>
                  </a:ext>
                </a:extLst>
              </a:tr>
              <a:tr h="765477">
                <a:tc rowSpan="3">
                  <a:txBody>
                    <a:bodyPr/>
                    <a:lstStyle/>
                    <a:p>
                      <a:pPr algn="ct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肌耐力</a:t>
                      </a:r>
                      <a:endPar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柔軟度</a:t>
                      </a:r>
                      <a:endPar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瞬發力</a:t>
                      </a:r>
                      <a:endPar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心肺耐力</a:t>
                      </a:r>
                      <a:endParaRPr lang="zh-TW" altLang="en-US" sz="3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mpd="sng">
                      <a:noFill/>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tc>
                  <a:txBody>
                    <a:bodyPr/>
                    <a:lstStyle/>
                    <a:p>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其中</a:t>
                      </a:r>
                      <a:r>
                        <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項達標準</a:t>
                      </a:r>
                      <a:endParaRPr lang="zh-TW" altLang="en-US" sz="3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3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4">
                        <a:alpha val="20000"/>
                      </a:schemeClr>
                    </a:solidFill>
                  </a:tcPr>
                </a:tc>
                <a:extLst>
                  <a:ext uri="{0D108BD9-81ED-4DB2-BD59-A6C34878D82A}">
                    <a16:rowId xmlns:a16="http://schemas.microsoft.com/office/drawing/2014/main" xmlns="" val="10001"/>
                  </a:ext>
                </a:extLst>
              </a:tr>
              <a:tr h="839718">
                <a:tc vMerge="1">
                  <a:txBody>
                    <a:bodyPr/>
                    <a:lstStyle/>
                    <a:p>
                      <a:endParaRPr lang="zh-TW" altLang="en-US" sz="3200" dirty="0"/>
                    </a:p>
                  </a:txBody>
                  <a:tcPr/>
                </a:tc>
                <a:tc>
                  <a:txBody>
                    <a:bodyPr/>
                    <a:lstStyle/>
                    <a:p>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其中</a:t>
                      </a:r>
                      <a:r>
                        <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項達標準</a:t>
                      </a:r>
                      <a:endParaRPr lang="zh-TW" altLang="en-US" sz="3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3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4">
                        <a:alpha val="20000"/>
                      </a:schemeClr>
                    </a:solidFill>
                  </a:tcPr>
                </a:tc>
                <a:extLst>
                  <a:ext uri="{0D108BD9-81ED-4DB2-BD59-A6C34878D82A}">
                    <a16:rowId xmlns:a16="http://schemas.microsoft.com/office/drawing/2014/main" xmlns="" val="10002"/>
                  </a:ext>
                </a:extLst>
              </a:tr>
              <a:tr h="787490">
                <a:tc vMerge="1">
                  <a:txBody>
                    <a:bodyPr/>
                    <a:lstStyle/>
                    <a:p>
                      <a:endParaRPr lang="zh-TW" altLang="en-US" sz="3200" dirty="0"/>
                    </a:p>
                  </a:txBody>
                  <a:tcPr/>
                </a:tc>
                <a:tc>
                  <a:txBody>
                    <a:bodyPr/>
                    <a:lstStyle/>
                    <a:p>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其中</a:t>
                      </a:r>
                      <a:r>
                        <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項達標準</a:t>
                      </a:r>
                      <a:endParaRPr lang="zh-TW" altLang="en-US" sz="3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3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extLst>
                  <a:ext uri="{0D108BD9-81ED-4DB2-BD59-A6C34878D82A}">
                    <a16:rowId xmlns:a16="http://schemas.microsoft.com/office/drawing/2014/main" xmlns="" val="10003"/>
                  </a:ext>
                </a:extLst>
              </a:tr>
            </a:tbl>
          </a:graphicData>
        </a:graphic>
      </p:graphicFrame>
      <p:sp>
        <p:nvSpPr>
          <p:cNvPr id="5" name="文字方塊 4"/>
          <p:cNvSpPr txBox="1">
            <a:spLocks noChangeArrowheads="1"/>
          </p:cNvSpPr>
          <p:nvPr/>
        </p:nvSpPr>
        <p:spPr bwMode="auto">
          <a:xfrm>
            <a:off x="468313" y="4724400"/>
            <a:ext cx="82073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註：</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eaLnBrk="1" hangingPunct="1">
              <a:buFont typeface="+mj-lt"/>
              <a:buAutoNum type="arabicPeriod"/>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檢測門檻之標準，依教育部體育</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署</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之規定為中等（即</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PR</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值</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25%</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）以上（含金牌、銀牌、銅牌）</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eaLnBrk="1" hangingPunct="1">
              <a:buFont typeface="+mj-lt"/>
              <a:buAutoNum type="arabicPeriod"/>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持有</a:t>
            </a:r>
            <a:r>
              <a:rPr lang="zh-TW" altLang="en-US" u="sng" dirty="0" smtClean="0">
                <a:latin typeface="Times New Roman" panose="02020603050405020304" pitchFamily="18" charset="0"/>
                <a:ea typeface="標楷體" panose="03000509000000000000" pitchFamily="65" charset="-120"/>
                <a:cs typeface="Times New Roman" panose="02020603050405020304" pitchFamily="18" charset="0"/>
              </a:rPr>
              <a:t>各級主管機關</a:t>
            </a:r>
            <a:r>
              <a:rPr lang="zh-TW" altLang="en-US" u="sng"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特殊教育學生鑑定及就學輔導會鑑定為身心障礙學生</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之證明，或</a:t>
            </a:r>
            <a:r>
              <a:rPr lang="zh-TW" altLang="en-US" u="sng"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領有身心障礙手冊</a:t>
            </a:r>
            <a:r>
              <a:rPr lang="en-US" altLang="zh-TW" u="sng"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u="sng"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證明</a:t>
            </a:r>
            <a:r>
              <a:rPr lang="en-US" altLang="zh-TW" u="sng"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者，或</a:t>
            </a:r>
            <a:r>
              <a:rPr lang="zh-TW" altLang="en-US" u="sng"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持有公立醫院證明為重大傷病、體弱之學生</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，考量學生身心發展差異及就學權益，將比照</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項達門檻標準者得</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6</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分。</a:t>
            </a:r>
          </a:p>
        </p:txBody>
      </p:sp>
      <p:pic>
        <p:nvPicPr>
          <p:cNvPr id="66583" name="圖片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圖片 5"/>
          <p:cNvPicPr>
            <a:picLocks noChangeAspect="1"/>
          </p:cNvPicPr>
          <p:nvPr/>
        </p:nvPicPr>
        <p:blipFill rotWithShape="1">
          <a:blip r:embed="rId3">
            <a:extLst>
              <a:ext uri="{28A0092B-C50C-407E-A947-70E740481C1C}">
                <a14:useLocalDpi xmlns:a14="http://schemas.microsoft.com/office/drawing/2010/main" val="0"/>
              </a:ext>
            </a:extLst>
          </a:blip>
          <a:srcRect l="8400" t="21000" r="7601" b="26501"/>
          <a:stretch/>
        </p:blipFill>
        <p:spPr>
          <a:xfrm>
            <a:off x="152400" y="1350741"/>
            <a:ext cx="8820472" cy="3446411"/>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標題 1"/>
          <p:cNvSpPr txBox="1">
            <a:spLocks/>
          </p:cNvSpPr>
          <p:nvPr/>
        </p:nvSpPr>
        <p:spPr bwMode="auto">
          <a:xfrm>
            <a:off x="457200" y="28183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r>
              <a:rPr lang="en-US" altLang="zh-TW" sz="4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4400" dirty="0">
                <a:latin typeface="Times New Roman" panose="02020603050405020304" pitchFamily="18" charset="0"/>
                <a:ea typeface="標楷體" panose="03000509000000000000" pitchFamily="65" charset="-120"/>
                <a:cs typeface="Times New Roman" panose="02020603050405020304" pitchFamily="18" charset="0"/>
              </a:rPr>
              <a:t>聯免</a:t>
            </a:r>
            <a:r>
              <a:rPr lang="en-US" altLang="zh-TW" sz="4400" dirty="0">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en-US" sz="4400" dirty="0">
                <a:latin typeface="Times New Roman" panose="02020603050405020304" pitchFamily="18" charset="0"/>
                <a:ea typeface="標楷體" panose="03000509000000000000" pitchFamily="65" charset="-120"/>
                <a:cs typeface="Times New Roman" panose="02020603050405020304" pitchFamily="18" charset="0"/>
              </a:rPr>
              <a:t>技藝優良</a:t>
            </a:r>
          </a:p>
        </p:txBody>
      </p:sp>
      <p:graphicFrame>
        <p:nvGraphicFramePr>
          <p:cNvPr id="3" name="內容版面配置區 3"/>
          <p:cNvGraphicFramePr>
            <a:graphicFrameLocks/>
          </p:cNvGraphicFramePr>
          <p:nvPr>
            <p:extLst>
              <p:ext uri="{D42A27DB-BD31-4B8C-83A1-F6EECF244321}">
                <p14:modId xmlns:p14="http://schemas.microsoft.com/office/powerpoint/2010/main" val="829176845"/>
              </p:ext>
            </p:extLst>
          </p:nvPr>
        </p:nvGraphicFramePr>
        <p:xfrm>
          <a:off x="611560" y="1600200"/>
          <a:ext cx="8229600" cy="4406900"/>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xmlns="" val="20000"/>
                    </a:ext>
                  </a:extLst>
                </a:gridCol>
                <a:gridCol w="3387824">
                  <a:extLst>
                    <a:ext uri="{9D8B030D-6E8A-4147-A177-3AD203B41FA5}">
                      <a16:colId xmlns:a16="http://schemas.microsoft.com/office/drawing/2014/main" xmlns="" val="20001"/>
                    </a:ext>
                  </a:extLst>
                </a:gridCol>
                <a:gridCol w="2098576">
                  <a:extLst>
                    <a:ext uri="{9D8B030D-6E8A-4147-A177-3AD203B41FA5}">
                      <a16:colId xmlns:a16="http://schemas.microsoft.com/office/drawing/2014/main" xmlns="" val="20002"/>
                    </a:ext>
                  </a:extLst>
                </a:gridCol>
              </a:tblGrid>
              <a:tr h="745816">
                <a:tc>
                  <a:txBody>
                    <a:bodyPr/>
                    <a:lstStyle/>
                    <a:p>
                      <a:pPr algn="ct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採計項目</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4" marB="45714" anchor="ctr">
                    <a:lnL w="12700" cmpd="sng">
                      <a:noFill/>
                    </a:lnL>
                    <a:lnR w="12700" cap="flat" cmpd="sng" algn="ctr">
                      <a:solidFill>
                        <a:schemeClr val="tx1"/>
                      </a:solidFill>
                      <a:prstDash val="dashDot"/>
                      <a:round/>
                      <a:headEnd type="none" w="med" len="med"/>
                      <a:tailEnd type="none" w="med" len="med"/>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FFFF00">
                        <a:alpha val="40000"/>
                      </a:srgbClr>
                    </a:solidFill>
                  </a:tcPr>
                </a:tc>
                <a:tc gridSpan="2">
                  <a:txBody>
                    <a:bodyPr/>
                    <a:lstStyle/>
                    <a:p>
                      <a:pPr algn="ct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積分採計方式</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4" marB="45714" anchor="ctr">
                    <a:lnL w="12700" cap="flat" cmpd="sng" algn="ctr">
                      <a:solidFill>
                        <a:schemeClr val="tx1"/>
                      </a:solidFill>
                      <a:prstDash val="dashDot"/>
                      <a:round/>
                      <a:headEnd type="none" w="med" len="med"/>
                      <a:tailEnd type="none" w="med" len="med"/>
                    </a:lnL>
                    <a:lnR w="12700" cmpd="sng">
                      <a:noFill/>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FFFF00">
                        <a:alpha val="40000"/>
                      </a:srgbClr>
                    </a:solidFill>
                  </a:tcPr>
                </a:tc>
                <a:tc hMerge="1">
                  <a:txBody>
                    <a:bodyPr/>
                    <a:lstStyle/>
                    <a:p>
                      <a:endParaRPr lang="zh-TW" altLang="en-US" sz="3200" dirty="0"/>
                    </a:p>
                  </a:txBody>
                  <a:tcPr/>
                </a:tc>
                <a:extLst>
                  <a:ext uri="{0D108BD9-81ED-4DB2-BD59-A6C34878D82A}">
                    <a16:rowId xmlns:a16="http://schemas.microsoft.com/office/drawing/2014/main" xmlns="" val="10000"/>
                  </a:ext>
                </a:extLst>
              </a:tr>
              <a:tr h="1226753">
                <a:tc rowSpan="3">
                  <a:txBody>
                    <a:bodyPr/>
                    <a:lstStyle/>
                    <a:p>
                      <a:pPr algn="ct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技藝教育課程平均總成績</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4" marB="45714" anchor="ctr">
                    <a:lnL w="12700" cmpd="sng">
                      <a:noFill/>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90</a:t>
                      </a: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分以上者</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4" marB="45714"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4" marB="45714"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4">
                        <a:alpha val="20000"/>
                      </a:schemeClr>
                    </a:solidFill>
                  </a:tcPr>
                </a:tc>
                <a:extLst>
                  <a:ext uri="{0D108BD9-81ED-4DB2-BD59-A6C34878D82A}">
                    <a16:rowId xmlns:a16="http://schemas.microsoft.com/office/drawing/2014/main" xmlns="" val="10001"/>
                  </a:ext>
                </a:extLst>
              </a:tr>
              <a:tr h="1295982">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80</a:t>
                      </a: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分以上</a:t>
                      </a:r>
                      <a:endPar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未滿</a:t>
                      </a: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90</a:t>
                      </a: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分者</a:t>
                      </a:r>
                    </a:p>
                  </a:txBody>
                  <a:tcPr marT="45714" marB="45714"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4" marB="45714"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4">
                        <a:alpha val="20000"/>
                      </a:schemeClr>
                    </a:solidFill>
                  </a:tcPr>
                </a:tc>
                <a:extLst>
                  <a:ext uri="{0D108BD9-81ED-4DB2-BD59-A6C34878D82A}">
                    <a16:rowId xmlns:a16="http://schemas.microsoft.com/office/drawing/2014/main" xmlns="" val="10002"/>
                  </a:ext>
                </a:extLst>
              </a:tr>
              <a:tr h="1138349">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分以上</a:t>
                      </a:r>
                      <a:endPar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未滿</a:t>
                      </a: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80</a:t>
                      </a: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分者</a:t>
                      </a:r>
                    </a:p>
                  </a:txBody>
                  <a:tcPr marT="45714" marB="45714"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4" marB="45714"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extLst>
                  <a:ext uri="{0D108BD9-81ED-4DB2-BD59-A6C34878D82A}">
                    <a16:rowId xmlns:a16="http://schemas.microsoft.com/office/drawing/2014/main" xmlns="" val="10003"/>
                  </a:ext>
                </a:extLst>
              </a:tr>
            </a:tbl>
          </a:graphicData>
        </a:graphic>
      </p:graphicFrame>
      <p:pic>
        <p:nvPicPr>
          <p:cNvPr id="67606"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圖片 4"/>
          <p:cNvPicPr>
            <a:picLocks noChangeAspect="1"/>
          </p:cNvPicPr>
          <p:nvPr/>
        </p:nvPicPr>
        <p:blipFill rotWithShape="1">
          <a:blip r:embed="rId3">
            <a:extLst>
              <a:ext uri="{28A0092B-C50C-407E-A947-70E740481C1C}">
                <a14:useLocalDpi xmlns:a14="http://schemas.microsoft.com/office/drawing/2010/main" val="0"/>
              </a:ext>
            </a:extLst>
          </a:blip>
          <a:srcRect l="2726" t="4200" r="3703" b="8651"/>
          <a:stretch/>
        </p:blipFill>
        <p:spPr>
          <a:xfrm>
            <a:off x="-396552" y="820230"/>
            <a:ext cx="9649072" cy="5966151"/>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1136794026"/>
              </p:ext>
            </p:extLst>
          </p:nvPr>
        </p:nvGraphicFramePr>
        <p:xfrm>
          <a:off x="457200" y="1600200"/>
          <a:ext cx="8075240" cy="3701008"/>
        </p:xfrm>
        <a:graphic>
          <a:graphicData uri="http://schemas.openxmlformats.org/drawingml/2006/table">
            <a:tbl>
              <a:tblPr firstRow="1" bandRow="1">
                <a:tableStyleId>{5940675A-B579-460E-94D1-54222C63F5DA}</a:tableStyleId>
              </a:tblPr>
              <a:tblGrid>
                <a:gridCol w="5097481">
                  <a:extLst>
                    <a:ext uri="{9D8B030D-6E8A-4147-A177-3AD203B41FA5}">
                      <a16:colId xmlns:a16="http://schemas.microsoft.com/office/drawing/2014/main" xmlns="" val="20000"/>
                    </a:ext>
                  </a:extLst>
                </a:gridCol>
                <a:gridCol w="2977759">
                  <a:extLst>
                    <a:ext uri="{9D8B030D-6E8A-4147-A177-3AD203B41FA5}">
                      <a16:colId xmlns:a16="http://schemas.microsoft.com/office/drawing/2014/main" xmlns="" val="20001"/>
                    </a:ext>
                  </a:extLst>
                </a:gridCol>
              </a:tblGrid>
              <a:tr h="596357">
                <a:tc>
                  <a:txBody>
                    <a:bodyPr/>
                    <a:lstStyle/>
                    <a:p>
                      <a:pPr algn="ct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採計項目</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696" marB="45696" anchor="ctr">
                    <a:lnL w="12700" cmpd="sng">
                      <a:noFill/>
                    </a:lnL>
                    <a:lnR w="12700" cap="flat" cmpd="sng" algn="ctr">
                      <a:solidFill>
                        <a:schemeClr val="tx1"/>
                      </a:solidFill>
                      <a:prstDash val="dashDot"/>
                      <a:round/>
                      <a:headEnd type="none" w="med" len="med"/>
                      <a:tailEnd type="none" w="med" len="med"/>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FFFF00">
                        <a:alpha val="40000"/>
                      </a:srgbClr>
                    </a:solidFill>
                  </a:tcPr>
                </a:tc>
                <a:tc>
                  <a:txBody>
                    <a:bodyPr/>
                    <a:lstStyle/>
                    <a:p>
                      <a:pPr algn="ct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積分採計方式</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696" marB="45696" anchor="ctr">
                    <a:lnL w="12700" cap="flat" cmpd="sng" algn="ctr">
                      <a:solidFill>
                        <a:schemeClr val="tx1"/>
                      </a:solidFill>
                      <a:prstDash val="dashDot"/>
                      <a:round/>
                      <a:headEnd type="none" w="med" len="med"/>
                      <a:tailEnd type="none" w="med" len="med"/>
                    </a:lnL>
                    <a:lnR w="12700" cmpd="sng">
                      <a:noFill/>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FFFF00">
                        <a:alpha val="40000"/>
                      </a:srgbClr>
                    </a:solidFill>
                  </a:tcPr>
                </a:tc>
                <a:extLst>
                  <a:ext uri="{0D108BD9-81ED-4DB2-BD59-A6C34878D82A}">
                    <a16:rowId xmlns:a16="http://schemas.microsoft.com/office/drawing/2014/main" xmlns="" val="10000"/>
                  </a:ext>
                </a:extLst>
              </a:tr>
              <a:tr h="596357">
                <a:tc>
                  <a:txBody>
                    <a:bodyPr/>
                    <a:lstStyle/>
                    <a:p>
                      <a:pPr algn="ct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低收入戶</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696" marB="45696" anchor="ctr">
                    <a:lnL w="12700" cmpd="sng">
                      <a:noFill/>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rowSpan="4">
                  <a:txBody>
                    <a:bodyPr/>
                    <a:lstStyle/>
                    <a:p>
                      <a:pPr algn="ctr"/>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696" marB="45696"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extLst>
                  <a:ext uri="{0D108BD9-81ED-4DB2-BD59-A6C34878D82A}">
                    <a16:rowId xmlns:a16="http://schemas.microsoft.com/office/drawing/2014/main" xmlns="" val="10001"/>
                  </a:ext>
                </a:extLst>
              </a:tr>
              <a:tr h="596357">
                <a:tc>
                  <a:txBody>
                    <a:bodyPr/>
                    <a:lstStyle/>
                    <a:p>
                      <a:pPr algn="ct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中低收入戶</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696" marB="45696" anchor="ctr">
                    <a:lnL w="12700" cmpd="sng">
                      <a:noFill/>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3200" dirty="0" smtClean="0">
                        <a:latin typeface="Arial Unicode MS" pitchFamily="34" charset="-120"/>
                        <a:ea typeface="Arial Unicode MS" pitchFamily="34" charset="-120"/>
                        <a:cs typeface="Arial Unicode MS" pitchFamily="34" charset="-120"/>
                      </a:endParaRPr>
                    </a:p>
                  </a:txBody>
                  <a:tcPr/>
                </a:tc>
                <a:extLst>
                  <a:ext uri="{0D108BD9-81ED-4DB2-BD59-A6C34878D82A}">
                    <a16:rowId xmlns:a16="http://schemas.microsoft.com/office/drawing/2014/main" xmlns="" val="10002"/>
                  </a:ext>
                </a:extLst>
              </a:tr>
              <a:tr h="1098593">
                <a:tc>
                  <a:txBody>
                    <a:bodyPr/>
                    <a:lstStyle/>
                    <a:p>
                      <a:pPr algn="ct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直系血親尊親屬</a:t>
                      </a:r>
                      <a:endPar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支領失業給付之子女</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696" marB="45696" anchor="ctr">
                    <a:lnL w="12700" cmpd="sng">
                      <a:noFill/>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v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extLst>
                  <a:ext uri="{0D108BD9-81ED-4DB2-BD59-A6C34878D82A}">
                    <a16:rowId xmlns:a16="http://schemas.microsoft.com/office/drawing/2014/main" xmlns="" val="10003"/>
                  </a:ext>
                </a:extLst>
              </a:tr>
              <a:tr h="813344">
                <a:tc>
                  <a:txBody>
                    <a:bodyPr/>
                    <a:lstStyle/>
                    <a:p>
                      <a:pPr algn="ct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特殊境遇家庭子女</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696" marB="45696" anchor="ctr">
                    <a:lnL w="12700" cmpd="sng">
                      <a:noFill/>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tc v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extLst>
                  <a:ext uri="{0D108BD9-81ED-4DB2-BD59-A6C34878D82A}">
                    <a16:rowId xmlns:a16="http://schemas.microsoft.com/office/drawing/2014/main" xmlns="" val="10004"/>
                  </a:ext>
                </a:extLst>
              </a:tr>
            </a:tbl>
          </a:graphicData>
        </a:graphic>
      </p:graphicFrame>
      <p:pic>
        <p:nvPicPr>
          <p:cNvPr id="6" name="圖片 5"/>
          <p:cNvPicPr>
            <a:picLocks noChangeAspect="1"/>
          </p:cNvPicPr>
          <p:nvPr/>
        </p:nvPicPr>
        <p:blipFill rotWithShape="1">
          <a:blip r:embed="rId2">
            <a:extLst>
              <a:ext uri="{28A0092B-C50C-407E-A947-70E740481C1C}">
                <a14:useLocalDpi xmlns:a14="http://schemas.microsoft.com/office/drawing/2010/main" val="0"/>
              </a:ext>
            </a:extLst>
          </a:blip>
          <a:srcRect l="2726" t="4200" r="3703" b="8651"/>
          <a:stretch/>
        </p:blipFill>
        <p:spPr>
          <a:xfrm>
            <a:off x="-324544" y="908720"/>
            <a:ext cx="9649072" cy="5034880"/>
          </a:xfrm>
          <a:prstGeom prst="rect">
            <a:avLst/>
          </a:prstGeom>
        </p:spPr>
      </p:pic>
      <p:sp>
        <p:nvSpPr>
          <p:cNvPr id="68610" name="標題 1"/>
          <p:cNvSpPr>
            <a:spLocks noGrp="1"/>
          </p:cNvSpPr>
          <p:nvPr>
            <p:ph type="title"/>
          </p:nvPr>
        </p:nvSpPr>
        <p:spPr/>
        <p:txBody>
          <a:bodyPr/>
          <a:lstStyle/>
          <a:p>
            <a:r>
              <a:rPr lang="en-US" altLang="zh-TW" sz="4000" smtClean="0"/>
              <a:t>[</a:t>
            </a:r>
            <a:r>
              <a:rPr lang="zh-TW" altLang="en-US" sz="4000" smtClean="0"/>
              <a:t>聯免</a:t>
            </a:r>
            <a:r>
              <a:rPr lang="en-US" altLang="zh-TW" sz="4000" smtClean="0"/>
              <a:t>] </a:t>
            </a:r>
            <a:r>
              <a:rPr lang="zh-TW" altLang="en-US" sz="4000" smtClean="0"/>
              <a:t>弱勢身分</a:t>
            </a:r>
          </a:p>
        </p:txBody>
      </p:sp>
      <p:sp>
        <p:nvSpPr>
          <p:cNvPr id="68628" name="文字方塊 4"/>
          <p:cNvSpPr txBox="1">
            <a:spLocks noChangeArrowheads="1"/>
          </p:cNvSpPr>
          <p:nvPr/>
        </p:nvSpPr>
        <p:spPr bwMode="auto">
          <a:xfrm>
            <a:off x="468313" y="5972176"/>
            <a:ext cx="8207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註：同時具備</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種以上資格者僅得擇一計分。</a:t>
            </a:r>
          </a:p>
        </p:txBody>
      </p:sp>
      <p:pic>
        <p:nvPicPr>
          <p:cNvPr id="68629" name="圖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標題 1"/>
          <p:cNvSpPr>
            <a:spLocks noGrp="1"/>
          </p:cNvSpPr>
          <p:nvPr>
            <p:ph type="title"/>
          </p:nvPr>
        </p:nvSpPr>
        <p:spPr/>
        <p:txBody>
          <a:bodyPr/>
          <a:lstStyle/>
          <a:p>
            <a:r>
              <a:rPr lang="en-US" altLang="zh-TW" sz="4000" dirty="0" smtClean="0"/>
              <a:t>[</a:t>
            </a:r>
            <a:r>
              <a:rPr lang="zh-TW" altLang="en-US" sz="4000" dirty="0" smtClean="0"/>
              <a:t>聯免</a:t>
            </a:r>
            <a:r>
              <a:rPr lang="en-US" altLang="zh-TW" sz="4000" dirty="0" smtClean="0"/>
              <a:t>] </a:t>
            </a:r>
            <a:r>
              <a:rPr lang="zh-TW" altLang="en-US" sz="4000" dirty="0" smtClean="0"/>
              <a:t>均衡學習</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837110150"/>
              </p:ext>
            </p:extLst>
          </p:nvPr>
        </p:nvGraphicFramePr>
        <p:xfrm>
          <a:off x="457200" y="1665311"/>
          <a:ext cx="8229600" cy="4572001"/>
        </p:xfrm>
        <a:graphic>
          <a:graphicData uri="http://schemas.openxmlformats.org/drawingml/2006/table">
            <a:tbl>
              <a:tblPr firstRow="1" bandRow="1">
                <a:tableStyleId>{5940675A-B579-460E-94D1-54222C63F5DA}</a:tableStyleId>
              </a:tblPr>
              <a:tblGrid>
                <a:gridCol w="3106688">
                  <a:extLst>
                    <a:ext uri="{9D8B030D-6E8A-4147-A177-3AD203B41FA5}">
                      <a16:colId xmlns:a16="http://schemas.microsoft.com/office/drawing/2014/main" xmlns="" val="20000"/>
                    </a:ext>
                  </a:extLst>
                </a:gridCol>
                <a:gridCol w="3600400">
                  <a:extLst>
                    <a:ext uri="{9D8B030D-6E8A-4147-A177-3AD203B41FA5}">
                      <a16:colId xmlns:a16="http://schemas.microsoft.com/office/drawing/2014/main" xmlns="" val="20001"/>
                    </a:ext>
                  </a:extLst>
                </a:gridCol>
                <a:gridCol w="1522512">
                  <a:extLst>
                    <a:ext uri="{9D8B030D-6E8A-4147-A177-3AD203B41FA5}">
                      <a16:colId xmlns:a16="http://schemas.microsoft.com/office/drawing/2014/main" xmlns="" val="20002"/>
                    </a:ext>
                  </a:extLst>
                </a:gridCol>
              </a:tblGrid>
              <a:tr h="1066791">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學習領域</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mpd="sng">
                      <a:noFill/>
                    </a:lnL>
                    <a:lnR w="12700" cap="flat" cmpd="sng" algn="ctr">
                      <a:solidFill>
                        <a:schemeClr val="tx1"/>
                      </a:solidFill>
                      <a:prstDash val="dashDot"/>
                      <a:round/>
                      <a:headEnd type="none" w="med" len="med"/>
                      <a:tailEnd type="none" w="med" len="med"/>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FFFF00">
                        <a:alpha val="40000"/>
                      </a:srgbClr>
                    </a:solidFill>
                  </a:tcPr>
                </a:tc>
                <a:tc gridSpan="2">
                  <a:txBody>
                    <a:bodyPr/>
                    <a:lstStyle/>
                    <a:p>
                      <a:pPr algn="ctr"/>
                      <a:r>
                        <a:rPr lang="zh-TW" altLang="en-US" sz="2700" dirty="0" smtClean="0">
                          <a:latin typeface="Times New Roman" panose="02020603050405020304" pitchFamily="18" charset="0"/>
                          <a:ea typeface="標楷體" panose="03000509000000000000" pitchFamily="65" charset="-120"/>
                          <a:cs typeface="Times New Roman" panose="02020603050405020304" pitchFamily="18" charset="0"/>
                        </a:rPr>
                        <a:t>七上、七下、八上、八下及九上</a:t>
                      </a:r>
                      <a:endParaRPr lang="en-US" altLang="zh-TW" sz="27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共計五學期平均成績</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dashDot"/>
                      <a:round/>
                      <a:headEnd type="none" w="med" len="med"/>
                      <a:tailEnd type="none" w="med" len="med"/>
                    </a:lnL>
                    <a:lnR w="12700" cmpd="sng">
                      <a:noFill/>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FFFF00">
                        <a:alpha val="40000"/>
                      </a:srgbClr>
                    </a:solidFill>
                  </a:tcPr>
                </a:tc>
                <a:tc hMerge="1">
                  <a:txBody>
                    <a:bodyPr/>
                    <a:lstStyle/>
                    <a:p>
                      <a:endParaRPr lang="zh-TW" altLang="en-US" sz="3200" dirty="0"/>
                    </a:p>
                  </a:txBody>
                  <a:tcPr/>
                </a:tc>
                <a:extLst>
                  <a:ext uri="{0D108BD9-81ED-4DB2-BD59-A6C34878D82A}">
                    <a16:rowId xmlns:a16="http://schemas.microsoft.com/office/drawing/2014/main" xmlns="" val="10000"/>
                  </a:ext>
                </a:extLst>
              </a:tr>
              <a:tr h="1106670">
                <a:tc rowSpan="3">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「健康與體育」「藝術與人文」「綜合活動」</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三大學習領域</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mpd="sng">
                      <a:noFill/>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項領域平均成績</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皆達</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分以上</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4">
                        <a:alpha val="20000"/>
                      </a:schemeClr>
                    </a:solidFill>
                  </a:tcPr>
                </a:tc>
                <a:extLst>
                  <a:ext uri="{0D108BD9-81ED-4DB2-BD59-A6C34878D82A}">
                    <a16:rowId xmlns:a16="http://schemas.microsoft.com/office/drawing/2014/main" xmlns="" val="10001"/>
                  </a:ext>
                </a:extLst>
              </a:tr>
              <a:tr h="1214001">
                <a:tc vMerge="1">
                  <a:txBody>
                    <a:bodyPr/>
                    <a:lstStyle/>
                    <a:p>
                      <a:endParaRPr lang="zh-TW" altLang="en-US" sz="3200" dirty="0"/>
                    </a:p>
                  </a:txBody>
                  <a:tcP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項領域平均成績</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皆達</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分以上</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4">
                        <a:alpha val="20000"/>
                      </a:schemeClr>
                    </a:solidFill>
                  </a:tcPr>
                </a:tc>
                <a:extLst>
                  <a:ext uri="{0D108BD9-81ED-4DB2-BD59-A6C34878D82A}">
                    <a16:rowId xmlns:a16="http://schemas.microsoft.com/office/drawing/2014/main" xmlns="" val="10002"/>
                  </a:ext>
                </a:extLst>
              </a:tr>
              <a:tr h="1184539">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項領域平均成績</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達</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分以上</a:t>
                      </a:r>
                    </a:p>
                  </a:txBody>
                  <a:tcPr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extLst>
                  <a:ext uri="{0D108BD9-81ED-4DB2-BD59-A6C34878D82A}">
                    <a16:rowId xmlns:a16="http://schemas.microsoft.com/office/drawing/2014/main" xmlns="" val="10003"/>
                  </a:ext>
                </a:extLst>
              </a:tr>
            </a:tbl>
          </a:graphicData>
        </a:graphic>
      </p:graphicFrame>
      <p:pic>
        <p:nvPicPr>
          <p:cNvPr id="69654"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圖片 4"/>
          <p:cNvPicPr>
            <a:picLocks noChangeAspect="1"/>
          </p:cNvPicPr>
          <p:nvPr/>
        </p:nvPicPr>
        <p:blipFill rotWithShape="1">
          <a:blip r:embed="rId3">
            <a:extLst>
              <a:ext uri="{28A0092B-C50C-407E-A947-70E740481C1C}">
                <a14:useLocalDpi xmlns:a14="http://schemas.microsoft.com/office/drawing/2010/main" val="0"/>
              </a:ext>
            </a:extLst>
          </a:blip>
          <a:srcRect l="8400" t="21000" r="7601" b="26501"/>
          <a:stretch/>
        </p:blipFill>
        <p:spPr>
          <a:xfrm>
            <a:off x="161764" y="1340769"/>
            <a:ext cx="8820472" cy="513387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圖片 10"/>
          <p:cNvPicPr>
            <a:picLocks noChangeAspect="1"/>
          </p:cNvPicPr>
          <p:nvPr/>
        </p:nvPicPr>
        <p:blipFill>
          <a:blip r:embed="rId3" cstate="print">
            <a:extLst>
              <a:ext uri="{BEBA8EAE-BF5A-486C-A8C5-ECC9F3942E4B}">
                <a14:imgProps xmlns:a14="http://schemas.microsoft.com/office/drawing/2010/main">
                  <a14:imgLayer r:embed="rId4">
                    <a14:imgEffect>
                      <a14:backgroundRemoval t="0" b="99745" l="47530" r="100000">
                        <a14:foregroundMark x1="91823" y1="4082" x2="91823" y2="4082"/>
                        <a14:foregroundMark x1="90971" y1="2041" x2="90971" y2="2041"/>
                        <a14:foregroundMark x1="72743" y1="5612" x2="72743" y2="5612"/>
                        <a14:foregroundMark x1="88586" y1="15561" x2="88586" y2="15561"/>
                        <a14:foregroundMark x1="86201" y1="13265" x2="86201" y2="13265"/>
                        <a14:foregroundMark x1="84838" y1="10204" x2="84838" y2="10204"/>
                        <a14:foregroundMark x1="84157" y1="7653" x2="84157" y2="7653"/>
                        <a14:foregroundMark x1="84157" y1="4847" x2="84157" y2="4847"/>
                        <a14:foregroundMark x1="80579" y1="3827" x2="80579" y2="3827"/>
                        <a14:foregroundMark x1="56388" y1="25510" x2="56388" y2="25510"/>
                        <a14:foregroundMark x1="66099" y1="31378" x2="66099" y2="31378"/>
                        <a14:foregroundMark x1="75809" y1="25255" x2="75809" y2="25255"/>
                        <a14:foregroundMark x1="54003" y1="48724" x2="54003" y2="48724"/>
                        <a14:foregroundMark x1="72232" y1="47194" x2="72232" y2="47194"/>
                        <a14:foregroundMark x1="93186" y1="43622" x2="93186" y2="43622"/>
                        <a14:foregroundMark x1="88416" y1="42347" x2="88416" y2="42347"/>
                        <a14:foregroundMark x1="79387" y1="62245" x2="79387" y2="62245"/>
                        <a14:foregroundMark x1="77002" y1="57398" x2="77002" y2="57398"/>
                        <a14:foregroundMark x1="75809" y1="60714" x2="75809" y2="60714"/>
                        <a14:foregroundMark x1="79216" y1="48469" x2="79216" y2="48469"/>
                        <a14:foregroundMark x1="88927" y1="64031" x2="88927" y2="64031"/>
                        <a14:foregroundMark x1="62862" y1="82653" x2="62862" y2="82653"/>
                        <a14:foregroundMark x1="55707" y1="82143" x2="55707" y2="82143"/>
                      </a14:backgroundRemoval>
                    </a14:imgEffect>
                  </a14:imgLayer>
                </a14:imgProps>
              </a:ext>
              <a:ext uri="{28A0092B-C50C-407E-A947-70E740481C1C}">
                <a14:useLocalDpi xmlns:a14="http://schemas.microsoft.com/office/drawing/2010/main" val="0"/>
              </a:ext>
            </a:extLst>
          </a:blip>
          <a:stretch>
            <a:fillRect/>
          </a:stretch>
        </p:blipFill>
        <p:spPr>
          <a:xfrm>
            <a:off x="1104534" y="0"/>
            <a:ext cx="8049762" cy="5373216"/>
          </a:xfrm>
          <a:prstGeom prst="rect">
            <a:avLst/>
          </a:prstGeom>
        </p:spPr>
      </p:pic>
      <p:pic>
        <p:nvPicPr>
          <p:cNvPr id="10244" name="圖片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字方塊 15"/>
          <p:cNvSpPr txBox="1"/>
          <p:nvPr/>
        </p:nvSpPr>
        <p:spPr>
          <a:xfrm>
            <a:off x="1104534" y="290369"/>
            <a:ext cx="5832648" cy="769441"/>
          </a:xfrm>
          <a:prstGeom prst="rect">
            <a:avLst/>
          </a:prstGeom>
          <a:noFill/>
        </p:spPr>
        <p:txBody>
          <a:bodyPr wrap="square" rtlCol="0" anchor="ctr">
            <a:spAutoFit/>
          </a:bodyPr>
          <a:lstStyle/>
          <a:p>
            <a:pPr algn="ctr"/>
            <a:r>
              <a:rPr lang="zh-TW" altLang="en-US" sz="4400" dirty="0" smtClean="0">
                <a:latin typeface="標楷體" panose="03000509000000000000" pitchFamily="65" charset="-120"/>
                <a:ea typeface="標楷體" panose="03000509000000000000" pitchFamily="65" charset="-120"/>
              </a:rPr>
              <a:t>五專重點特色</a:t>
            </a:r>
            <a:endParaRPr lang="zh-TW" altLang="en-US" sz="4400" dirty="0">
              <a:latin typeface="標楷體" panose="03000509000000000000" pitchFamily="65" charset="-120"/>
              <a:ea typeface="標楷體" panose="03000509000000000000" pitchFamily="65" charset="-120"/>
            </a:endParaRPr>
          </a:p>
        </p:txBody>
      </p:sp>
      <p:grpSp>
        <p:nvGrpSpPr>
          <p:cNvPr id="18" name="群組 17"/>
          <p:cNvGrpSpPr/>
          <p:nvPr/>
        </p:nvGrpSpPr>
        <p:grpSpPr>
          <a:xfrm>
            <a:off x="264350" y="853093"/>
            <a:ext cx="3024336" cy="2513032"/>
            <a:chOff x="2089476" y="1949227"/>
            <a:chExt cx="3747486" cy="2873072"/>
          </a:xfrm>
          <a:effectLst>
            <a:outerShdw blurRad="50800" dist="63500" dir="2700000" algn="tl" rotWithShape="0">
              <a:prstClr val="black">
                <a:alpha val="40000"/>
              </a:prstClr>
            </a:outerShdw>
          </a:effectLst>
        </p:grpSpPr>
        <p:pic>
          <p:nvPicPr>
            <p:cNvPr id="17" name="圖片 16"/>
            <p:cNvPicPr>
              <a:picLocks noChangeAspect="1"/>
            </p:cNvPicPr>
            <p:nvPr/>
          </p:nvPicPr>
          <p:blipFill>
            <a:blip r:embed="rId6" cstate="print">
              <a:extLst>
                <a:ext uri="{BEBA8EAE-BF5A-486C-A8C5-ECC9F3942E4B}">
                  <a14:imgProps xmlns:a14="http://schemas.microsoft.com/office/drawing/2010/main">
                    <a14:imgLayer r:embed="rId7">
                      <a14:imgEffect>
                        <a14:backgroundRemoval t="9496" b="89911" l="3182" r="97500"/>
                      </a14:imgEffect>
                    </a14:imgLayer>
                  </a14:imgProps>
                </a:ext>
                <a:ext uri="{28A0092B-C50C-407E-A947-70E740481C1C}">
                  <a14:useLocalDpi xmlns:a14="http://schemas.microsoft.com/office/drawing/2010/main" val="0"/>
                </a:ext>
              </a:extLst>
            </a:blip>
            <a:stretch>
              <a:fillRect/>
            </a:stretch>
          </p:blipFill>
          <p:spPr>
            <a:xfrm rot="21022494">
              <a:off x="2089476" y="1949227"/>
              <a:ext cx="3747486" cy="2873072"/>
            </a:xfrm>
            <a:prstGeom prst="rect">
              <a:avLst/>
            </a:prstGeom>
          </p:spPr>
        </p:pic>
        <p:sp>
          <p:nvSpPr>
            <p:cNvPr id="21" name="文字方塊 20"/>
            <p:cNvSpPr txBox="1"/>
            <p:nvPr/>
          </p:nvSpPr>
          <p:spPr>
            <a:xfrm>
              <a:off x="2732365" y="2722580"/>
              <a:ext cx="2688101" cy="1231550"/>
            </a:xfrm>
            <a:prstGeom prst="rect">
              <a:avLst/>
            </a:prstGeom>
            <a:noFill/>
          </p:spPr>
          <p:txBody>
            <a:bodyPr wrap="square" rtlCol="0" anchor="ctr">
              <a:spAutoFit/>
            </a:bodyPr>
            <a:lstStyle/>
            <a:p>
              <a:pPr algn="ctr"/>
              <a:r>
                <a:rPr lang="zh-TW" altLang="en-US" sz="3200" b="1" dirty="0" smtClean="0">
                  <a:ln w="6600">
                    <a:solidFill>
                      <a:schemeClr val="accent2"/>
                    </a:solidFill>
                    <a:prstDash val="solid"/>
                  </a:ln>
                  <a:solidFill>
                    <a:srgbClr val="FFFFFF"/>
                  </a:solidFill>
                  <a:effectLst>
                    <a:outerShdw dist="38100" dir="2700000" algn="tl" rotWithShape="0">
                      <a:schemeClr val="accent2"/>
                    </a:outerShdw>
                  </a:effectLst>
                  <a:latin typeface="標楷體" panose="03000509000000000000" pitchFamily="65" charset="-120"/>
                  <a:ea typeface="標楷體" panose="03000509000000000000" pitchFamily="65" charset="-120"/>
                </a:rPr>
                <a:t>大學設備及</a:t>
              </a:r>
              <a:r>
                <a:rPr lang="zh-TW" altLang="en-US" sz="3200" b="1" dirty="0">
                  <a:ln w="6600">
                    <a:solidFill>
                      <a:schemeClr val="accent2"/>
                    </a:solidFill>
                    <a:prstDash val="solid"/>
                  </a:ln>
                  <a:solidFill>
                    <a:srgbClr val="FFFFFF"/>
                  </a:solidFill>
                  <a:effectLst>
                    <a:outerShdw dist="38100" dir="2700000" algn="tl" rotWithShape="0">
                      <a:schemeClr val="accent2"/>
                    </a:outerShdw>
                  </a:effectLst>
                  <a:latin typeface="標楷體" panose="03000509000000000000" pitchFamily="65" charset="-120"/>
                  <a:ea typeface="標楷體" panose="03000509000000000000" pitchFamily="65" charset="-120"/>
                </a:rPr>
                <a:t>師資</a:t>
              </a:r>
            </a:p>
          </p:txBody>
        </p:sp>
      </p:grpSp>
      <p:grpSp>
        <p:nvGrpSpPr>
          <p:cNvPr id="23" name="群組 22"/>
          <p:cNvGrpSpPr/>
          <p:nvPr/>
        </p:nvGrpSpPr>
        <p:grpSpPr>
          <a:xfrm>
            <a:off x="2384655" y="2156988"/>
            <a:ext cx="3024336" cy="2513032"/>
            <a:chOff x="2089476" y="1949227"/>
            <a:chExt cx="3747486" cy="2873072"/>
          </a:xfrm>
          <a:effectLst>
            <a:outerShdw blurRad="50800" dist="63500" dir="2700000" algn="tl" rotWithShape="0">
              <a:prstClr val="black">
                <a:alpha val="40000"/>
              </a:prstClr>
            </a:outerShdw>
          </a:effectLst>
        </p:grpSpPr>
        <p:pic>
          <p:nvPicPr>
            <p:cNvPr id="24" name="圖片 23"/>
            <p:cNvPicPr>
              <a:picLocks noChangeAspect="1"/>
            </p:cNvPicPr>
            <p:nvPr/>
          </p:nvPicPr>
          <p:blipFill>
            <a:blip r:embed="rId6" cstate="print">
              <a:extLst>
                <a:ext uri="{BEBA8EAE-BF5A-486C-A8C5-ECC9F3942E4B}">
                  <a14:imgProps xmlns:a14="http://schemas.microsoft.com/office/drawing/2010/main">
                    <a14:imgLayer r:embed="rId7">
                      <a14:imgEffect>
                        <a14:backgroundRemoval t="9496" b="89911" l="3182" r="97500"/>
                      </a14:imgEffect>
                    </a14:imgLayer>
                  </a14:imgProps>
                </a:ext>
                <a:ext uri="{28A0092B-C50C-407E-A947-70E740481C1C}">
                  <a14:useLocalDpi xmlns:a14="http://schemas.microsoft.com/office/drawing/2010/main" val="0"/>
                </a:ext>
              </a:extLst>
            </a:blip>
            <a:stretch>
              <a:fillRect/>
            </a:stretch>
          </p:blipFill>
          <p:spPr>
            <a:xfrm rot="21022494">
              <a:off x="2089476" y="1949227"/>
              <a:ext cx="3747486" cy="2873072"/>
            </a:xfrm>
            <a:prstGeom prst="rect">
              <a:avLst/>
            </a:prstGeom>
          </p:spPr>
        </p:pic>
        <p:sp>
          <p:nvSpPr>
            <p:cNvPr id="25" name="文字方塊 24"/>
            <p:cNvSpPr txBox="1"/>
            <p:nvPr/>
          </p:nvSpPr>
          <p:spPr>
            <a:xfrm>
              <a:off x="2465313" y="2707780"/>
              <a:ext cx="3253803" cy="1231550"/>
            </a:xfrm>
            <a:prstGeom prst="rect">
              <a:avLst/>
            </a:prstGeom>
            <a:noFill/>
          </p:spPr>
          <p:txBody>
            <a:bodyPr wrap="square" rtlCol="0" anchor="ctr">
              <a:spAutoFit/>
            </a:bodyPr>
            <a:lstStyle/>
            <a:p>
              <a:pPr algn="ctr"/>
              <a:r>
                <a:rPr lang="zh-TW" altLang="en-US" sz="3200" dirty="0" smtClean="0">
                  <a:effectLst>
                    <a:glow rad="101600">
                      <a:srgbClr val="FFC000">
                        <a:alpha val="90000"/>
                      </a:srgbClr>
                    </a:glow>
                  </a:effectLst>
                  <a:latin typeface="標楷體" panose="03000509000000000000" pitchFamily="65" charset="-120"/>
                  <a:ea typeface="標楷體" panose="03000509000000000000" pitchFamily="65" charset="-120"/>
                </a:rPr>
                <a:t>鼓勵</a:t>
              </a:r>
              <a:endParaRPr lang="en-US" altLang="zh-TW" sz="3200" dirty="0" smtClean="0">
                <a:effectLst>
                  <a:glow rad="101600">
                    <a:srgbClr val="FFC000">
                      <a:alpha val="90000"/>
                    </a:srgbClr>
                  </a:glow>
                </a:effectLst>
                <a:latin typeface="標楷體" panose="03000509000000000000" pitchFamily="65" charset="-120"/>
                <a:ea typeface="標楷體" panose="03000509000000000000" pitchFamily="65" charset="-120"/>
              </a:endParaRPr>
            </a:p>
            <a:p>
              <a:pPr algn="ctr"/>
              <a:r>
                <a:rPr lang="zh-TW" altLang="en-US" sz="3200" dirty="0" smtClean="0">
                  <a:effectLst>
                    <a:glow rad="101600">
                      <a:srgbClr val="FFC000">
                        <a:alpha val="90000"/>
                      </a:srgbClr>
                    </a:glow>
                  </a:effectLst>
                  <a:latin typeface="標楷體" panose="03000509000000000000" pitchFamily="65" charset="-120"/>
                  <a:ea typeface="標楷體" panose="03000509000000000000" pitchFamily="65" charset="-120"/>
                </a:rPr>
                <a:t>考取證照</a:t>
              </a:r>
              <a:endParaRPr lang="zh-TW" altLang="en-US" sz="3200" dirty="0">
                <a:effectLst>
                  <a:glow rad="101600">
                    <a:srgbClr val="FFC000">
                      <a:alpha val="90000"/>
                    </a:srgbClr>
                  </a:glow>
                </a:effectLst>
                <a:latin typeface="標楷體" panose="03000509000000000000" pitchFamily="65" charset="-120"/>
                <a:ea typeface="標楷體" panose="03000509000000000000" pitchFamily="65" charset="-120"/>
              </a:endParaRPr>
            </a:p>
          </p:txBody>
        </p:sp>
      </p:grpSp>
      <p:grpSp>
        <p:nvGrpSpPr>
          <p:cNvPr id="26" name="群組 25"/>
          <p:cNvGrpSpPr/>
          <p:nvPr/>
        </p:nvGrpSpPr>
        <p:grpSpPr>
          <a:xfrm>
            <a:off x="-3385" y="3217891"/>
            <a:ext cx="3024336" cy="2513032"/>
            <a:chOff x="2089476" y="1949227"/>
            <a:chExt cx="3747486" cy="2873072"/>
          </a:xfrm>
          <a:effectLst>
            <a:outerShdw blurRad="50800" dist="63500" dir="2700000" algn="tl" rotWithShape="0">
              <a:prstClr val="black">
                <a:alpha val="40000"/>
              </a:prstClr>
            </a:outerShdw>
          </a:effectLst>
        </p:grpSpPr>
        <p:pic>
          <p:nvPicPr>
            <p:cNvPr id="27" name="圖片 26"/>
            <p:cNvPicPr>
              <a:picLocks noChangeAspect="1"/>
            </p:cNvPicPr>
            <p:nvPr/>
          </p:nvPicPr>
          <p:blipFill>
            <a:blip r:embed="rId6" cstate="print">
              <a:extLst>
                <a:ext uri="{BEBA8EAE-BF5A-486C-A8C5-ECC9F3942E4B}">
                  <a14:imgProps xmlns:a14="http://schemas.microsoft.com/office/drawing/2010/main">
                    <a14:imgLayer r:embed="rId7">
                      <a14:imgEffect>
                        <a14:backgroundRemoval t="9496" b="89911" l="3182" r="97500"/>
                      </a14:imgEffect>
                    </a14:imgLayer>
                  </a14:imgProps>
                </a:ext>
                <a:ext uri="{28A0092B-C50C-407E-A947-70E740481C1C}">
                  <a14:useLocalDpi xmlns:a14="http://schemas.microsoft.com/office/drawing/2010/main" val="0"/>
                </a:ext>
              </a:extLst>
            </a:blip>
            <a:stretch>
              <a:fillRect/>
            </a:stretch>
          </p:blipFill>
          <p:spPr>
            <a:xfrm rot="21022494">
              <a:off x="2089476" y="1949227"/>
              <a:ext cx="3747486" cy="2873072"/>
            </a:xfrm>
            <a:prstGeom prst="rect">
              <a:avLst/>
            </a:prstGeom>
          </p:spPr>
        </p:pic>
        <p:sp>
          <p:nvSpPr>
            <p:cNvPr id="28" name="文字方塊 27"/>
            <p:cNvSpPr txBox="1"/>
            <p:nvPr/>
          </p:nvSpPr>
          <p:spPr>
            <a:xfrm>
              <a:off x="2762235" y="2747539"/>
              <a:ext cx="2706179" cy="1231550"/>
            </a:xfrm>
            <a:prstGeom prst="rect">
              <a:avLst/>
            </a:prstGeom>
            <a:noFill/>
          </p:spPr>
          <p:txBody>
            <a:bodyPr wrap="square" rtlCol="0" anchor="ctr">
              <a:spAutoFit/>
            </a:bodyPr>
            <a:lstStyle/>
            <a:p>
              <a:pPr algn="ctr"/>
              <a:r>
                <a:rPr lang="zh-TW" altLang="en-US" sz="3200" dirty="0" smtClean="0">
                  <a:effectLst>
                    <a:glow rad="101600">
                      <a:srgbClr val="FFC000">
                        <a:alpha val="90000"/>
                      </a:srgbClr>
                    </a:glow>
                  </a:effectLst>
                  <a:latin typeface="標楷體" panose="03000509000000000000" pitchFamily="65" charset="-120"/>
                  <a:ea typeface="標楷體" panose="03000509000000000000" pitchFamily="65" charset="-120"/>
                </a:rPr>
                <a:t>重視</a:t>
              </a:r>
              <a:endParaRPr lang="en-US" altLang="zh-TW" sz="3200" dirty="0" smtClean="0">
                <a:effectLst>
                  <a:glow rad="101600">
                    <a:srgbClr val="FFC000">
                      <a:alpha val="90000"/>
                    </a:srgbClr>
                  </a:glow>
                </a:effectLst>
                <a:latin typeface="標楷體" panose="03000509000000000000" pitchFamily="65" charset="-120"/>
                <a:ea typeface="標楷體" panose="03000509000000000000" pitchFamily="65" charset="-120"/>
              </a:endParaRPr>
            </a:p>
            <a:p>
              <a:pPr algn="ctr"/>
              <a:r>
                <a:rPr lang="zh-TW" altLang="en-US" sz="3200" dirty="0" smtClean="0">
                  <a:effectLst>
                    <a:glow rad="101600">
                      <a:srgbClr val="FFC000">
                        <a:alpha val="90000"/>
                      </a:srgbClr>
                    </a:glow>
                  </a:effectLst>
                  <a:latin typeface="標楷體" panose="03000509000000000000" pitchFamily="65" charset="-120"/>
                  <a:ea typeface="標楷體" panose="03000509000000000000" pitchFamily="65" charset="-120"/>
                </a:rPr>
                <a:t>專題</a:t>
              </a:r>
              <a:r>
                <a:rPr lang="zh-TW" altLang="en-US" sz="3200" dirty="0">
                  <a:effectLst>
                    <a:glow rad="101600">
                      <a:srgbClr val="FFC000">
                        <a:alpha val="90000"/>
                      </a:srgbClr>
                    </a:glow>
                  </a:effectLst>
                  <a:latin typeface="標楷體" panose="03000509000000000000" pitchFamily="65" charset="-120"/>
                  <a:ea typeface="標楷體" panose="03000509000000000000" pitchFamily="65" charset="-120"/>
                </a:rPr>
                <a:t>製作</a:t>
              </a:r>
            </a:p>
          </p:txBody>
        </p:sp>
      </p:grpSp>
      <p:grpSp>
        <p:nvGrpSpPr>
          <p:cNvPr id="29" name="群組 28"/>
          <p:cNvGrpSpPr/>
          <p:nvPr/>
        </p:nvGrpSpPr>
        <p:grpSpPr>
          <a:xfrm>
            <a:off x="2723521" y="4288886"/>
            <a:ext cx="3024336" cy="2513032"/>
            <a:chOff x="2089476" y="1949227"/>
            <a:chExt cx="3747486" cy="2873072"/>
          </a:xfrm>
          <a:effectLst>
            <a:outerShdw blurRad="50800" dist="63500" dir="2700000" algn="tl" rotWithShape="0">
              <a:prstClr val="black">
                <a:alpha val="40000"/>
              </a:prstClr>
            </a:outerShdw>
          </a:effectLst>
        </p:grpSpPr>
        <p:pic>
          <p:nvPicPr>
            <p:cNvPr id="30" name="圖片 29"/>
            <p:cNvPicPr>
              <a:picLocks noChangeAspect="1"/>
            </p:cNvPicPr>
            <p:nvPr/>
          </p:nvPicPr>
          <p:blipFill>
            <a:blip r:embed="rId6" cstate="print">
              <a:extLst>
                <a:ext uri="{BEBA8EAE-BF5A-486C-A8C5-ECC9F3942E4B}">
                  <a14:imgProps xmlns:a14="http://schemas.microsoft.com/office/drawing/2010/main">
                    <a14:imgLayer r:embed="rId7">
                      <a14:imgEffect>
                        <a14:backgroundRemoval t="9496" b="89911" l="3182" r="97500"/>
                      </a14:imgEffect>
                    </a14:imgLayer>
                  </a14:imgProps>
                </a:ext>
                <a:ext uri="{28A0092B-C50C-407E-A947-70E740481C1C}">
                  <a14:useLocalDpi xmlns:a14="http://schemas.microsoft.com/office/drawing/2010/main" val="0"/>
                </a:ext>
              </a:extLst>
            </a:blip>
            <a:stretch>
              <a:fillRect/>
            </a:stretch>
          </p:blipFill>
          <p:spPr>
            <a:xfrm rot="21022494">
              <a:off x="2089476" y="1949227"/>
              <a:ext cx="3747486" cy="2873072"/>
            </a:xfrm>
            <a:prstGeom prst="rect">
              <a:avLst/>
            </a:prstGeom>
          </p:spPr>
        </p:pic>
        <p:sp>
          <p:nvSpPr>
            <p:cNvPr id="31" name="文字方塊 30"/>
            <p:cNvSpPr txBox="1"/>
            <p:nvPr/>
          </p:nvSpPr>
          <p:spPr>
            <a:xfrm>
              <a:off x="2433252" y="2730691"/>
              <a:ext cx="3253803" cy="1231550"/>
            </a:xfrm>
            <a:prstGeom prst="rect">
              <a:avLst/>
            </a:prstGeom>
            <a:noFill/>
          </p:spPr>
          <p:txBody>
            <a:bodyPr wrap="square" rtlCol="0" anchor="ctr">
              <a:spAutoFit/>
            </a:bodyPr>
            <a:lstStyle/>
            <a:p>
              <a:pPr algn="ctr"/>
              <a:r>
                <a:rPr lang="zh-TW" altLang="en-US" sz="3200" b="1" dirty="0">
                  <a:ln w="6600">
                    <a:solidFill>
                      <a:schemeClr val="accent2"/>
                    </a:solidFill>
                    <a:prstDash val="solid"/>
                  </a:ln>
                  <a:solidFill>
                    <a:srgbClr val="FFFFFF"/>
                  </a:solidFill>
                  <a:effectLst>
                    <a:outerShdw dist="38100" dir="2700000" algn="tl" rotWithShape="0">
                      <a:schemeClr val="accent2"/>
                    </a:outerShdw>
                  </a:effectLst>
                  <a:latin typeface="標楷體" panose="03000509000000000000" pitchFamily="65" charset="-120"/>
                  <a:ea typeface="標楷體" panose="03000509000000000000" pitchFamily="65" charset="-120"/>
                </a:rPr>
                <a:t>課程規劃</a:t>
              </a:r>
              <a:endParaRPr lang="en-US" altLang="zh-TW" sz="3200" b="1" dirty="0">
                <a:ln w="6600">
                  <a:solidFill>
                    <a:schemeClr val="accent2"/>
                  </a:solidFill>
                  <a:prstDash val="solid"/>
                </a:ln>
                <a:solidFill>
                  <a:srgbClr val="FFFFFF"/>
                </a:solidFill>
                <a:effectLst>
                  <a:outerShdw dist="38100" dir="2700000" algn="tl" rotWithShape="0">
                    <a:schemeClr val="accent2"/>
                  </a:outerShdw>
                </a:effectLst>
                <a:latin typeface="標楷體" panose="03000509000000000000" pitchFamily="65" charset="-120"/>
                <a:ea typeface="標楷體" panose="03000509000000000000" pitchFamily="65" charset="-120"/>
              </a:endParaRPr>
            </a:p>
            <a:p>
              <a:pPr algn="ctr"/>
              <a:r>
                <a:rPr lang="zh-TW" altLang="en-US" sz="3200" b="1" dirty="0">
                  <a:ln w="6600">
                    <a:solidFill>
                      <a:schemeClr val="accent2"/>
                    </a:solidFill>
                    <a:prstDash val="solid"/>
                  </a:ln>
                  <a:solidFill>
                    <a:srgbClr val="FFFFFF"/>
                  </a:solidFill>
                  <a:effectLst>
                    <a:outerShdw dist="38100" dir="2700000" algn="tl" rotWithShape="0">
                      <a:schemeClr val="accent2"/>
                    </a:outerShdw>
                  </a:effectLst>
                  <a:latin typeface="標楷體" panose="03000509000000000000" pitchFamily="65" charset="-120"/>
                  <a:ea typeface="標楷體" panose="03000509000000000000" pitchFamily="65" charset="-120"/>
                </a:rPr>
                <a:t>具彈性</a:t>
              </a:r>
            </a:p>
          </p:txBody>
        </p:sp>
      </p:grpSp>
      <p:grpSp>
        <p:nvGrpSpPr>
          <p:cNvPr id="32" name="群組 31"/>
          <p:cNvGrpSpPr/>
          <p:nvPr/>
        </p:nvGrpSpPr>
        <p:grpSpPr>
          <a:xfrm>
            <a:off x="6099017" y="3838013"/>
            <a:ext cx="3024336" cy="2513032"/>
            <a:chOff x="2089476" y="1949227"/>
            <a:chExt cx="3747486" cy="2873072"/>
          </a:xfrm>
          <a:effectLst>
            <a:outerShdw blurRad="50800" dist="63500" dir="2700000" algn="tl" rotWithShape="0">
              <a:prstClr val="black">
                <a:alpha val="40000"/>
              </a:prstClr>
            </a:outerShdw>
          </a:effectLst>
        </p:grpSpPr>
        <p:pic>
          <p:nvPicPr>
            <p:cNvPr id="33" name="圖片 32"/>
            <p:cNvPicPr>
              <a:picLocks noChangeAspect="1"/>
            </p:cNvPicPr>
            <p:nvPr/>
          </p:nvPicPr>
          <p:blipFill>
            <a:blip r:embed="rId6" cstate="print">
              <a:extLst>
                <a:ext uri="{BEBA8EAE-BF5A-486C-A8C5-ECC9F3942E4B}">
                  <a14:imgProps xmlns:a14="http://schemas.microsoft.com/office/drawing/2010/main">
                    <a14:imgLayer r:embed="rId7">
                      <a14:imgEffect>
                        <a14:backgroundRemoval t="9496" b="89911" l="3182" r="97500"/>
                      </a14:imgEffect>
                    </a14:imgLayer>
                  </a14:imgProps>
                </a:ext>
                <a:ext uri="{28A0092B-C50C-407E-A947-70E740481C1C}">
                  <a14:useLocalDpi xmlns:a14="http://schemas.microsoft.com/office/drawing/2010/main" val="0"/>
                </a:ext>
              </a:extLst>
            </a:blip>
            <a:stretch>
              <a:fillRect/>
            </a:stretch>
          </p:blipFill>
          <p:spPr>
            <a:xfrm rot="21022494">
              <a:off x="2089476" y="1949227"/>
              <a:ext cx="3747486" cy="2873072"/>
            </a:xfrm>
            <a:prstGeom prst="rect">
              <a:avLst/>
            </a:prstGeom>
          </p:spPr>
        </p:pic>
        <p:sp>
          <p:nvSpPr>
            <p:cNvPr id="34" name="文字方塊 33"/>
            <p:cNvSpPr txBox="1"/>
            <p:nvPr/>
          </p:nvSpPr>
          <p:spPr>
            <a:xfrm>
              <a:off x="2352703" y="3029036"/>
              <a:ext cx="3253803" cy="668555"/>
            </a:xfrm>
            <a:prstGeom prst="rect">
              <a:avLst/>
            </a:prstGeom>
            <a:noFill/>
          </p:spPr>
          <p:txBody>
            <a:bodyPr wrap="square" rtlCol="0" anchor="ctr">
              <a:spAutoFit/>
            </a:bodyPr>
            <a:lstStyle/>
            <a:p>
              <a:pPr algn="ctr"/>
              <a:r>
                <a:rPr lang="zh-TW" altLang="en-US" sz="3200" dirty="0">
                  <a:effectLst>
                    <a:glow rad="101600">
                      <a:srgbClr val="FFC000">
                        <a:alpha val="90000"/>
                      </a:srgbClr>
                    </a:glow>
                  </a:effectLst>
                  <a:latin typeface="標楷體" panose="03000509000000000000" pitchFamily="65" charset="-120"/>
                  <a:ea typeface="標楷體" panose="03000509000000000000" pitchFamily="65" charset="-120"/>
                </a:rPr>
                <a:t>校外實習</a:t>
              </a:r>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標題 1"/>
          <p:cNvSpPr>
            <a:spLocks noGrp="1"/>
          </p:cNvSpPr>
          <p:nvPr>
            <p:ph type="title"/>
          </p:nvPr>
        </p:nvSpPr>
        <p:spPr/>
        <p:txBody>
          <a:bodyPr/>
          <a:lstStyle/>
          <a:p>
            <a:r>
              <a:rPr lang="en-US" altLang="zh-TW" sz="4000" smtClean="0"/>
              <a:t>[</a:t>
            </a:r>
            <a:r>
              <a:rPr lang="zh-TW" altLang="en-US" sz="4000" smtClean="0"/>
              <a:t>聯免</a:t>
            </a:r>
            <a:r>
              <a:rPr lang="en-US" altLang="zh-TW" sz="4000" smtClean="0"/>
              <a:t>] </a:t>
            </a:r>
            <a:r>
              <a:rPr lang="zh-TW" altLang="en-US" sz="4000" smtClean="0"/>
              <a:t>適性輔導</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4170173377"/>
              </p:ext>
            </p:extLst>
          </p:nvPr>
        </p:nvGraphicFramePr>
        <p:xfrm>
          <a:off x="457200" y="1600200"/>
          <a:ext cx="7859216" cy="4406900"/>
        </p:xfrm>
        <a:graphic>
          <a:graphicData uri="http://schemas.openxmlformats.org/drawingml/2006/table">
            <a:tbl>
              <a:tblPr firstRow="1" bandRow="1">
                <a:tableStyleId>{5940675A-B579-460E-94D1-54222C63F5DA}</a:tableStyleId>
              </a:tblPr>
              <a:tblGrid>
                <a:gridCol w="3723306">
                  <a:extLst>
                    <a:ext uri="{9D8B030D-6E8A-4147-A177-3AD203B41FA5}">
                      <a16:colId xmlns:a16="http://schemas.microsoft.com/office/drawing/2014/main" xmlns="" val="20000"/>
                    </a:ext>
                  </a:extLst>
                </a:gridCol>
                <a:gridCol w="2956989">
                  <a:extLst>
                    <a:ext uri="{9D8B030D-6E8A-4147-A177-3AD203B41FA5}">
                      <a16:colId xmlns:a16="http://schemas.microsoft.com/office/drawing/2014/main" xmlns="" val="20001"/>
                    </a:ext>
                  </a:extLst>
                </a:gridCol>
                <a:gridCol w="1178921">
                  <a:extLst>
                    <a:ext uri="{9D8B030D-6E8A-4147-A177-3AD203B41FA5}">
                      <a16:colId xmlns:a16="http://schemas.microsoft.com/office/drawing/2014/main" xmlns="" val="20002"/>
                    </a:ext>
                  </a:extLst>
                </a:gridCol>
              </a:tblGrid>
              <a:tr h="745816">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採計項目</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4" marB="45714" anchor="ctr">
                    <a:lnL w="12700" cmpd="sng">
                      <a:noFill/>
                    </a:lnL>
                    <a:lnR w="12700" cap="flat" cmpd="sng" algn="ctr">
                      <a:solidFill>
                        <a:schemeClr val="tx1"/>
                      </a:solidFill>
                      <a:prstDash val="dashDot"/>
                      <a:round/>
                      <a:headEnd type="none" w="med" len="med"/>
                      <a:tailEnd type="none" w="med" len="med"/>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FFFF00">
                        <a:alpha val="40000"/>
                      </a:srgbClr>
                    </a:solidFill>
                  </a:tcPr>
                </a:tc>
                <a:tc gridSpan="2">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積分採計方式</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4" marB="45714" anchor="ctr">
                    <a:lnL w="12700" cap="flat" cmpd="sng" algn="ctr">
                      <a:solidFill>
                        <a:schemeClr val="tx1"/>
                      </a:solidFill>
                      <a:prstDash val="dashDot"/>
                      <a:round/>
                      <a:headEnd type="none" w="med" len="med"/>
                      <a:tailEnd type="none" w="med" len="med"/>
                    </a:lnL>
                    <a:lnR w="12700" cmpd="sng">
                      <a:noFill/>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FFFF00">
                        <a:alpha val="40000"/>
                      </a:srgbClr>
                    </a:solidFill>
                  </a:tcPr>
                </a:tc>
                <a:tc hMerge="1">
                  <a:txBody>
                    <a:bodyPr/>
                    <a:lstStyle/>
                    <a:p>
                      <a:endParaRPr lang="zh-TW" altLang="en-US" sz="3200" dirty="0"/>
                    </a:p>
                  </a:txBody>
                  <a:tcPr/>
                </a:tc>
                <a:extLst>
                  <a:ext uri="{0D108BD9-81ED-4DB2-BD59-A6C34878D82A}">
                    <a16:rowId xmlns:a16="http://schemas.microsoft.com/office/drawing/2014/main" xmlns="" val="10000"/>
                  </a:ext>
                </a:extLst>
              </a:tr>
              <a:tr h="1226753">
                <a:tc rowSpan="3">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生涯發展規劃書</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a:t>
                      </a:r>
                    </a:p>
                    <a:p>
                      <a:pPr algn="ct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「家長意見」</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「導師意見」</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「輔導教師意見」</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勾選結果</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4" marB="45714" anchor="ctr">
                    <a:lnL w="12700" cmpd="sng">
                      <a:noFill/>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者皆勾選五專</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4" marB="45714"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4" marB="45714"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4">
                        <a:alpha val="20000"/>
                      </a:schemeClr>
                    </a:solidFill>
                  </a:tcPr>
                </a:tc>
                <a:extLst>
                  <a:ext uri="{0D108BD9-81ED-4DB2-BD59-A6C34878D82A}">
                    <a16:rowId xmlns:a16="http://schemas.microsoft.com/office/drawing/2014/main" xmlns="" val="10001"/>
                  </a:ext>
                </a:extLst>
              </a:tr>
              <a:tr h="1295982">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任</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者勾選五專</a:t>
                      </a:r>
                    </a:p>
                  </a:txBody>
                  <a:tcPr marT="45714" marB="45714"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4" marB="45714"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4">
                        <a:alpha val="20000"/>
                      </a:schemeClr>
                    </a:solidFill>
                  </a:tcPr>
                </a:tc>
                <a:extLst>
                  <a:ext uri="{0D108BD9-81ED-4DB2-BD59-A6C34878D82A}">
                    <a16:rowId xmlns:a16="http://schemas.microsoft.com/office/drawing/2014/main" xmlns="" val="10002"/>
                  </a:ext>
                </a:extLst>
              </a:tr>
              <a:tr h="1138349">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任</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者勾選五專</a:t>
                      </a:r>
                    </a:p>
                  </a:txBody>
                  <a:tcPr marT="45714" marB="45714"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4" marB="45714"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extLst>
                  <a:ext uri="{0D108BD9-81ED-4DB2-BD59-A6C34878D82A}">
                    <a16:rowId xmlns:a16="http://schemas.microsoft.com/office/drawing/2014/main" xmlns="" val="10003"/>
                  </a:ext>
                </a:extLst>
              </a:tr>
            </a:tbl>
          </a:graphicData>
        </a:graphic>
      </p:graphicFrame>
      <p:pic>
        <p:nvPicPr>
          <p:cNvPr id="70679" name="圖片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圖片 5"/>
          <p:cNvPicPr>
            <a:picLocks noChangeAspect="1"/>
          </p:cNvPicPr>
          <p:nvPr/>
        </p:nvPicPr>
        <p:blipFill rotWithShape="1">
          <a:blip r:embed="rId3">
            <a:extLst>
              <a:ext uri="{28A0092B-C50C-407E-A947-70E740481C1C}">
                <a14:useLocalDpi xmlns:a14="http://schemas.microsoft.com/office/drawing/2010/main" val="0"/>
              </a:ext>
            </a:extLst>
          </a:blip>
          <a:srcRect l="2726" t="4200" r="3703" b="8651"/>
          <a:stretch/>
        </p:blipFill>
        <p:spPr>
          <a:xfrm>
            <a:off x="-396552" y="908720"/>
            <a:ext cx="9649072" cy="5688632"/>
          </a:xfrm>
          <a:prstGeom prst="rect">
            <a:avLst/>
          </a:prstGeom>
        </p:spPr>
      </p:pic>
      <p:sp>
        <p:nvSpPr>
          <p:cNvPr id="70678" name="文字方塊 4"/>
          <p:cNvSpPr txBox="1">
            <a:spLocks noChangeArrowheads="1"/>
          </p:cNvSpPr>
          <p:nvPr/>
        </p:nvSpPr>
        <p:spPr bwMode="auto">
          <a:xfrm>
            <a:off x="539552" y="6239296"/>
            <a:ext cx="8207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註：若報名學生為</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非應屆</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畢業生，則本項積分以</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分</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計。</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3654269414"/>
              </p:ext>
            </p:extLst>
          </p:nvPr>
        </p:nvGraphicFramePr>
        <p:xfrm>
          <a:off x="683568" y="1600200"/>
          <a:ext cx="7776864" cy="4205289"/>
        </p:xfrm>
        <a:graphic>
          <a:graphicData uri="http://schemas.openxmlformats.org/drawingml/2006/table">
            <a:tbl>
              <a:tblPr firstRow="1" bandRow="1">
                <a:tableStyleId>{5940675A-B579-460E-94D1-54222C63F5DA}</a:tableStyleId>
              </a:tblPr>
              <a:tblGrid>
                <a:gridCol w="1915079">
                  <a:extLst>
                    <a:ext uri="{9D8B030D-6E8A-4147-A177-3AD203B41FA5}">
                      <a16:colId xmlns:a16="http://schemas.microsoft.com/office/drawing/2014/main" xmlns="" val="20000"/>
                    </a:ext>
                  </a:extLst>
                </a:gridCol>
                <a:gridCol w="1172357">
                  <a:extLst>
                    <a:ext uri="{9D8B030D-6E8A-4147-A177-3AD203B41FA5}">
                      <a16:colId xmlns:a16="http://schemas.microsoft.com/office/drawing/2014/main" xmlns="" val="20001"/>
                    </a:ext>
                  </a:extLst>
                </a:gridCol>
                <a:gridCol w="1172357">
                  <a:extLst>
                    <a:ext uri="{9D8B030D-6E8A-4147-A177-3AD203B41FA5}">
                      <a16:colId xmlns:a16="http://schemas.microsoft.com/office/drawing/2014/main" xmlns="" val="20002"/>
                    </a:ext>
                  </a:extLst>
                </a:gridCol>
                <a:gridCol w="1172357">
                  <a:extLst>
                    <a:ext uri="{9D8B030D-6E8A-4147-A177-3AD203B41FA5}">
                      <a16:colId xmlns:a16="http://schemas.microsoft.com/office/drawing/2014/main" xmlns="" val="20003"/>
                    </a:ext>
                  </a:extLst>
                </a:gridCol>
                <a:gridCol w="1172357">
                  <a:extLst>
                    <a:ext uri="{9D8B030D-6E8A-4147-A177-3AD203B41FA5}">
                      <a16:colId xmlns:a16="http://schemas.microsoft.com/office/drawing/2014/main" xmlns="" val="20004"/>
                    </a:ext>
                  </a:extLst>
                </a:gridCol>
                <a:gridCol w="1172357">
                  <a:extLst>
                    <a:ext uri="{9D8B030D-6E8A-4147-A177-3AD203B41FA5}">
                      <a16:colId xmlns:a16="http://schemas.microsoft.com/office/drawing/2014/main" xmlns="" val="20005"/>
                    </a:ext>
                  </a:extLst>
                </a:gridCol>
              </a:tblGrid>
              <a:tr h="841058">
                <a:tc rowSpan="2">
                  <a:txBody>
                    <a:bodyPr/>
                    <a:lstStyle/>
                    <a:p>
                      <a:pPr algn="ct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會考成績</a:t>
                      </a:r>
                      <a:endParaRPr lang="zh-TW" altLang="en-US" sz="3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lnL w="12700" cmpd="sng">
                      <a:noFill/>
                    </a:lnL>
                    <a:lnR w="12700" cap="flat" cmpd="sng" algn="ctr">
                      <a:solidFill>
                        <a:schemeClr val="tx1"/>
                      </a:solidFill>
                      <a:prstDash val="dashDot"/>
                      <a:round/>
                      <a:headEnd type="none" w="med" len="med"/>
                      <a:tailEnd type="none" w="med" len="med"/>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FFFF00">
                        <a:alpha val="40000"/>
                      </a:srgbClr>
                    </a:solidFill>
                  </a:tcPr>
                </a:tc>
                <a:tc gridSpan="5">
                  <a:txBody>
                    <a:bodyPr/>
                    <a:lstStyle/>
                    <a:p>
                      <a:pPr algn="ct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採計科目</a:t>
                      </a:r>
                      <a:endParaRPr lang="zh-TW" altLang="en-US" sz="3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lnL w="12700" cap="flat" cmpd="sng" algn="ctr">
                      <a:solidFill>
                        <a:schemeClr val="tx1"/>
                      </a:solidFill>
                      <a:prstDash val="dashDot"/>
                      <a:round/>
                      <a:headEnd type="none" w="med" len="med"/>
                      <a:tailEnd type="none" w="med" len="med"/>
                    </a:lnL>
                    <a:lnR w="12700" cmpd="sng">
                      <a:noFill/>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FFFF00">
                        <a:alpha val="40000"/>
                      </a:srgbClr>
                    </a:solidFill>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extLst>
                  <a:ext uri="{0D108BD9-81ED-4DB2-BD59-A6C34878D82A}">
                    <a16:rowId xmlns:a16="http://schemas.microsoft.com/office/drawing/2014/main" xmlns="" val="10000"/>
                  </a:ext>
                </a:extLst>
              </a:tr>
              <a:tr h="841058">
                <a:tc v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tc>
                  <a:txBody>
                    <a:bodyPr/>
                    <a:lstStyle/>
                    <a:p>
                      <a:pPr algn="ct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國文</a:t>
                      </a:r>
                      <a:endParaRPr lang="zh-TW" altLang="en-US" sz="3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FFFF00">
                        <a:alpha val="40000"/>
                      </a:srgbClr>
                    </a:solidFill>
                  </a:tcPr>
                </a:tc>
                <a:tc>
                  <a:txBody>
                    <a:bodyPr/>
                    <a:lstStyle/>
                    <a:p>
                      <a:pPr algn="ct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數學</a:t>
                      </a:r>
                      <a:endParaRPr lang="zh-TW" altLang="en-US" sz="3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FFFF00">
                        <a:alpha val="40000"/>
                      </a:srgbClr>
                    </a:solidFill>
                  </a:tcPr>
                </a:tc>
                <a:tc>
                  <a:txBody>
                    <a:bodyPr/>
                    <a:lstStyle/>
                    <a:p>
                      <a:pPr algn="ct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英語</a:t>
                      </a:r>
                      <a:endParaRPr lang="zh-TW" altLang="en-US" sz="3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FFFF00">
                        <a:alpha val="40000"/>
                      </a:srgbClr>
                    </a:solidFill>
                  </a:tcPr>
                </a:tc>
                <a:tc>
                  <a:txBody>
                    <a:bodyPr/>
                    <a:lstStyle/>
                    <a:p>
                      <a:pPr algn="ct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自然</a:t>
                      </a:r>
                      <a:endParaRPr lang="zh-TW" altLang="en-US" sz="3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FFFF00">
                        <a:alpha val="40000"/>
                      </a:srgbClr>
                    </a:solidFill>
                  </a:tcPr>
                </a:tc>
                <a:tc>
                  <a:txBody>
                    <a:bodyPr/>
                    <a:lstStyle/>
                    <a:p>
                      <a:pPr algn="ct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社會</a:t>
                      </a:r>
                      <a:endParaRPr lang="zh-TW" altLang="en-US" sz="3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FFFF00">
                        <a:alpha val="40000"/>
                      </a:srgbClr>
                    </a:solidFill>
                  </a:tcPr>
                </a:tc>
                <a:extLst>
                  <a:ext uri="{0D108BD9-81ED-4DB2-BD59-A6C34878D82A}">
                    <a16:rowId xmlns:a16="http://schemas.microsoft.com/office/drawing/2014/main" xmlns="" val="10001"/>
                  </a:ext>
                </a:extLst>
              </a:tr>
              <a:tr h="841057">
                <a:tc>
                  <a:txBody>
                    <a:bodyPr/>
                    <a:lstStyle/>
                    <a:p>
                      <a:pPr algn="ct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精熟</a:t>
                      </a:r>
                      <a:r>
                        <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rPr>
                        <a:t>(A)</a:t>
                      </a:r>
                      <a:endParaRPr lang="zh-TW" altLang="en-US" sz="3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lnL w="12700" cmpd="sng">
                      <a:noFill/>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gridSpan="5">
                  <a:txBody>
                    <a:bodyPr/>
                    <a:lstStyle/>
                    <a:p>
                      <a:pPr algn="ctr"/>
                      <a:r>
                        <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3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hMerge="1">
                  <a:txBody>
                    <a:bodyPr/>
                    <a:lstStyle/>
                    <a:p>
                      <a:pPr algn="ctr"/>
                      <a:endPar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extLst>
                  <a:ext uri="{0D108BD9-81ED-4DB2-BD59-A6C34878D82A}">
                    <a16:rowId xmlns:a16="http://schemas.microsoft.com/office/drawing/2014/main" xmlns="" val="10002"/>
                  </a:ext>
                </a:extLst>
              </a:tr>
              <a:tr h="841058">
                <a:tc>
                  <a:txBody>
                    <a:bodyPr/>
                    <a:lstStyle/>
                    <a:p>
                      <a:pPr algn="ct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基礎</a:t>
                      </a:r>
                      <a:r>
                        <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rPr>
                        <a:t>(B)</a:t>
                      </a:r>
                      <a:endParaRPr lang="zh-TW" altLang="en-US" sz="3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lnL w="12700" cmpd="sng">
                      <a:noFill/>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gridSpan="5">
                  <a:txBody>
                    <a:bodyPr/>
                    <a:lstStyle/>
                    <a:p>
                      <a:pPr algn="ctr"/>
                      <a:r>
                        <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3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extLst>
                  <a:ext uri="{0D108BD9-81ED-4DB2-BD59-A6C34878D82A}">
                    <a16:rowId xmlns:a16="http://schemas.microsoft.com/office/drawing/2014/main" xmlns="" val="10003"/>
                  </a:ext>
                </a:extLst>
              </a:tr>
              <a:tr h="841058">
                <a:tc>
                  <a:txBody>
                    <a:bodyPr/>
                    <a:lstStyle/>
                    <a:p>
                      <a:pPr algn="ct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待加強</a:t>
                      </a:r>
                      <a:r>
                        <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rPr>
                        <a:t>(C)</a:t>
                      </a:r>
                      <a:endParaRPr lang="zh-TW" altLang="en-US" sz="3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lnL w="12700" cmpd="sng">
                      <a:noFill/>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tc gridSpan="5">
                  <a:txBody>
                    <a:bodyPr/>
                    <a:lstStyle/>
                    <a:p>
                      <a:pPr algn="ctr"/>
                      <a:r>
                        <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3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extLst>
                  <a:ext uri="{0D108BD9-81ED-4DB2-BD59-A6C34878D82A}">
                    <a16:rowId xmlns:a16="http://schemas.microsoft.com/office/drawing/2014/main" xmlns="" val="10004"/>
                  </a:ext>
                </a:extLst>
              </a:tr>
            </a:tbl>
          </a:graphicData>
        </a:graphic>
      </p:graphicFrame>
      <p:pic>
        <p:nvPicPr>
          <p:cNvPr id="5" name="圖片 4"/>
          <p:cNvPicPr>
            <a:picLocks noChangeAspect="1"/>
          </p:cNvPicPr>
          <p:nvPr/>
        </p:nvPicPr>
        <p:blipFill rotWithShape="1">
          <a:blip r:embed="rId2">
            <a:extLst>
              <a:ext uri="{28A0092B-C50C-407E-A947-70E740481C1C}">
                <a14:useLocalDpi xmlns:a14="http://schemas.microsoft.com/office/drawing/2010/main" val="0"/>
              </a:ext>
            </a:extLst>
          </a:blip>
          <a:srcRect l="2726" t="4200" r="3703" b="8651"/>
          <a:stretch/>
        </p:blipFill>
        <p:spPr>
          <a:xfrm>
            <a:off x="-324544" y="908720"/>
            <a:ext cx="9649072" cy="5544616"/>
          </a:xfrm>
          <a:prstGeom prst="rect">
            <a:avLst/>
          </a:prstGeom>
        </p:spPr>
      </p:pic>
      <p:sp>
        <p:nvSpPr>
          <p:cNvPr id="71682" name="標題 1"/>
          <p:cNvSpPr>
            <a:spLocks noGrp="1"/>
          </p:cNvSpPr>
          <p:nvPr>
            <p:ph type="title"/>
          </p:nvPr>
        </p:nvSpPr>
        <p:spPr/>
        <p:txBody>
          <a:bodyPr/>
          <a:lstStyle/>
          <a:p>
            <a:r>
              <a:rPr lang="en-US" altLang="zh-TW" sz="4000" smtClean="0"/>
              <a:t>[</a:t>
            </a:r>
            <a:r>
              <a:rPr lang="zh-TW" altLang="en-US" sz="4000" smtClean="0"/>
              <a:t>聯免</a:t>
            </a:r>
            <a:r>
              <a:rPr lang="en-US" altLang="zh-TW" sz="4000" smtClean="0"/>
              <a:t>] </a:t>
            </a:r>
            <a:r>
              <a:rPr lang="zh-TW" altLang="en-US" sz="4000" smtClean="0"/>
              <a:t>國中教育會考</a:t>
            </a:r>
          </a:p>
        </p:txBody>
      </p:sp>
      <p:pic>
        <p:nvPicPr>
          <p:cNvPr id="71722" name="圖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標題 1"/>
          <p:cNvSpPr>
            <a:spLocks noGrp="1"/>
          </p:cNvSpPr>
          <p:nvPr>
            <p:ph type="title"/>
          </p:nvPr>
        </p:nvSpPr>
        <p:spPr>
          <a:xfrm>
            <a:off x="457200" y="274638"/>
            <a:ext cx="8229600" cy="634082"/>
          </a:xfrm>
        </p:spPr>
        <p:txBody>
          <a:bodyPr/>
          <a:lstStyle/>
          <a:p>
            <a:r>
              <a:rPr lang="en-US" altLang="zh-TW" sz="4000" dirty="0" smtClean="0"/>
              <a:t>[</a:t>
            </a:r>
            <a:r>
              <a:rPr lang="zh-TW" altLang="en-US" sz="4000" dirty="0" smtClean="0"/>
              <a:t>聯免</a:t>
            </a:r>
            <a:r>
              <a:rPr lang="en-US" altLang="zh-TW" sz="4000" dirty="0" smtClean="0"/>
              <a:t>] </a:t>
            </a:r>
            <a:r>
              <a:rPr lang="zh-TW" altLang="en-US" sz="4000" dirty="0" smtClean="0"/>
              <a:t>其他</a:t>
            </a:r>
            <a:r>
              <a:rPr lang="en-US" altLang="zh-TW" sz="3200" dirty="0" smtClean="0"/>
              <a:t>(</a:t>
            </a:r>
            <a:r>
              <a:rPr lang="zh-TW" altLang="en-US" sz="3200" dirty="0" smtClean="0"/>
              <a:t>招生學校自訂項目</a:t>
            </a:r>
            <a:r>
              <a:rPr lang="en-US" altLang="zh-TW" sz="3200" dirty="0" smtClean="0"/>
              <a:t>)</a:t>
            </a:r>
            <a:endParaRPr lang="zh-TW" altLang="en-US" sz="3200" dirty="0" smtClean="0"/>
          </a:p>
        </p:txBody>
      </p:sp>
      <p:sp>
        <p:nvSpPr>
          <p:cNvPr id="66563" name="內容版面配置區 2"/>
          <p:cNvSpPr>
            <a:spLocks noGrp="1"/>
          </p:cNvSpPr>
          <p:nvPr>
            <p:ph idx="1"/>
          </p:nvPr>
        </p:nvSpPr>
        <p:spPr>
          <a:xfrm>
            <a:off x="611560" y="980728"/>
            <a:ext cx="8229600" cy="4525963"/>
          </a:xfrm>
        </p:spPr>
        <p:txBody>
          <a:bodyPr/>
          <a:lstStyle/>
          <a:p>
            <a:r>
              <a:rPr lang="zh-TW" altLang="en-US" sz="2800" dirty="0" smtClean="0"/>
              <a:t>由各五專招生學校自行訂定，亦可不訂。</a:t>
            </a:r>
            <a:endParaRPr lang="en-US" altLang="zh-TW" sz="2800" dirty="0" smtClean="0"/>
          </a:p>
          <a:p>
            <a:r>
              <a:rPr lang="zh-TW" altLang="en-US" sz="2800" dirty="0" smtClean="0"/>
              <a:t>本項目積分上限為</a:t>
            </a:r>
            <a:r>
              <a:rPr lang="en-US" altLang="zh-TW" sz="2800" dirty="0" smtClean="0">
                <a:solidFill>
                  <a:srgbClr val="FF0000"/>
                </a:solidFill>
              </a:rPr>
              <a:t>5</a:t>
            </a:r>
            <a:r>
              <a:rPr lang="zh-TW" altLang="en-US" sz="2800" dirty="0" smtClean="0"/>
              <a:t>分。</a:t>
            </a:r>
          </a:p>
          <a:p>
            <a:r>
              <a:rPr lang="zh-TW" altLang="en-US" sz="2800" dirty="0" smtClean="0"/>
              <a:t>採計自</a:t>
            </a:r>
            <a:r>
              <a:rPr lang="zh-TW" altLang="en-US" sz="2800" dirty="0" smtClean="0">
                <a:solidFill>
                  <a:srgbClr val="FF0000"/>
                </a:solidFill>
              </a:rPr>
              <a:t>國中就學期間至</a:t>
            </a:r>
            <a:r>
              <a:rPr lang="en-US" altLang="zh-TW" sz="2800" dirty="0" smtClean="0">
                <a:solidFill>
                  <a:srgbClr val="FF0000"/>
                </a:solidFill>
              </a:rPr>
              <a:t>109</a:t>
            </a:r>
            <a:r>
              <a:rPr lang="zh-TW" altLang="en-US" sz="2800" dirty="0" smtClean="0">
                <a:solidFill>
                  <a:srgbClr val="FF0000"/>
                </a:solidFill>
              </a:rPr>
              <a:t>年</a:t>
            </a:r>
            <a:r>
              <a:rPr lang="en-US" altLang="zh-TW" sz="2800" dirty="0" smtClean="0">
                <a:solidFill>
                  <a:srgbClr val="FF0000"/>
                </a:solidFill>
              </a:rPr>
              <a:t>5</a:t>
            </a:r>
            <a:r>
              <a:rPr lang="zh-TW" altLang="en-US" sz="2800" dirty="0" smtClean="0">
                <a:solidFill>
                  <a:srgbClr val="FF0000"/>
                </a:solidFill>
              </a:rPr>
              <a:t>月</a:t>
            </a:r>
            <a:r>
              <a:rPr lang="en-US" altLang="zh-TW" sz="2800" dirty="0" smtClean="0">
                <a:solidFill>
                  <a:srgbClr val="FF0000"/>
                </a:solidFill>
              </a:rPr>
              <a:t>14</a:t>
            </a:r>
            <a:r>
              <a:rPr lang="zh-TW" altLang="en-US" sz="2800" dirty="0" smtClean="0">
                <a:solidFill>
                  <a:srgbClr val="FF0000"/>
                </a:solidFill>
              </a:rPr>
              <a:t>日</a:t>
            </a:r>
            <a:r>
              <a:rPr lang="en-US" altLang="zh-TW" sz="2800" dirty="0" smtClean="0">
                <a:solidFill>
                  <a:srgbClr val="FF0000"/>
                </a:solidFill>
              </a:rPr>
              <a:t>(</a:t>
            </a:r>
            <a:r>
              <a:rPr lang="zh-TW" altLang="en-US" sz="2800" dirty="0" smtClean="0">
                <a:solidFill>
                  <a:srgbClr val="FF0000"/>
                </a:solidFill>
              </a:rPr>
              <a:t>含</a:t>
            </a:r>
            <a:r>
              <a:rPr lang="en-US" altLang="zh-TW" sz="2800" dirty="0" smtClean="0">
                <a:solidFill>
                  <a:srgbClr val="FF0000"/>
                </a:solidFill>
              </a:rPr>
              <a:t>)</a:t>
            </a:r>
            <a:r>
              <a:rPr lang="zh-TW" altLang="en-US" sz="2800" dirty="0" smtClean="0">
                <a:solidFill>
                  <a:srgbClr val="FF0000"/>
                </a:solidFill>
              </a:rPr>
              <a:t>前</a:t>
            </a:r>
            <a:r>
              <a:rPr lang="zh-TW" altLang="en-US" sz="2800" dirty="0" smtClean="0"/>
              <a:t>取得之證明文件為主，非應屆畢業生以採計</a:t>
            </a:r>
            <a:r>
              <a:rPr lang="zh-TW" altLang="en-US" sz="2800" dirty="0" smtClean="0">
                <a:solidFill>
                  <a:srgbClr val="FF0000"/>
                </a:solidFill>
              </a:rPr>
              <a:t>國中就學期間</a:t>
            </a:r>
            <a:r>
              <a:rPr lang="zh-TW" altLang="en-US" sz="2800" dirty="0" smtClean="0"/>
              <a:t>為限。</a:t>
            </a:r>
            <a:endParaRPr lang="en-US" altLang="zh-TW" sz="2800" dirty="0" smtClean="0"/>
          </a:p>
        </p:txBody>
      </p:sp>
      <p:pic>
        <p:nvPicPr>
          <p:cNvPr id="72708"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內容版面配置區 3"/>
          <p:cNvGraphicFramePr>
            <a:graphicFrameLocks/>
          </p:cNvGraphicFramePr>
          <p:nvPr>
            <p:extLst>
              <p:ext uri="{D42A27DB-BD31-4B8C-83A1-F6EECF244321}">
                <p14:modId xmlns:p14="http://schemas.microsoft.com/office/powerpoint/2010/main" val="3280924939"/>
              </p:ext>
            </p:extLst>
          </p:nvPr>
        </p:nvGraphicFramePr>
        <p:xfrm>
          <a:off x="3865469" y="3296420"/>
          <a:ext cx="4824535" cy="2724869"/>
        </p:xfrm>
        <a:graphic>
          <a:graphicData uri="http://schemas.openxmlformats.org/drawingml/2006/table">
            <a:tbl>
              <a:tblPr firstRow="1" bandRow="1">
                <a:tableStyleId>{5940675A-B579-460E-94D1-54222C63F5DA}</a:tableStyleId>
              </a:tblPr>
              <a:tblGrid>
                <a:gridCol w="1152128">
                  <a:extLst>
                    <a:ext uri="{9D8B030D-6E8A-4147-A177-3AD203B41FA5}">
                      <a16:colId xmlns:a16="http://schemas.microsoft.com/office/drawing/2014/main" xmlns="" val="20000"/>
                    </a:ext>
                  </a:extLst>
                </a:gridCol>
                <a:gridCol w="2664296">
                  <a:extLst>
                    <a:ext uri="{9D8B030D-6E8A-4147-A177-3AD203B41FA5}">
                      <a16:colId xmlns:a16="http://schemas.microsoft.com/office/drawing/2014/main" xmlns="" val="20001"/>
                    </a:ext>
                  </a:extLst>
                </a:gridCol>
                <a:gridCol w="1008111">
                  <a:extLst>
                    <a:ext uri="{9D8B030D-6E8A-4147-A177-3AD203B41FA5}">
                      <a16:colId xmlns:a16="http://schemas.microsoft.com/office/drawing/2014/main" xmlns="" val="20002"/>
                    </a:ext>
                  </a:extLst>
                </a:gridCol>
              </a:tblGrid>
              <a:tr h="436262">
                <a:tc>
                  <a:txBody>
                    <a:bodyPr/>
                    <a:lstStyle/>
                    <a:p>
                      <a:pPr algn="ct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採計項目</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38100" cap="flat" cmpd="sng" algn="ctr">
                      <a:solidFill>
                        <a:srgbClr val="0070C0"/>
                      </a:solidFill>
                      <a:prstDash val="solid"/>
                      <a:round/>
                      <a:headEnd type="none" w="med" len="med"/>
                      <a:tailEnd type="none" w="med" len="med"/>
                    </a:lnL>
                    <a:lnR w="12700" cap="flat" cmpd="sng" algn="ctr">
                      <a:solidFill>
                        <a:schemeClr val="tx1"/>
                      </a:solidFill>
                      <a:prstDash val="dashDot"/>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FFFF00">
                        <a:alpha val="40000"/>
                      </a:srgbClr>
                    </a:solidFill>
                  </a:tcPr>
                </a:tc>
                <a:tc gridSpan="2">
                  <a:txBody>
                    <a:bodyPr/>
                    <a:lstStyle/>
                    <a:p>
                      <a:pPr algn="ct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積分採計方式</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ap="flat" cmpd="sng" algn="ctr">
                      <a:solidFill>
                        <a:schemeClr val="tx1"/>
                      </a:solidFill>
                      <a:prstDash val="dashDot"/>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FFFF00">
                        <a:alpha val="40000"/>
                      </a:srgbClr>
                    </a:solidFill>
                  </a:tcPr>
                </a:tc>
                <a:tc hMerge="1">
                  <a:txBody>
                    <a:bodyPr/>
                    <a:lstStyle/>
                    <a:p>
                      <a:endParaRPr lang="zh-TW" altLang="en-US" sz="3200" dirty="0"/>
                    </a:p>
                  </a:txBody>
                  <a:tcPr/>
                </a:tc>
                <a:extLst>
                  <a:ext uri="{0D108BD9-81ED-4DB2-BD59-A6C34878D82A}">
                    <a16:rowId xmlns:a16="http://schemas.microsoft.com/office/drawing/2014/main" xmlns="" val="10000"/>
                  </a:ext>
                </a:extLst>
              </a:tr>
              <a:tr h="666580">
                <a:tc rowSpan="4">
                  <a:txBody>
                    <a:bodyPr/>
                    <a:lstStyle/>
                    <a:p>
                      <a:pPr algn="ct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全民英檢</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38100" cap="flat" cmpd="sng" algn="ctr">
                      <a:solidFill>
                        <a:srgbClr val="0070C0"/>
                      </a:solidFill>
                      <a:prstDash val="solid"/>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中級複試</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含以上</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及格</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ap="flat" cmpd="sng" algn="ctr">
                      <a:solidFill>
                        <a:schemeClr val="tx1"/>
                      </a:solidFill>
                      <a:prstDash val="dashDot"/>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4">
                        <a:alpha val="20000"/>
                      </a:schemeClr>
                    </a:solidFill>
                  </a:tcPr>
                </a:tc>
                <a:extLst>
                  <a:ext uri="{0D108BD9-81ED-4DB2-BD59-A6C34878D82A}">
                    <a16:rowId xmlns:a16="http://schemas.microsoft.com/office/drawing/2014/main" xmlns="" val="10001"/>
                  </a:ext>
                </a:extLst>
              </a:tr>
              <a:tr h="543507">
                <a:tc vMerge="1">
                  <a:txBody>
                    <a:bodyPr/>
                    <a:lstStyle/>
                    <a:p>
                      <a:endParaRPr lang="zh-TW" altLang="en-US"/>
                    </a:p>
                  </a:txBody>
                  <a:tcPr/>
                </a:tc>
                <a:tc>
                  <a:txBody>
                    <a:bodyPr/>
                    <a:lstStyle/>
                    <a:p>
                      <a:pPr algn="ct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中級初試及格</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ap="flat" cmpd="sng" algn="ctr">
                      <a:solidFill>
                        <a:schemeClr val="tx1"/>
                      </a:solidFill>
                      <a:prstDash val="dashDot"/>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4">
                        <a:alpha val="20000"/>
                      </a:schemeClr>
                    </a:solidFill>
                  </a:tcPr>
                </a:tc>
                <a:extLst>
                  <a:ext uri="{0D108BD9-81ED-4DB2-BD59-A6C34878D82A}">
                    <a16:rowId xmlns:a16="http://schemas.microsoft.com/office/drawing/2014/main" xmlns="" val="10002"/>
                  </a:ext>
                </a:extLst>
              </a:tr>
              <a:tr h="574179">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初級複試及格</a:t>
                      </a:r>
                    </a:p>
                  </a:txBody>
                  <a:tcPr marT="45717" marB="45717"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ap="flat" cmpd="sng" algn="ctr">
                      <a:solidFill>
                        <a:schemeClr val="tx1"/>
                      </a:solidFill>
                      <a:prstDash val="dashDot"/>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4">
                        <a:alpha val="20000"/>
                      </a:schemeClr>
                    </a:solidFill>
                  </a:tcPr>
                </a:tc>
                <a:extLst>
                  <a:ext uri="{0D108BD9-81ED-4DB2-BD59-A6C34878D82A}">
                    <a16:rowId xmlns:a16="http://schemas.microsoft.com/office/drawing/2014/main" xmlns="" val="10003"/>
                  </a:ext>
                </a:extLst>
              </a:tr>
              <a:tr h="504341">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初級初試及格</a:t>
                      </a:r>
                    </a:p>
                  </a:txBody>
                  <a:tcPr marT="45717" marB="45717"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7" marB="45717" anchor="ctr">
                    <a:lnL w="12700" cap="flat" cmpd="sng" algn="ctr">
                      <a:solidFill>
                        <a:schemeClr val="tx1"/>
                      </a:solidFill>
                      <a:prstDash val="dashDot"/>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chemeClr val="tx1"/>
                      </a:solidFill>
                      <a:prstDash val="dashDot"/>
                      <a:round/>
                      <a:headEnd type="none" w="med" len="med"/>
                      <a:tailEnd type="none" w="med" len="med"/>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extLst>
                  <a:ext uri="{0D108BD9-81ED-4DB2-BD59-A6C34878D82A}">
                    <a16:rowId xmlns:a16="http://schemas.microsoft.com/office/drawing/2014/main" xmlns="" val="10004"/>
                  </a:ext>
                </a:extLst>
              </a:tr>
            </a:tbl>
          </a:graphicData>
        </a:graphic>
      </p:graphicFrame>
      <p:sp>
        <p:nvSpPr>
          <p:cNvPr id="6" name="標題 1"/>
          <p:cNvSpPr txBox="1">
            <a:spLocks/>
          </p:cNvSpPr>
          <p:nvPr/>
        </p:nvSpPr>
        <p:spPr bwMode="auto">
          <a:xfrm>
            <a:off x="457200" y="3728689"/>
            <a:ext cx="3322712" cy="996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r>
              <a:rPr kumimoji="0"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以</a:t>
            </a:r>
            <a:r>
              <a:rPr kumimoji="0" lang="zh-TW" altLang="en-US" sz="2400" dirty="0">
                <a:latin typeface="Times New Roman" panose="02020603050405020304" pitchFamily="18" charset="0"/>
                <a:ea typeface="標楷體" panose="03000509000000000000" pitchFamily="65" charset="-120"/>
                <a:cs typeface="Times New Roman" panose="02020603050405020304" pitchFamily="18" charset="0"/>
              </a:rPr>
              <a:t>國立臺北商業大學為</a:t>
            </a:r>
            <a:r>
              <a:rPr kumimoji="0"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例</a:t>
            </a:r>
            <a:r>
              <a:rPr kumimoji="0"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kumimoji="0"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標題 1"/>
          <p:cNvSpPr>
            <a:spLocks noGrp="1"/>
          </p:cNvSpPr>
          <p:nvPr>
            <p:ph type="title"/>
          </p:nvPr>
        </p:nvSpPr>
        <p:spPr>
          <a:xfrm>
            <a:off x="323850" y="274638"/>
            <a:ext cx="8569325" cy="1143000"/>
          </a:xfrm>
        </p:spPr>
        <p:txBody>
          <a:bodyPr/>
          <a:lstStyle/>
          <a:p>
            <a:pPr eaLnBrk="1" hangingPunct="1"/>
            <a:r>
              <a:rPr lang="zh-TW" altLang="en-US" sz="3600" dirty="0" smtClean="0"/>
              <a:t>五專</a:t>
            </a:r>
            <a:r>
              <a:rPr lang="zh-TW" altLang="en-US" sz="3600" b="1" dirty="0" smtClean="0">
                <a:solidFill>
                  <a:srgbClr val="007A37"/>
                </a:solidFill>
              </a:rPr>
              <a:t>聯合免試</a:t>
            </a:r>
            <a:r>
              <a:rPr lang="zh-TW" altLang="en-US" sz="3600" dirty="0" smtClean="0"/>
              <a:t>入學超額比序順序示意圖</a:t>
            </a:r>
          </a:p>
        </p:txBody>
      </p:sp>
      <p:sp>
        <p:nvSpPr>
          <p:cNvPr id="54" name="矩形 53"/>
          <p:cNvSpPr/>
          <p:nvPr/>
        </p:nvSpPr>
        <p:spPr>
          <a:xfrm>
            <a:off x="531813" y="1412875"/>
            <a:ext cx="7993062" cy="187325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5" name="文字方塊 54"/>
          <p:cNvSpPr txBox="1"/>
          <p:nvPr/>
        </p:nvSpPr>
        <p:spPr>
          <a:xfrm>
            <a:off x="539750" y="1557338"/>
            <a:ext cx="803275" cy="1655762"/>
          </a:xfrm>
          <a:prstGeom prst="snip1Rect">
            <a:avLst/>
          </a:prstGeom>
          <a:solidFill>
            <a:schemeClr val="bg1"/>
          </a:solidFill>
          <a:ln>
            <a:solidFill>
              <a:schemeClr val="tx1"/>
            </a:solidFill>
          </a:ln>
        </p:spPr>
        <p:txBody>
          <a:bodyPr vert="eaVert">
            <a:spAutoFit/>
          </a:bodyPr>
          <a:lstStyle/>
          <a:p>
            <a:pPr eaLnBrk="1" fontAlgn="auto" hangingPunct="1">
              <a:spcBef>
                <a:spcPts val="0"/>
              </a:spcBef>
              <a:spcAft>
                <a:spcPts val="0"/>
              </a:spcAft>
              <a:defRPr/>
            </a:pPr>
            <a:r>
              <a:rPr kumimoji="0" lang="zh-TW" altLang="en-US" sz="3600" b="1" dirty="0">
                <a:latin typeface="Times New Roman" panose="02020603050405020304" pitchFamily="18" charset="0"/>
                <a:ea typeface="標楷體" panose="03000509000000000000" pitchFamily="65" charset="-120"/>
                <a:cs typeface="Times New Roman" panose="02020603050405020304" pitchFamily="18" charset="0"/>
              </a:rPr>
              <a:t>主項目</a:t>
            </a:r>
          </a:p>
        </p:txBody>
      </p:sp>
      <p:grpSp>
        <p:nvGrpSpPr>
          <p:cNvPr id="2" name="群組 31"/>
          <p:cNvGrpSpPr>
            <a:grpSpLocks/>
          </p:cNvGrpSpPr>
          <p:nvPr/>
        </p:nvGrpSpPr>
        <p:grpSpPr bwMode="auto">
          <a:xfrm>
            <a:off x="1539875" y="1557338"/>
            <a:ext cx="6775450" cy="1584325"/>
            <a:chOff x="1188418" y="1772816"/>
            <a:chExt cx="6774680" cy="1584176"/>
          </a:xfrm>
        </p:grpSpPr>
        <p:sp>
          <p:nvSpPr>
            <p:cNvPr id="57" name="文字方塊 56"/>
            <p:cNvSpPr txBox="1"/>
            <p:nvPr/>
          </p:nvSpPr>
          <p:spPr>
            <a:xfrm>
              <a:off x="1188418" y="1772816"/>
              <a:ext cx="511117" cy="1584176"/>
            </a:xfrm>
            <a:prstGeom prst="round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en-US" dirty="0">
                  <a:latin typeface="Times New Roman" panose="02020603050405020304" pitchFamily="18" charset="0"/>
                  <a:ea typeface="標楷體" panose="03000509000000000000" pitchFamily="65" charset="-120"/>
                  <a:cs typeface="Times New Roman" panose="02020603050405020304" pitchFamily="18" charset="0"/>
                </a:rPr>
                <a:t>多元學習表現</a:t>
              </a:r>
            </a:p>
          </p:txBody>
        </p:sp>
        <p:sp>
          <p:nvSpPr>
            <p:cNvPr id="58" name="文字方塊 57"/>
            <p:cNvSpPr txBox="1"/>
            <p:nvPr/>
          </p:nvSpPr>
          <p:spPr>
            <a:xfrm>
              <a:off x="2231287" y="1772816"/>
              <a:ext cx="511117" cy="1584176"/>
            </a:xfrm>
            <a:prstGeom prst="round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en-US" dirty="0">
                  <a:latin typeface="Times New Roman" panose="02020603050405020304" pitchFamily="18" charset="0"/>
                  <a:ea typeface="標楷體" panose="03000509000000000000" pitchFamily="65" charset="-120"/>
                  <a:cs typeface="Times New Roman" panose="02020603050405020304" pitchFamily="18" charset="0"/>
                </a:rPr>
                <a:t>技藝優良</a:t>
              </a:r>
            </a:p>
          </p:txBody>
        </p:sp>
        <p:sp>
          <p:nvSpPr>
            <p:cNvPr id="59" name="文字方塊 58"/>
            <p:cNvSpPr txBox="1"/>
            <p:nvPr/>
          </p:nvSpPr>
          <p:spPr>
            <a:xfrm>
              <a:off x="3275744" y="1772816"/>
              <a:ext cx="511117" cy="1584176"/>
            </a:xfrm>
            <a:prstGeom prst="round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zh-TW" dirty="0">
                  <a:latin typeface="Times New Roman" panose="02020603050405020304" pitchFamily="18" charset="0"/>
                  <a:ea typeface="標楷體" panose="03000509000000000000" pitchFamily="65" charset="-120"/>
                  <a:cs typeface="Times New Roman" panose="02020603050405020304" pitchFamily="18" charset="0"/>
                </a:rPr>
                <a:t>弱勢身分</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0" name="文字方塊 59"/>
            <p:cNvSpPr txBox="1"/>
            <p:nvPr/>
          </p:nvSpPr>
          <p:spPr>
            <a:xfrm>
              <a:off x="4320200" y="1772816"/>
              <a:ext cx="511117" cy="1584176"/>
            </a:xfrm>
            <a:prstGeom prst="round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zh-TW" dirty="0">
                  <a:latin typeface="Times New Roman" panose="02020603050405020304" pitchFamily="18" charset="0"/>
                  <a:ea typeface="標楷體" panose="03000509000000000000" pitchFamily="65" charset="-120"/>
                  <a:cs typeface="Times New Roman" panose="02020603050405020304" pitchFamily="18" charset="0"/>
                </a:rPr>
                <a:t>均衡學習</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1" name="文字方塊 60"/>
            <p:cNvSpPr txBox="1"/>
            <p:nvPr/>
          </p:nvSpPr>
          <p:spPr>
            <a:xfrm>
              <a:off x="5364656" y="1772816"/>
              <a:ext cx="511117" cy="1584176"/>
            </a:xfrm>
            <a:prstGeom prst="round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zh-TW" dirty="0">
                  <a:latin typeface="Times New Roman" panose="02020603050405020304" pitchFamily="18" charset="0"/>
                  <a:ea typeface="標楷體" panose="03000509000000000000" pitchFamily="65" charset="-120"/>
                  <a:cs typeface="Times New Roman" panose="02020603050405020304" pitchFamily="18" charset="0"/>
                </a:rPr>
                <a:t>適性輔導</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3" name="文字方塊 62"/>
            <p:cNvSpPr txBox="1"/>
            <p:nvPr/>
          </p:nvSpPr>
          <p:spPr>
            <a:xfrm>
              <a:off x="7451981" y="1772816"/>
              <a:ext cx="511117" cy="1584176"/>
            </a:xfrm>
            <a:prstGeom prst="round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zh-TW" dirty="0">
                  <a:latin typeface="Times New Roman" panose="02020603050405020304" pitchFamily="18" charset="0"/>
                  <a:ea typeface="標楷體" panose="03000509000000000000" pitchFamily="65" charset="-120"/>
                  <a:cs typeface="Times New Roman" panose="02020603050405020304" pitchFamily="18" charset="0"/>
                </a:rPr>
                <a:t>國中教育會考</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5" name="文字方塊 64"/>
            <p:cNvSpPr txBox="1"/>
            <p:nvPr/>
          </p:nvSpPr>
          <p:spPr>
            <a:xfrm>
              <a:off x="6407525" y="1772816"/>
              <a:ext cx="511117" cy="1584176"/>
            </a:xfrm>
            <a:prstGeom prst="roundRect">
              <a:avLst/>
            </a:prstGeom>
            <a:solidFill>
              <a:srgbClr val="92D050"/>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zh-TW" dirty="0">
                  <a:latin typeface="Times New Roman" panose="02020603050405020304" pitchFamily="18" charset="0"/>
                  <a:ea typeface="標楷體" panose="03000509000000000000" pitchFamily="65" charset="-120"/>
                  <a:cs typeface="Times New Roman" panose="02020603050405020304" pitchFamily="18" charset="0"/>
                </a:rPr>
                <a:t>其他</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67" name="矩形 66"/>
          <p:cNvSpPr/>
          <p:nvPr/>
        </p:nvSpPr>
        <p:spPr>
          <a:xfrm>
            <a:off x="539750" y="3500438"/>
            <a:ext cx="3816350" cy="18002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en-US" altLang="zh-TW" dirty="0">
                <a:latin typeface="Times New Roman" panose="02020603050405020304" pitchFamily="18" charset="0"/>
                <a:ea typeface="標楷體" panose="03000509000000000000" pitchFamily="65" charset="-120"/>
                <a:cs typeface="Times New Roman" panose="02020603050405020304" pitchFamily="18" charset="0"/>
              </a:rPr>
              <a:t> </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8" name="文字方塊 67"/>
          <p:cNvSpPr txBox="1"/>
          <p:nvPr/>
        </p:nvSpPr>
        <p:spPr>
          <a:xfrm>
            <a:off x="547688" y="3572669"/>
            <a:ext cx="803275" cy="1655762"/>
          </a:xfrm>
          <a:prstGeom prst="snip1Rect">
            <a:avLst/>
          </a:prstGeom>
          <a:solidFill>
            <a:schemeClr val="bg1"/>
          </a:solidFill>
          <a:ln>
            <a:solidFill>
              <a:schemeClr val="tx1"/>
            </a:solidFill>
          </a:ln>
        </p:spPr>
        <p:txBody>
          <a:bodyPr vert="eaVert">
            <a:spAutoFit/>
          </a:bodyPr>
          <a:lstStyle/>
          <a:p>
            <a:pPr eaLnBrk="1" fontAlgn="auto" hangingPunct="1">
              <a:spcBef>
                <a:spcPts val="0"/>
              </a:spcBef>
              <a:spcAft>
                <a:spcPts val="0"/>
              </a:spcAft>
              <a:defRPr/>
            </a:pPr>
            <a:r>
              <a:rPr kumimoji="0" lang="zh-TW" altLang="en-US" sz="3600" b="1" dirty="0">
                <a:latin typeface="Times New Roman" panose="02020603050405020304" pitchFamily="18" charset="0"/>
                <a:ea typeface="標楷體" panose="03000509000000000000" pitchFamily="65" charset="-120"/>
                <a:cs typeface="Times New Roman" panose="02020603050405020304" pitchFamily="18" charset="0"/>
              </a:rPr>
              <a:t>分項目</a:t>
            </a:r>
          </a:p>
        </p:txBody>
      </p:sp>
      <p:sp>
        <p:nvSpPr>
          <p:cNvPr id="69" name="文字方塊 68"/>
          <p:cNvSpPr txBox="1"/>
          <p:nvPr/>
        </p:nvSpPr>
        <p:spPr>
          <a:xfrm>
            <a:off x="1547813" y="3932238"/>
            <a:ext cx="511175" cy="1150937"/>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zh-TW" dirty="0">
                <a:latin typeface="Times New Roman" panose="02020603050405020304" pitchFamily="18" charset="0"/>
                <a:ea typeface="標楷體" panose="03000509000000000000" pitchFamily="65" charset="-120"/>
                <a:cs typeface="Times New Roman" panose="02020603050405020304" pitchFamily="18" charset="0"/>
              </a:rPr>
              <a:t>競賽</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0" name="文字方塊 69"/>
          <p:cNvSpPr txBox="1"/>
          <p:nvPr/>
        </p:nvSpPr>
        <p:spPr>
          <a:xfrm>
            <a:off x="2117725" y="3932238"/>
            <a:ext cx="511175" cy="1150937"/>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zh-TW" dirty="0">
                <a:latin typeface="Times New Roman" panose="02020603050405020304" pitchFamily="18" charset="0"/>
                <a:ea typeface="標楷體" panose="03000509000000000000" pitchFamily="65" charset="-120"/>
                <a:cs typeface="Times New Roman" panose="02020603050405020304" pitchFamily="18" charset="0"/>
              </a:rPr>
              <a:t>服務學習</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1" name="文字方塊 70"/>
          <p:cNvSpPr txBox="1"/>
          <p:nvPr/>
        </p:nvSpPr>
        <p:spPr>
          <a:xfrm>
            <a:off x="2730500" y="3932238"/>
            <a:ext cx="774700" cy="1150937"/>
          </a:xfrm>
          <a:prstGeom prst="roundRect">
            <a:avLst>
              <a:gd name="adj" fmla="val 9091"/>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zh-TW" dirty="0">
                <a:latin typeface="Times New Roman" panose="02020603050405020304" pitchFamily="18" charset="0"/>
                <a:ea typeface="標楷體" panose="03000509000000000000" pitchFamily="65" charset="-120"/>
                <a:cs typeface="Times New Roman" panose="02020603050405020304" pitchFamily="18" charset="0"/>
              </a:rPr>
              <a:t>日常生活表現評量</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2" name="文字方塊 71"/>
          <p:cNvSpPr txBox="1"/>
          <p:nvPr/>
        </p:nvSpPr>
        <p:spPr>
          <a:xfrm>
            <a:off x="3563938" y="3932238"/>
            <a:ext cx="511175" cy="1150937"/>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zh-TW" dirty="0">
                <a:latin typeface="Times New Roman" panose="02020603050405020304" pitchFamily="18" charset="0"/>
                <a:ea typeface="標楷體" panose="03000509000000000000" pitchFamily="65" charset="-120"/>
                <a:cs typeface="Times New Roman" panose="02020603050405020304" pitchFamily="18" charset="0"/>
              </a:rPr>
              <a:t>體適能</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73" name="直線接點 72"/>
          <p:cNvCxnSpPr/>
          <p:nvPr/>
        </p:nvCxnSpPr>
        <p:spPr bwMode="auto">
          <a:xfrm>
            <a:off x="1804988" y="3641725"/>
            <a:ext cx="2047875" cy="158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4" name="直線接點 73"/>
          <p:cNvCxnSpPr>
            <a:stCxn id="57" idx="2"/>
          </p:cNvCxnSpPr>
          <p:nvPr/>
        </p:nvCxnSpPr>
        <p:spPr bwMode="auto">
          <a:xfrm flipH="1">
            <a:off x="1790700" y="3141663"/>
            <a:ext cx="4763" cy="7874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5" name="直線接點 74"/>
          <p:cNvCxnSpPr/>
          <p:nvPr/>
        </p:nvCxnSpPr>
        <p:spPr bwMode="auto">
          <a:xfrm flipH="1">
            <a:off x="2379663" y="3638550"/>
            <a:ext cx="3175" cy="2921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6" name="直線接點 75"/>
          <p:cNvCxnSpPr/>
          <p:nvPr/>
        </p:nvCxnSpPr>
        <p:spPr bwMode="auto">
          <a:xfrm>
            <a:off x="3103563" y="3646488"/>
            <a:ext cx="0" cy="2889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7" name="直線接點 76"/>
          <p:cNvCxnSpPr/>
          <p:nvPr/>
        </p:nvCxnSpPr>
        <p:spPr bwMode="auto">
          <a:xfrm flipH="1">
            <a:off x="3852863" y="3613150"/>
            <a:ext cx="1587" cy="319088"/>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4859338" y="3860800"/>
            <a:ext cx="3673475" cy="18002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en-US" altLang="zh-TW" dirty="0">
                <a:latin typeface="Times New Roman" panose="02020603050405020304" pitchFamily="18" charset="0"/>
                <a:ea typeface="標楷體" panose="03000509000000000000" pitchFamily="65" charset="-120"/>
                <a:cs typeface="Times New Roman" panose="02020603050405020304" pitchFamily="18" charset="0"/>
              </a:rPr>
              <a:t> </a:t>
            </a:r>
            <a:endParaRPr kumimoji="0"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3" name="群組 157"/>
          <p:cNvGrpSpPr>
            <a:grpSpLocks/>
          </p:cNvGrpSpPr>
          <p:nvPr/>
        </p:nvGrpSpPr>
        <p:grpSpPr bwMode="auto">
          <a:xfrm>
            <a:off x="5064125" y="4292600"/>
            <a:ext cx="2705100" cy="1150938"/>
            <a:chOff x="4705326" y="4581128"/>
            <a:chExt cx="2703898" cy="1152128"/>
          </a:xfrm>
        </p:grpSpPr>
        <p:sp>
          <p:nvSpPr>
            <p:cNvPr id="80" name="文字方塊 79"/>
            <p:cNvSpPr txBox="1"/>
            <p:nvPr/>
          </p:nvSpPr>
          <p:spPr>
            <a:xfrm>
              <a:off x="4705326" y="4581128"/>
              <a:ext cx="510948" cy="1152128"/>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en-US" dirty="0">
                  <a:latin typeface="Times New Roman" panose="02020603050405020304" pitchFamily="18" charset="0"/>
                  <a:ea typeface="標楷體" panose="03000509000000000000" pitchFamily="65" charset="-120"/>
                  <a:cs typeface="Times New Roman" panose="02020603050405020304" pitchFamily="18" charset="0"/>
                </a:rPr>
                <a:t>國文</a:t>
              </a:r>
            </a:p>
          </p:txBody>
        </p:sp>
        <p:sp>
          <p:nvSpPr>
            <p:cNvPr id="81" name="文字方塊 80"/>
            <p:cNvSpPr txBox="1"/>
            <p:nvPr/>
          </p:nvSpPr>
          <p:spPr>
            <a:xfrm>
              <a:off x="5252771" y="4581128"/>
              <a:ext cx="510948" cy="1152128"/>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en-US" dirty="0">
                  <a:latin typeface="Times New Roman" panose="02020603050405020304" pitchFamily="18" charset="0"/>
                  <a:ea typeface="標楷體" panose="03000509000000000000" pitchFamily="65" charset="-120"/>
                  <a:cs typeface="Times New Roman" panose="02020603050405020304" pitchFamily="18" charset="0"/>
                </a:rPr>
                <a:t>英語</a:t>
              </a:r>
            </a:p>
          </p:txBody>
        </p:sp>
        <p:sp>
          <p:nvSpPr>
            <p:cNvPr id="82" name="文字方塊 81"/>
            <p:cNvSpPr txBox="1"/>
            <p:nvPr/>
          </p:nvSpPr>
          <p:spPr>
            <a:xfrm>
              <a:off x="5801802" y="4581128"/>
              <a:ext cx="510948" cy="1152128"/>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en-US" dirty="0">
                  <a:latin typeface="Times New Roman" panose="02020603050405020304" pitchFamily="18" charset="0"/>
                  <a:ea typeface="標楷體" panose="03000509000000000000" pitchFamily="65" charset="-120"/>
                  <a:cs typeface="Times New Roman" panose="02020603050405020304" pitchFamily="18" charset="0"/>
                </a:rPr>
                <a:t>數學</a:t>
              </a:r>
            </a:p>
          </p:txBody>
        </p:sp>
        <p:sp>
          <p:nvSpPr>
            <p:cNvPr id="83" name="文字方塊 82"/>
            <p:cNvSpPr txBox="1"/>
            <p:nvPr/>
          </p:nvSpPr>
          <p:spPr>
            <a:xfrm>
              <a:off x="6350833" y="4581128"/>
              <a:ext cx="510948" cy="1152128"/>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en-US" dirty="0">
                  <a:latin typeface="Times New Roman" panose="02020603050405020304" pitchFamily="18" charset="0"/>
                  <a:ea typeface="標楷體" panose="03000509000000000000" pitchFamily="65" charset="-120"/>
                  <a:cs typeface="Times New Roman" panose="02020603050405020304" pitchFamily="18" charset="0"/>
                </a:rPr>
                <a:t>社會</a:t>
              </a:r>
            </a:p>
          </p:txBody>
        </p:sp>
        <p:sp>
          <p:nvSpPr>
            <p:cNvPr id="84" name="文字方塊 83"/>
            <p:cNvSpPr txBox="1"/>
            <p:nvPr/>
          </p:nvSpPr>
          <p:spPr>
            <a:xfrm>
              <a:off x="6898276" y="4581128"/>
              <a:ext cx="510948" cy="1152128"/>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vert="eaVert">
              <a:spAutoFit/>
            </a:bodyPr>
            <a:lstStyle/>
            <a:p>
              <a:pPr algn="ctr" eaLnBrk="1" fontAlgn="auto" hangingPunct="1">
                <a:spcBef>
                  <a:spcPts val="0"/>
                </a:spcBef>
                <a:spcAft>
                  <a:spcPts val="0"/>
                </a:spcAft>
                <a:defRPr/>
              </a:pPr>
              <a:r>
                <a:rPr kumimoji="0" lang="zh-TW" altLang="en-US" dirty="0">
                  <a:latin typeface="Times New Roman" panose="02020603050405020304" pitchFamily="18" charset="0"/>
                  <a:ea typeface="標楷體" panose="03000509000000000000" pitchFamily="65" charset="-120"/>
                  <a:cs typeface="Times New Roman" panose="02020603050405020304" pitchFamily="18" charset="0"/>
                </a:rPr>
                <a:t>自然</a:t>
              </a:r>
            </a:p>
          </p:txBody>
        </p:sp>
      </p:grpSp>
      <p:cxnSp>
        <p:nvCxnSpPr>
          <p:cNvPr id="86" name="直線接點 85"/>
          <p:cNvCxnSpPr/>
          <p:nvPr/>
        </p:nvCxnSpPr>
        <p:spPr bwMode="auto">
          <a:xfrm flipV="1">
            <a:off x="5280025" y="4003675"/>
            <a:ext cx="2820988" cy="4763"/>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7" name="直線接點 86"/>
          <p:cNvCxnSpPr>
            <a:stCxn id="63" idx="2"/>
          </p:cNvCxnSpPr>
          <p:nvPr/>
        </p:nvCxnSpPr>
        <p:spPr bwMode="auto">
          <a:xfrm>
            <a:off x="8059738" y="3141663"/>
            <a:ext cx="6350" cy="86677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8" name="直線接點 87"/>
          <p:cNvCxnSpPr/>
          <p:nvPr/>
        </p:nvCxnSpPr>
        <p:spPr bwMode="auto">
          <a:xfrm flipH="1">
            <a:off x="6429375" y="4002088"/>
            <a:ext cx="1588" cy="2921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9" name="直線接點 88"/>
          <p:cNvCxnSpPr/>
          <p:nvPr/>
        </p:nvCxnSpPr>
        <p:spPr bwMode="auto">
          <a:xfrm>
            <a:off x="6958013" y="4006850"/>
            <a:ext cx="0" cy="2889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0" name="直線接點 89"/>
          <p:cNvCxnSpPr/>
          <p:nvPr/>
        </p:nvCxnSpPr>
        <p:spPr bwMode="auto">
          <a:xfrm flipH="1">
            <a:off x="7535863" y="3983038"/>
            <a:ext cx="1587" cy="306387"/>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1" name="直線接點 90"/>
          <p:cNvCxnSpPr/>
          <p:nvPr/>
        </p:nvCxnSpPr>
        <p:spPr bwMode="auto">
          <a:xfrm flipH="1">
            <a:off x="5868988" y="4003675"/>
            <a:ext cx="1587" cy="2921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2" name="直線接點 91"/>
          <p:cNvCxnSpPr/>
          <p:nvPr/>
        </p:nvCxnSpPr>
        <p:spPr bwMode="auto">
          <a:xfrm flipH="1">
            <a:off x="5303838" y="4002088"/>
            <a:ext cx="1587" cy="2921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3" name="直線接點 92"/>
          <p:cNvCxnSpPr/>
          <p:nvPr/>
        </p:nvCxnSpPr>
        <p:spPr bwMode="auto">
          <a:xfrm flipV="1">
            <a:off x="5268913" y="5732463"/>
            <a:ext cx="2287587" cy="4762"/>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4" name="直線接點 93"/>
          <p:cNvCxnSpPr/>
          <p:nvPr/>
        </p:nvCxnSpPr>
        <p:spPr bwMode="auto">
          <a:xfrm flipH="1">
            <a:off x="6421438" y="5441950"/>
            <a:ext cx="3175" cy="576263"/>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5" name="直線接點 94"/>
          <p:cNvCxnSpPr/>
          <p:nvPr/>
        </p:nvCxnSpPr>
        <p:spPr bwMode="auto">
          <a:xfrm>
            <a:off x="6950075" y="5446713"/>
            <a:ext cx="0" cy="288925"/>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6" name="直線接點 95"/>
          <p:cNvCxnSpPr/>
          <p:nvPr/>
        </p:nvCxnSpPr>
        <p:spPr bwMode="auto">
          <a:xfrm flipH="1">
            <a:off x="7524750" y="5443538"/>
            <a:ext cx="1588" cy="306387"/>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7" name="直線接點 96"/>
          <p:cNvCxnSpPr/>
          <p:nvPr/>
        </p:nvCxnSpPr>
        <p:spPr bwMode="auto">
          <a:xfrm flipH="1">
            <a:off x="5861050" y="5443538"/>
            <a:ext cx="3175" cy="2921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8" name="直線接點 97"/>
          <p:cNvCxnSpPr/>
          <p:nvPr/>
        </p:nvCxnSpPr>
        <p:spPr bwMode="auto">
          <a:xfrm flipH="1">
            <a:off x="5295900" y="5441950"/>
            <a:ext cx="3175" cy="2921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99" name="圓角矩形 98"/>
          <p:cNvSpPr/>
          <p:nvPr/>
        </p:nvSpPr>
        <p:spPr>
          <a:xfrm>
            <a:off x="4859338" y="5949950"/>
            <a:ext cx="3600450" cy="63341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國中教育會考</a:t>
            </a:r>
            <a:endParaRPr kumimoji="0"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fontAlgn="auto" hangingPunct="1">
              <a:spcBef>
                <a:spcPts val="0"/>
              </a:spcBef>
              <a:spcAft>
                <a:spcPts val="0"/>
              </a:spcAft>
              <a:defRPr/>
            </a:pPr>
            <a:r>
              <a:rPr kumimoji="0"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a:t>
            </a:r>
            <a:r>
              <a:rPr kumimoji="0"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等級</a:t>
            </a:r>
            <a:r>
              <a:rPr kumimoji="0"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a:t>
            </a:r>
            <a:r>
              <a:rPr kumimoji="0"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標示</a:t>
            </a:r>
          </a:p>
        </p:txBody>
      </p:sp>
      <p:cxnSp>
        <p:nvCxnSpPr>
          <p:cNvPr id="101" name="直線單箭頭接點 100"/>
          <p:cNvCxnSpPr/>
          <p:nvPr/>
        </p:nvCxnSpPr>
        <p:spPr>
          <a:xfrm>
            <a:off x="4211638" y="4581525"/>
            <a:ext cx="647700" cy="576263"/>
          </a:xfrm>
          <a:prstGeom prst="straightConnector1">
            <a:avLst/>
          </a:prstGeom>
          <a:ln w="152400">
            <a:tailEnd type="arrow"/>
          </a:ln>
        </p:spPr>
        <p:style>
          <a:lnRef idx="1">
            <a:schemeClr val="accent1"/>
          </a:lnRef>
          <a:fillRef idx="0">
            <a:schemeClr val="accent1"/>
          </a:fillRef>
          <a:effectRef idx="0">
            <a:schemeClr val="accent1"/>
          </a:effectRef>
          <a:fontRef idx="minor">
            <a:schemeClr val="tx1"/>
          </a:fontRef>
        </p:style>
      </p:cxnSp>
      <p:cxnSp>
        <p:nvCxnSpPr>
          <p:cNvPr id="102" name="直線單箭頭接點 101"/>
          <p:cNvCxnSpPr/>
          <p:nvPr/>
        </p:nvCxnSpPr>
        <p:spPr>
          <a:xfrm>
            <a:off x="7885113" y="5589588"/>
            <a:ext cx="0" cy="4318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49" name="文字方塊 48"/>
          <p:cNvSpPr txBox="1">
            <a:spLocks noChangeArrowheads="1"/>
          </p:cNvSpPr>
          <p:nvPr/>
        </p:nvSpPr>
        <p:spPr bwMode="auto">
          <a:xfrm>
            <a:off x="4727575" y="3140968"/>
            <a:ext cx="3373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以上</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項</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比序順序由各校自訂</a:t>
            </a:r>
          </a:p>
        </p:txBody>
      </p:sp>
      <p:sp>
        <p:nvSpPr>
          <p:cNvPr id="35877" name="文字方塊 49"/>
          <p:cNvSpPr txBox="1">
            <a:spLocks noChangeArrowheads="1"/>
          </p:cNvSpPr>
          <p:nvPr/>
        </p:nvSpPr>
        <p:spPr bwMode="auto">
          <a:xfrm>
            <a:off x="428625" y="5349875"/>
            <a:ext cx="3887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以上</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項比序順序由各校自訂</a:t>
            </a:r>
          </a:p>
        </p:txBody>
      </p:sp>
      <p:sp>
        <p:nvSpPr>
          <p:cNvPr id="35878" name="文字方塊 50"/>
          <p:cNvSpPr txBox="1">
            <a:spLocks noChangeArrowheads="1"/>
          </p:cNvSpPr>
          <p:nvPr/>
        </p:nvSpPr>
        <p:spPr bwMode="auto">
          <a:xfrm>
            <a:off x="4728369" y="3513138"/>
            <a:ext cx="3402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以下</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科比序</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順序</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由</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各校自訂</a:t>
            </a:r>
          </a:p>
        </p:txBody>
      </p:sp>
      <p:sp>
        <p:nvSpPr>
          <p:cNvPr id="52" name="文字方塊 51"/>
          <p:cNvSpPr txBox="1"/>
          <p:nvPr/>
        </p:nvSpPr>
        <p:spPr bwMode="auto">
          <a:xfrm>
            <a:off x="3038475" y="6042025"/>
            <a:ext cx="1379538" cy="407988"/>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a:spAutoFit/>
          </a:bodyPr>
          <a:lstStyle/>
          <a:p>
            <a:pPr algn="ctr" eaLnBrk="1" fontAlgn="auto" hangingPunct="1">
              <a:spcBef>
                <a:spcPts val="0"/>
              </a:spcBef>
              <a:spcAft>
                <a:spcPts val="0"/>
              </a:spcAft>
              <a:defRPr/>
            </a:pPr>
            <a:r>
              <a:rPr kumimoji="0" lang="zh-TW" altLang="en-US" dirty="0">
                <a:latin typeface="Times New Roman" panose="02020603050405020304" pitchFamily="18" charset="0"/>
                <a:ea typeface="標楷體" panose="03000509000000000000" pitchFamily="65" charset="-120"/>
                <a:cs typeface="Times New Roman" panose="02020603050405020304" pitchFamily="18" charset="0"/>
              </a:rPr>
              <a:t>寫作測驗</a:t>
            </a:r>
          </a:p>
        </p:txBody>
      </p:sp>
      <p:cxnSp>
        <p:nvCxnSpPr>
          <p:cNvPr id="56" name="直線單箭頭接點 55"/>
          <p:cNvCxnSpPr/>
          <p:nvPr/>
        </p:nvCxnSpPr>
        <p:spPr>
          <a:xfrm rot="5400000">
            <a:off x="4643438" y="6029325"/>
            <a:ext cx="0" cy="4318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74793" name="圖片 6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bwMode="auto">
          <a:xfrm>
            <a:off x="1473200" y="1489076"/>
            <a:ext cx="5864226" cy="1720850"/>
          </a:xfrm>
          <a:prstGeom prst="rect">
            <a:avLst/>
          </a:prstGeom>
          <a:noFill/>
          <a:ln w="38100">
            <a:solidFill>
              <a:srgbClr val="FF0000"/>
            </a:solidFill>
            <a:round/>
            <a:headEnd/>
            <a:tailEnd type="triangle" w="med" len="med"/>
          </a:ln>
        </p:spPr>
        <p:txBody>
          <a:bodyPr rtlCol="0" anchor="ctr"/>
          <a:lstStyle/>
          <a:p>
            <a:pPr algn="ctr"/>
            <a:endParaRPr lang="zh-TW" altLang="en-US"/>
          </a:p>
        </p:txBody>
      </p:sp>
      <p:cxnSp>
        <p:nvCxnSpPr>
          <p:cNvPr id="100" name="直線單箭頭接點 99"/>
          <p:cNvCxnSpPr/>
          <p:nvPr/>
        </p:nvCxnSpPr>
        <p:spPr>
          <a:xfrm flipH="1">
            <a:off x="4140200" y="3213100"/>
            <a:ext cx="576263" cy="576263"/>
          </a:xfrm>
          <a:prstGeom prst="straightConnector1">
            <a:avLst/>
          </a:prstGeom>
          <a:ln w="152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標題 1"/>
          <p:cNvSpPr>
            <a:spLocks noGrp="1"/>
          </p:cNvSpPr>
          <p:nvPr>
            <p:ph type="title"/>
          </p:nvPr>
        </p:nvSpPr>
        <p:spPr/>
        <p:txBody>
          <a:bodyPr/>
          <a:lstStyle/>
          <a:p>
            <a:r>
              <a:rPr lang="zh-TW" altLang="en-US" smtClean="0"/>
              <a:t>其他重點提醒</a:t>
            </a:r>
          </a:p>
        </p:txBody>
      </p:sp>
      <p:sp>
        <p:nvSpPr>
          <p:cNvPr id="69635" name="內容版面配置區 2"/>
          <p:cNvSpPr>
            <a:spLocks noGrp="1"/>
          </p:cNvSpPr>
          <p:nvPr>
            <p:ph idx="1"/>
          </p:nvPr>
        </p:nvSpPr>
        <p:spPr>
          <a:xfrm>
            <a:off x="457200" y="1341438"/>
            <a:ext cx="8435280" cy="5256212"/>
          </a:xfrm>
        </p:spPr>
        <p:txBody>
          <a:bodyPr/>
          <a:lstStyle/>
          <a:p>
            <a:pPr>
              <a:spcBef>
                <a:spcPts val="1200"/>
              </a:spcBef>
            </a:pPr>
            <a:r>
              <a:rPr lang="zh-TW" altLang="en-US" sz="2800" dirty="0" smtClean="0"/>
              <a:t>高級中等學校各就學區免試入學及各區五專聯合免試入學可同時報名，但二者皆錄取時，</a:t>
            </a:r>
            <a:r>
              <a:rPr lang="zh-TW" altLang="en-US" sz="2800" dirty="0" smtClean="0">
                <a:solidFill>
                  <a:srgbClr val="FF0000"/>
                </a:solidFill>
              </a:rPr>
              <a:t>僅能擇一</a:t>
            </a:r>
            <a:r>
              <a:rPr lang="zh-TW" altLang="en-US" sz="2800" dirty="0" smtClean="0"/>
              <a:t>報到。</a:t>
            </a:r>
            <a:endParaRPr lang="en-US" altLang="zh-TW" sz="2800" dirty="0" smtClean="0"/>
          </a:p>
          <a:p>
            <a:pPr>
              <a:spcBef>
                <a:spcPts val="1200"/>
              </a:spcBef>
            </a:pPr>
            <a:r>
              <a:rPr lang="zh-TW" altLang="en-US" sz="2800" dirty="0" smtClean="0"/>
              <a:t>雖可同時報名多區之五專聯合免試入學，但各區招生學校現場登記分發日期皆訂於同一天辦理且須</a:t>
            </a:r>
            <a:r>
              <a:rPr lang="zh-TW" altLang="en-US" sz="2800" dirty="0" smtClean="0">
                <a:solidFill>
                  <a:srgbClr val="0000FF"/>
                </a:solidFill>
              </a:rPr>
              <a:t>攜帶學歷</a:t>
            </a:r>
            <a:r>
              <a:rPr lang="en-US" altLang="zh-TW" sz="2800" dirty="0" smtClean="0">
                <a:solidFill>
                  <a:srgbClr val="0000FF"/>
                </a:solidFill>
              </a:rPr>
              <a:t>(</a:t>
            </a:r>
            <a:r>
              <a:rPr lang="zh-TW" altLang="en-US" sz="2800" dirty="0" smtClean="0">
                <a:solidFill>
                  <a:srgbClr val="0000FF"/>
                </a:solidFill>
              </a:rPr>
              <a:t>力</a:t>
            </a:r>
            <a:r>
              <a:rPr lang="en-US" altLang="zh-TW" sz="2800" dirty="0" smtClean="0">
                <a:solidFill>
                  <a:srgbClr val="0000FF"/>
                </a:solidFill>
              </a:rPr>
              <a:t>)</a:t>
            </a:r>
            <a:r>
              <a:rPr lang="zh-TW" altLang="en-US" sz="2800" dirty="0" smtClean="0">
                <a:solidFill>
                  <a:srgbClr val="0000FF"/>
                </a:solidFill>
              </a:rPr>
              <a:t>證件</a:t>
            </a:r>
            <a:r>
              <a:rPr lang="zh-TW" altLang="en-US" sz="2800" dirty="0" smtClean="0">
                <a:solidFill>
                  <a:srgbClr val="FF0000"/>
                </a:solidFill>
              </a:rPr>
              <a:t>正本</a:t>
            </a:r>
            <a:r>
              <a:rPr lang="zh-TW" altLang="en-US" sz="2800" dirty="0" smtClean="0"/>
              <a:t>，</a:t>
            </a:r>
            <a:r>
              <a:rPr lang="zh-TW" altLang="en-US" sz="2800" dirty="0" smtClean="0">
                <a:solidFill>
                  <a:srgbClr val="00B050"/>
                </a:solidFill>
              </a:rPr>
              <a:t>故同時被多區通知到現場時，僅能擇一所招生學校參加現場登記分發</a:t>
            </a:r>
            <a:r>
              <a:rPr lang="zh-TW" altLang="en-US" sz="2800" dirty="0" smtClean="0"/>
              <a:t>。</a:t>
            </a:r>
            <a:endParaRPr lang="en-US" altLang="zh-TW" sz="2800" dirty="0" smtClean="0"/>
          </a:p>
          <a:p>
            <a:pPr>
              <a:spcBef>
                <a:spcPts val="1200"/>
              </a:spcBef>
            </a:pPr>
            <a:r>
              <a:rPr lang="zh-TW" altLang="en-US" sz="2800" dirty="0" smtClean="0"/>
              <a:t>請務必注意現場登記分發報到通知單寄送時間</a:t>
            </a:r>
            <a:r>
              <a:rPr lang="en-US" altLang="zh-TW" sz="1600" b="1" dirty="0" smtClean="0">
                <a:solidFill>
                  <a:srgbClr val="FF0000"/>
                </a:solidFill>
              </a:rPr>
              <a:t>(109.7.6)</a:t>
            </a:r>
            <a:r>
              <a:rPr lang="zh-TW" altLang="en-US" sz="2800" dirty="0" smtClean="0"/>
              <a:t>，並準時前往參加現場分發。</a:t>
            </a:r>
            <a:endParaRPr lang="en-US" altLang="zh-TW" sz="2800" dirty="0" smtClean="0"/>
          </a:p>
        </p:txBody>
      </p:sp>
      <p:pic>
        <p:nvPicPr>
          <p:cNvPr id="75780"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6237312"/>
          </a:xfrm>
        </p:spPr>
        <p:txBody>
          <a:bodyPr anchor="ctr"/>
          <a:lstStyle/>
          <a:p>
            <a:pPr algn="ctr" eaLnBrk="1" hangingPunct="1">
              <a:defRPr/>
            </a:pPr>
            <a:r>
              <a:rPr lang="en-US" altLang="zh-TW" sz="4800" dirty="0" smtClean="0">
                <a:latin typeface="Times New Roman" panose="02020603050405020304" pitchFamily="18" charset="0"/>
                <a:ea typeface="標楷體" panose="03000509000000000000" pitchFamily="65" charset="-120"/>
                <a:cs typeface="Times New Roman" panose="02020603050405020304" pitchFamily="18" charset="0"/>
              </a:rPr>
              <a:t>Q</a:t>
            </a:r>
            <a:r>
              <a:rPr lang="zh-TW" altLang="en-US" sz="4800" dirty="0" smtClean="0">
                <a:latin typeface="Times New Roman" panose="02020603050405020304" pitchFamily="18" charset="0"/>
                <a:ea typeface="標楷體" panose="03000509000000000000" pitchFamily="65" charset="-120"/>
                <a:cs typeface="Times New Roman" panose="02020603050405020304" pitchFamily="18" charset="0"/>
              </a:rPr>
              <a:t>：優免和聯免的積分比序項目那麼像，到底有什麼分別</a:t>
            </a:r>
            <a:r>
              <a:rPr lang="en-US" altLang="zh-TW" sz="48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48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88067" name="圖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32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標題 1"/>
          <p:cNvSpPr>
            <a:spLocks noGrp="1"/>
          </p:cNvSpPr>
          <p:nvPr>
            <p:ph type="title"/>
          </p:nvPr>
        </p:nvSpPr>
        <p:spPr>
          <a:xfrm>
            <a:off x="0" y="0"/>
            <a:ext cx="9144000" cy="620688"/>
          </a:xfrm>
        </p:spPr>
        <p:txBody>
          <a:bodyPr/>
          <a:lstStyle/>
          <a:p>
            <a:r>
              <a:rPr lang="zh-TW" altLang="en-US" sz="2800" dirty="0"/>
              <a:t>五專</a:t>
            </a:r>
            <a:r>
              <a:rPr lang="zh-TW" altLang="en-US" sz="2800" b="1" dirty="0" smtClean="0">
                <a:solidFill>
                  <a:srgbClr val="FF0000"/>
                </a:solidFill>
              </a:rPr>
              <a:t>優先</a:t>
            </a:r>
            <a:r>
              <a:rPr lang="zh-TW" altLang="en-US" sz="2800" dirty="0" smtClean="0"/>
              <a:t>與</a:t>
            </a:r>
            <a:r>
              <a:rPr lang="zh-TW" altLang="en-US" sz="2800" b="1" dirty="0" smtClean="0">
                <a:solidFill>
                  <a:srgbClr val="007A37"/>
                </a:solidFill>
              </a:rPr>
              <a:t>聯合</a:t>
            </a:r>
            <a:r>
              <a:rPr lang="zh-TW" altLang="en-US" sz="2800" b="1" dirty="0">
                <a:solidFill>
                  <a:srgbClr val="007A37"/>
                </a:solidFill>
              </a:rPr>
              <a:t>免試</a:t>
            </a:r>
            <a:r>
              <a:rPr lang="zh-TW" altLang="en-US" sz="2800" dirty="0"/>
              <a:t>入學之</a:t>
            </a:r>
            <a:r>
              <a:rPr lang="zh-TW" altLang="en-US" sz="2800" dirty="0" smtClean="0"/>
              <a:t>比較</a:t>
            </a:r>
            <a:r>
              <a:rPr lang="en-US" altLang="zh-TW" sz="2800" dirty="0" smtClean="0"/>
              <a:t>(1/3</a:t>
            </a:r>
            <a:r>
              <a:rPr lang="en-US" altLang="zh-TW" sz="2800" dirty="0"/>
              <a:t>)</a:t>
            </a:r>
            <a:endParaRPr lang="zh-TW" altLang="en-US" sz="2800" dirty="0" smtClean="0"/>
          </a:p>
        </p:txBody>
      </p:sp>
      <p:pic>
        <p:nvPicPr>
          <p:cNvPr id="86039" name="圖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內容版面配置區 2"/>
          <p:cNvGraphicFramePr>
            <a:graphicFrameLocks noGrp="1"/>
          </p:cNvGraphicFramePr>
          <p:nvPr>
            <p:ph idx="1"/>
            <p:extLst>
              <p:ext uri="{D42A27DB-BD31-4B8C-83A1-F6EECF244321}">
                <p14:modId xmlns:p14="http://schemas.microsoft.com/office/powerpoint/2010/main" val="440531834"/>
              </p:ext>
            </p:extLst>
          </p:nvPr>
        </p:nvGraphicFramePr>
        <p:xfrm>
          <a:off x="283282" y="620688"/>
          <a:ext cx="8753214" cy="6181792"/>
        </p:xfrm>
        <a:graphic>
          <a:graphicData uri="http://schemas.openxmlformats.org/drawingml/2006/table">
            <a:tbl>
              <a:tblPr firstRow="1" firstCol="1" bandRow="1">
                <a:tableStyleId>{5C22544A-7EE6-4342-B048-85BDC9FD1C3A}</a:tableStyleId>
              </a:tblPr>
              <a:tblGrid>
                <a:gridCol w="1463276">
                  <a:extLst>
                    <a:ext uri="{9D8B030D-6E8A-4147-A177-3AD203B41FA5}">
                      <a16:colId xmlns:a16="http://schemas.microsoft.com/office/drawing/2014/main" xmlns="" val="20000"/>
                    </a:ext>
                  </a:extLst>
                </a:gridCol>
                <a:gridCol w="3905562">
                  <a:extLst>
                    <a:ext uri="{9D8B030D-6E8A-4147-A177-3AD203B41FA5}">
                      <a16:colId xmlns:a16="http://schemas.microsoft.com/office/drawing/2014/main" xmlns="" val="20001"/>
                    </a:ext>
                  </a:extLst>
                </a:gridCol>
                <a:gridCol w="3384376">
                  <a:extLst>
                    <a:ext uri="{9D8B030D-6E8A-4147-A177-3AD203B41FA5}">
                      <a16:colId xmlns:a16="http://schemas.microsoft.com/office/drawing/2014/main" xmlns="" val="20002"/>
                    </a:ext>
                  </a:extLst>
                </a:gridCol>
              </a:tblGrid>
              <a:tr h="407817">
                <a:tc>
                  <a:txBody>
                    <a:bodyPr/>
                    <a:lstStyle/>
                    <a:p>
                      <a:pPr algn="ctr">
                        <a:lnSpc>
                          <a:spcPts val="15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項目</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tc>
                <a:tc>
                  <a:txBody>
                    <a:bodyPr/>
                    <a:lstStyle/>
                    <a:p>
                      <a:pPr algn="ctr">
                        <a:lnSpc>
                          <a:spcPts val="15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五專優先免試入學</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tc>
                <a:tc>
                  <a:txBody>
                    <a:bodyPr/>
                    <a:lstStyle/>
                    <a:p>
                      <a:pPr algn="ctr">
                        <a:lnSpc>
                          <a:spcPts val="15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各區五專聯合免試入學</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solidFill>
                      <a:srgbClr val="007A37"/>
                    </a:solidFill>
                  </a:tcPr>
                </a:tc>
                <a:extLst>
                  <a:ext uri="{0D108BD9-81ED-4DB2-BD59-A6C34878D82A}">
                    <a16:rowId xmlns:a16="http://schemas.microsoft.com/office/drawing/2014/main" xmlns="" val="10000"/>
                  </a:ext>
                </a:extLst>
              </a:tr>
              <a:tr h="230165">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實施範圍</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全國一</a:t>
                      </a:r>
                      <a:r>
                        <a:rPr lang="zh-TW"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區</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分為北、中、南</a:t>
                      </a:r>
                      <a:r>
                        <a:rPr 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區辦理</a:t>
                      </a:r>
                      <a:r>
                        <a:rPr lang="zh-TW"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一區一校</a:t>
                      </a:r>
                      <a:r>
                        <a:rPr lang="en-US" altLang="zh-TW"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a:t>
                      </a:r>
                    </a:p>
                  </a:txBody>
                  <a:tcPr marL="54312" marR="54312" marT="0" marB="0" anchor="ctr">
                    <a:solidFill>
                      <a:schemeClr val="accent3">
                        <a:lumMod val="60000"/>
                        <a:lumOff val="40000"/>
                      </a:schemeClr>
                    </a:solidFill>
                  </a:tcPr>
                </a:tc>
                <a:extLst>
                  <a:ext uri="{0D108BD9-81ED-4DB2-BD59-A6C34878D82A}">
                    <a16:rowId xmlns:a16="http://schemas.microsoft.com/office/drawing/2014/main" xmlns="" val="10001"/>
                  </a:ext>
                </a:extLst>
              </a:tr>
              <a:tr h="460329">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報名資格</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600" b="1" kern="100" spc="2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應屆、非應屆畢業生、符合同等學力資格者皆可報名</a:t>
                      </a:r>
                      <a:endParaRPr lang="zh-TW" altLang="zh-TW" sz="2000" b="1" kern="1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altLang="en-US"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同左</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solidFill>
                      <a:schemeClr val="accent3">
                        <a:lumMod val="20000"/>
                        <a:lumOff val="80000"/>
                      </a:schemeClr>
                    </a:solidFill>
                  </a:tcPr>
                </a:tc>
                <a:extLst>
                  <a:ext uri="{0D108BD9-81ED-4DB2-BD59-A6C34878D82A}">
                    <a16:rowId xmlns:a16="http://schemas.microsoft.com/office/drawing/2014/main" xmlns="" val="10002"/>
                  </a:ext>
                </a:extLst>
              </a:tr>
              <a:tr h="460329">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招生名額</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altLang="en-US" sz="1600" kern="100" spc="2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依簡章名額</a:t>
                      </a:r>
                      <a:endParaRPr lang="zh-TW" sz="2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altLang="en-US" sz="1600" kern="100" spc="2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依各區簡章及</a:t>
                      </a:r>
                      <a:r>
                        <a:rPr lang="en-US" altLang="zh-TW" sz="1600" kern="100" spc="2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1600" kern="100" spc="2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600" kern="100" spc="2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600" kern="100" spc="2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600" kern="100" spc="2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19</a:t>
                      </a:r>
                      <a:r>
                        <a:rPr lang="zh-TW" altLang="en-US" sz="1600" kern="100" spc="2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日網路公告實際名額</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solidFill>
                      <a:schemeClr val="accent3">
                        <a:lumMod val="60000"/>
                        <a:lumOff val="40000"/>
                      </a:schemeClr>
                    </a:solidFill>
                  </a:tcPr>
                </a:tc>
                <a:extLst>
                  <a:ext uri="{0D108BD9-81ED-4DB2-BD59-A6C34878D82A}">
                    <a16:rowId xmlns:a16="http://schemas.microsoft.com/office/drawing/2014/main" xmlns="" val="10003"/>
                  </a:ext>
                </a:extLst>
              </a:tr>
              <a:tr h="230165">
                <a:tc>
                  <a:txBody>
                    <a:bodyPr/>
                    <a:lstStyle/>
                    <a:p>
                      <a:pPr>
                        <a:lnSpc>
                          <a:spcPct val="100000"/>
                        </a:lnSpc>
                        <a:spcAft>
                          <a:spcPts val="0"/>
                        </a:spcAft>
                      </a:pPr>
                      <a:r>
                        <a:rPr lang="zh-TW" sz="1600" kern="100" spc="20">
                          <a:effectLst/>
                          <a:latin typeface="Times New Roman" panose="02020603050405020304" pitchFamily="18" charset="0"/>
                          <a:ea typeface="標楷體" panose="03000509000000000000" pitchFamily="65" charset="-120"/>
                          <a:cs typeface="Times New Roman" panose="02020603050405020304" pitchFamily="18" charset="0"/>
                        </a:rPr>
                        <a:t>辦理時間</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5</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月下旬至</a:t>
                      </a:r>
                      <a:r>
                        <a:rPr 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6</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月</a:t>
                      </a:r>
                      <a:r>
                        <a:rPr lang="zh-TW"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中旬</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6</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月下旬至</a:t>
                      </a:r>
                      <a:r>
                        <a:rPr 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7</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月</a:t>
                      </a:r>
                      <a:r>
                        <a:rPr lang="zh-TW"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中旬</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solidFill>
                      <a:schemeClr val="accent3">
                        <a:lumMod val="20000"/>
                        <a:lumOff val="80000"/>
                      </a:schemeClr>
                    </a:solidFill>
                  </a:tcPr>
                </a:tc>
                <a:extLst>
                  <a:ext uri="{0D108BD9-81ED-4DB2-BD59-A6C34878D82A}">
                    <a16:rowId xmlns:a16="http://schemas.microsoft.com/office/drawing/2014/main" xmlns="" val="10004"/>
                  </a:ext>
                </a:extLst>
              </a:tr>
              <a:tr h="757670">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同時間進行之其他入學管道</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高級中等學校各就學區優先免試入學、技優甄審入學、直升入學、實用技能學程輔導分發、特色招生專業群科甄選入學。</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高級中等學校各就學區免試入學、特色招生考試分發入學。</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solidFill>
                      <a:schemeClr val="accent3">
                        <a:lumMod val="60000"/>
                        <a:lumOff val="40000"/>
                      </a:schemeClr>
                    </a:solidFill>
                  </a:tcPr>
                </a:tc>
                <a:extLst>
                  <a:ext uri="{0D108BD9-81ED-4DB2-BD59-A6C34878D82A}">
                    <a16:rowId xmlns:a16="http://schemas.microsoft.com/office/drawing/2014/main" xmlns="" val="10005"/>
                  </a:ext>
                </a:extLst>
              </a:tr>
              <a:tr h="460329">
                <a:tc>
                  <a:txBody>
                    <a:bodyPr/>
                    <a:lstStyle/>
                    <a:p>
                      <a:pPr>
                        <a:lnSpc>
                          <a:spcPct val="100000"/>
                        </a:lnSpc>
                        <a:spcAft>
                          <a:spcPts val="0"/>
                        </a:spcAft>
                      </a:pPr>
                      <a:r>
                        <a:rPr lang="zh-TW" sz="1600" kern="100" spc="20">
                          <a:effectLst/>
                          <a:latin typeface="Times New Roman" panose="02020603050405020304" pitchFamily="18" charset="0"/>
                          <a:ea typeface="標楷體" panose="03000509000000000000" pitchFamily="65" charset="-120"/>
                          <a:cs typeface="Times New Roman" panose="02020603050405020304" pitchFamily="18" charset="0"/>
                        </a:rPr>
                        <a:t>報名方式</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國中</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集體</a:t>
                      </a:r>
                      <a:r>
                        <a:rPr lang="zh-TW"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報名</a:t>
                      </a:r>
                      <a:r>
                        <a:rPr lang="zh-TW" altLang="en-US"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00" spc="2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個別網路報名</a:t>
                      </a:r>
                      <a:r>
                        <a:rPr lang="zh-TW"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國中集體</a:t>
                      </a:r>
                      <a:r>
                        <a:rPr lang="zh-TW"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報名</a:t>
                      </a:r>
                      <a:endParaRPr lang="en-US" altLang="zh-TW"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nSpc>
                          <a:spcPct val="100000"/>
                        </a:lnSpc>
                        <a:spcAft>
                          <a:spcPts val="0"/>
                        </a:spcAft>
                      </a:pPr>
                      <a:r>
                        <a:rPr lang="zh-TW"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個別通訊、網路、現場報名</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solidFill>
                      <a:schemeClr val="accent3">
                        <a:lumMod val="20000"/>
                        <a:lumOff val="80000"/>
                      </a:schemeClr>
                    </a:solidFill>
                  </a:tcPr>
                </a:tc>
                <a:extLst>
                  <a:ext uri="{0D108BD9-81ED-4DB2-BD59-A6C34878D82A}">
                    <a16:rowId xmlns:a16="http://schemas.microsoft.com/office/drawing/2014/main" xmlns="" val="10006"/>
                  </a:ext>
                </a:extLst>
              </a:tr>
              <a:tr h="460329">
                <a:tc>
                  <a:txBody>
                    <a:bodyPr/>
                    <a:lstStyle/>
                    <a:p>
                      <a:pPr>
                        <a:lnSpc>
                          <a:spcPct val="100000"/>
                        </a:lnSpc>
                        <a:spcAft>
                          <a:spcPts val="0"/>
                        </a:spcAft>
                      </a:pPr>
                      <a:r>
                        <a:rPr lang="zh-TW" sz="1600" kern="100" spc="20">
                          <a:effectLst/>
                          <a:latin typeface="Times New Roman" panose="02020603050405020304" pitchFamily="18" charset="0"/>
                          <a:ea typeface="標楷體" panose="03000509000000000000" pitchFamily="65" charset="-120"/>
                          <a:cs typeface="Times New Roman" panose="02020603050405020304" pitchFamily="18" charset="0"/>
                        </a:rPr>
                        <a:t>積分證明單</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五專入學</a:t>
                      </a:r>
                      <a:r>
                        <a:rPr lang="zh-TW"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專用</a:t>
                      </a:r>
                      <a:r>
                        <a:rPr lang="zh-TW" altLang="en-US"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優先</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免試</a:t>
                      </a:r>
                      <a:r>
                        <a:rPr lang="zh-TW"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入學</a:t>
                      </a:r>
                      <a:r>
                        <a:rPr lang="zh-TW" altLang="en-US"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超額</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比序項目積分證明</a:t>
                      </a:r>
                      <a:r>
                        <a:rPr lang="zh-TW"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單</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五專入學</a:t>
                      </a:r>
                      <a:r>
                        <a:rPr lang="zh-TW"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專用</a:t>
                      </a:r>
                      <a:r>
                        <a:rPr lang="zh-TW" altLang="en-US"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聯合</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免試</a:t>
                      </a:r>
                      <a:r>
                        <a:rPr lang="zh-TW"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入學</a:t>
                      </a:r>
                      <a:r>
                        <a:rPr lang="zh-TW" altLang="en-US"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超額</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比序項目積分證明</a:t>
                      </a:r>
                      <a:r>
                        <a:rPr lang="zh-TW"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單</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solidFill>
                      <a:schemeClr val="accent3">
                        <a:lumMod val="60000"/>
                        <a:lumOff val="40000"/>
                      </a:schemeClr>
                    </a:solidFill>
                  </a:tcPr>
                </a:tc>
                <a:extLst>
                  <a:ext uri="{0D108BD9-81ED-4DB2-BD59-A6C34878D82A}">
                    <a16:rowId xmlns:a16="http://schemas.microsoft.com/office/drawing/2014/main" xmlns="" val="10007"/>
                  </a:ext>
                </a:extLst>
              </a:tr>
              <a:tr h="460329">
                <a:tc>
                  <a:txBody>
                    <a:bodyPr/>
                    <a:lstStyle/>
                    <a:p>
                      <a:pPr>
                        <a:lnSpc>
                          <a:spcPct val="100000"/>
                        </a:lnSpc>
                        <a:spcAft>
                          <a:spcPts val="0"/>
                        </a:spcAft>
                      </a:pPr>
                      <a:r>
                        <a:rPr lang="zh-TW" sz="1600" kern="100" spc="20">
                          <a:effectLst/>
                          <a:latin typeface="Times New Roman" panose="02020603050405020304" pitchFamily="18" charset="0"/>
                          <a:ea typeface="標楷體" panose="03000509000000000000" pitchFamily="65" charset="-120"/>
                          <a:cs typeface="Times New Roman" panose="02020603050405020304" pitchFamily="18" charset="0"/>
                        </a:rPr>
                        <a:t>積分採計權重</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各積分採計項目皆以原始積分加總，</a:t>
                      </a:r>
                      <a:r>
                        <a:rPr lang="zh-TW" sz="1600" kern="100" spc="2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無加權權</a:t>
                      </a:r>
                      <a:r>
                        <a:rPr lang="zh-TW" sz="1600" kern="100" spc="2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重</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各招生學校可加權採計部分主項目，至多擇</a:t>
                      </a:r>
                      <a:r>
                        <a:rPr 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項，加權權重以</a:t>
                      </a:r>
                      <a:r>
                        <a:rPr 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1.5</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倍為上限。</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solidFill>
                      <a:schemeClr val="accent3">
                        <a:lumMod val="20000"/>
                        <a:lumOff val="80000"/>
                      </a:schemeClr>
                    </a:solidFill>
                  </a:tcPr>
                </a:tc>
                <a:extLst>
                  <a:ext uri="{0D108BD9-81ED-4DB2-BD59-A6C34878D82A}">
                    <a16:rowId xmlns:a16="http://schemas.microsoft.com/office/drawing/2014/main" xmlns="" val="10008"/>
                  </a:ext>
                </a:extLst>
              </a:tr>
              <a:tr h="808408">
                <a:tc>
                  <a:txBody>
                    <a:bodyPr/>
                    <a:lstStyle/>
                    <a:p>
                      <a:pPr>
                        <a:lnSpc>
                          <a:spcPct val="100000"/>
                        </a:lnSpc>
                        <a:spcAft>
                          <a:spcPts val="0"/>
                        </a:spcAft>
                      </a:pPr>
                      <a:r>
                        <a:rPr lang="zh-TW" sz="1600" kern="100" spc="20">
                          <a:effectLst/>
                          <a:latin typeface="Times New Roman" panose="02020603050405020304" pitchFamily="18" charset="0"/>
                          <a:ea typeface="標楷體" panose="03000509000000000000" pitchFamily="65" charset="-120"/>
                          <a:cs typeface="Times New Roman" panose="02020603050405020304" pitchFamily="18" charset="0"/>
                        </a:rPr>
                        <a:t>會考成績</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altLang="zh-TW" sz="1600" kern="100" spc="2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國立五專招生學校</a:t>
                      </a:r>
                      <a:r>
                        <a:rPr lang="zh-TW" altLang="en-US" sz="1600" kern="100" spc="2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、公私立</a:t>
                      </a:r>
                      <a:r>
                        <a:rPr lang="zh-TW" sz="1600" kern="100" spc="2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護理</a:t>
                      </a:r>
                      <a:r>
                        <a:rPr lang="zh-TW" sz="1600" kern="100" spc="2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科</a:t>
                      </a:r>
                      <a:r>
                        <a:rPr lang="zh-TW"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及</a:t>
                      </a:r>
                      <a:r>
                        <a:rPr lang="zh-TW" altLang="en-US" sz="1600" kern="100" spc="2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護理助產科</a:t>
                      </a:r>
                      <a:r>
                        <a:rPr lang="zh-TW"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必須</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採計國中教育會考成績</a:t>
                      </a:r>
                      <a:r>
                        <a:rPr lang="zh-TW"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其餘</a:t>
                      </a:r>
                      <a:r>
                        <a:rPr lang="zh-TW"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由</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各</a:t>
                      </a:r>
                      <a:r>
                        <a:rPr lang="zh-TW"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校</a:t>
                      </a:r>
                      <a:r>
                        <a:rPr lang="zh-TW" altLang="en-US"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訂定</a:t>
                      </a:r>
                      <a:r>
                        <a:rPr lang="zh-TW"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是否</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採計國中教育會考成績。</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各招生學校</a:t>
                      </a:r>
                      <a:r>
                        <a:rPr lang="zh-TW" sz="1600" kern="100" spc="2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皆有</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採計國中教育會考</a:t>
                      </a:r>
                      <a:r>
                        <a:rPr lang="zh-TW"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成績</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solidFill>
                      <a:schemeClr val="accent3">
                        <a:lumMod val="60000"/>
                        <a:lumOff val="40000"/>
                      </a:schemeClr>
                    </a:solidFill>
                  </a:tcPr>
                </a:tc>
                <a:extLst>
                  <a:ext uri="{0D108BD9-81ED-4DB2-BD59-A6C34878D82A}">
                    <a16:rowId xmlns:a16="http://schemas.microsoft.com/office/drawing/2014/main" xmlns="" val="10009"/>
                  </a:ext>
                </a:extLst>
              </a:tr>
              <a:tr h="460329">
                <a:tc>
                  <a:txBody>
                    <a:bodyPr/>
                    <a:lstStyle/>
                    <a:p>
                      <a:pPr>
                        <a:lnSpc>
                          <a:spcPct val="100000"/>
                        </a:lnSpc>
                        <a:spcAft>
                          <a:spcPts val="0"/>
                        </a:spcAft>
                      </a:pPr>
                      <a:r>
                        <a:rPr lang="zh-TW" sz="1600" kern="100" spc="20">
                          <a:effectLst/>
                          <a:latin typeface="Times New Roman" panose="02020603050405020304" pitchFamily="18" charset="0"/>
                          <a:ea typeface="標楷體" panose="03000509000000000000" pitchFamily="65" charset="-120"/>
                          <a:cs typeface="Times New Roman" panose="02020603050405020304" pitchFamily="18" charset="0"/>
                        </a:rPr>
                        <a:t>同分比序項目順序</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招生委員會</a:t>
                      </a:r>
                      <a:r>
                        <a:rPr lang="zh-TW" sz="1600" kern="100" spc="2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統一訂定</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同分比序項目</a:t>
                      </a:r>
                      <a:r>
                        <a:rPr lang="zh-TW"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順序</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600" kern="100" spc="2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各校自訂</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同分比序項目</a:t>
                      </a:r>
                      <a:r>
                        <a:rPr lang="zh-TW"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順序</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solidFill>
                      <a:schemeClr val="accent3">
                        <a:lumMod val="20000"/>
                        <a:lumOff val="80000"/>
                      </a:schemeClr>
                    </a:solidFill>
                  </a:tcPr>
                </a:tc>
                <a:extLst>
                  <a:ext uri="{0D108BD9-81ED-4DB2-BD59-A6C34878D82A}">
                    <a16:rowId xmlns:a16="http://schemas.microsoft.com/office/drawing/2014/main" xmlns="" val="10010"/>
                  </a:ext>
                </a:extLst>
              </a:tr>
              <a:tr h="230165">
                <a:tc>
                  <a:txBody>
                    <a:bodyPr/>
                    <a:lstStyle/>
                    <a:p>
                      <a:pPr>
                        <a:lnSpc>
                          <a:spcPct val="100000"/>
                        </a:lnSpc>
                        <a:spcAft>
                          <a:spcPts val="0"/>
                        </a:spcAft>
                      </a:pPr>
                      <a:r>
                        <a:rPr lang="zh-TW" sz="1600" kern="100" spc="20">
                          <a:effectLst/>
                          <a:latin typeface="Times New Roman" panose="02020603050405020304" pitchFamily="18" charset="0"/>
                          <a:ea typeface="標楷體" panose="03000509000000000000" pitchFamily="65" charset="-120"/>
                          <a:cs typeface="Times New Roman" panose="02020603050405020304" pitchFamily="18" charset="0"/>
                        </a:rPr>
                        <a:t>志願選擇</a:t>
                      </a:r>
                      <a:endParaRPr lang="zh-TW" sz="20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不限學校、地區、科組，</a:t>
                      </a:r>
                      <a:r>
                        <a:rPr lang="zh-TW"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至多</a:t>
                      </a:r>
                      <a:r>
                        <a:rPr lang="en-US" sz="1600" kern="100" spc="2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30</a:t>
                      </a:r>
                      <a:r>
                        <a:rPr lang="zh-TW" sz="1600" kern="100" spc="2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個</a:t>
                      </a:r>
                      <a:r>
                        <a:rPr lang="zh-TW"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志願</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各區限擇</a:t>
                      </a:r>
                      <a:r>
                        <a:rPr 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所</a:t>
                      </a:r>
                      <a:r>
                        <a:rPr lang="zh-TW"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五專學校 </a:t>
                      </a:r>
                      <a:r>
                        <a:rPr lang="en-US" altLang="zh-TW"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00" spc="2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一區一校</a:t>
                      </a:r>
                      <a:r>
                        <a:rPr lang="en-US" altLang="zh-TW"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solidFill>
                      <a:schemeClr val="accent3">
                        <a:lumMod val="60000"/>
                        <a:lumOff val="40000"/>
                      </a:schemeClr>
                    </a:solidFill>
                  </a:tcPr>
                </a:tc>
                <a:extLst>
                  <a:ext uri="{0D108BD9-81ED-4DB2-BD59-A6C34878D82A}">
                    <a16:rowId xmlns:a16="http://schemas.microsoft.com/office/drawing/2014/main" xmlns="" val="10011"/>
                  </a:ext>
                </a:extLst>
              </a:tr>
              <a:tr h="550297">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錄取方式</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採網路選填志願，由招生委員會進行志願序</a:t>
                      </a:r>
                      <a:r>
                        <a:rPr lang="zh-TW" sz="1600" kern="100" spc="2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統一</a:t>
                      </a:r>
                      <a:r>
                        <a:rPr lang="zh-TW" altLang="en-US" sz="1600" kern="100" spc="2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電腦</a:t>
                      </a:r>
                      <a:r>
                        <a:rPr lang="zh-TW" sz="1600" kern="100" spc="2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分發</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，並公告錄取榜單。</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tc>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採</a:t>
                      </a:r>
                      <a:r>
                        <a:rPr lang="zh-TW" sz="1600" kern="100" spc="2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現場登記分發報到</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方式辦理。</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54312" marR="54312" marT="0" marB="0" anchor="ctr">
                    <a:solidFill>
                      <a:schemeClr val="accent3">
                        <a:lumMod val="20000"/>
                        <a:lumOff val="80000"/>
                      </a:schemeClr>
                    </a:solidFill>
                  </a:tcPr>
                </a:tc>
                <a:extLst>
                  <a:ext uri="{0D108BD9-81ED-4DB2-BD59-A6C34878D82A}">
                    <a16:rowId xmlns:a16="http://schemas.microsoft.com/office/drawing/2014/main" xmlns="" val="10012"/>
                  </a:ext>
                </a:extLst>
              </a:tr>
            </a:tbl>
          </a:graphicData>
        </a:graphic>
      </p:graphicFrame>
      <p:pic>
        <p:nvPicPr>
          <p:cNvPr id="5" name="圖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7578" y="3319571"/>
            <a:ext cx="360040" cy="360040"/>
          </a:xfrm>
          <a:prstGeom prst="rect">
            <a:avLst/>
          </a:prstGeom>
        </p:spPr>
      </p:pic>
      <p:pic>
        <p:nvPicPr>
          <p:cNvPr id="8" name="圖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42301" y="1838528"/>
            <a:ext cx="360040" cy="360040"/>
          </a:xfrm>
          <a:prstGeom prst="rect">
            <a:avLst/>
          </a:prstGeom>
        </p:spPr>
      </p:pic>
      <p:pic>
        <p:nvPicPr>
          <p:cNvPr id="9" name="圖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0915" y="4897060"/>
            <a:ext cx="360040" cy="360040"/>
          </a:xfrm>
          <a:prstGeom prst="rect">
            <a:avLst/>
          </a:prstGeom>
        </p:spPr>
      </p:pic>
      <p:pic>
        <p:nvPicPr>
          <p:cNvPr id="10" name="圖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0359" y="1328254"/>
            <a:ext cx="360040" cy="360040"/>
          </a:xfrm>
          <a:prstGeom prst="rect">
            <a:avLst/>
          </a:prstGeom>
        </p:spPr>
      </p:pic>
    </p:spTree>
    <p:extLst>
      <p:ext uri="{BB962C8B-B14F-4D97-AF65-F5344CB8AC3E}">
        <p14:creationId xmlns:p14="http://schemas.microsoft.com/office/powerpoint/2010/main" val="13168296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標題 1"/>
          <p:cNvSpPr>
            <a:spLocks noGrp="1"/>
          </p:cNvSpPr>
          <p:nvPr>
            <p:ph type="title"/>
          </p:nvPr>
        </p:nvSpPr>
        <p:spPr>
          <a:xfrm>
            <a:off x="0" y="0"/>
            <a:ext cx="9144000" cy="980728"/>
          </a:xfrm>
        </p:spPr>
        <p:txBody>
          <a:bodyPr/>
          <a:lstStyle/>
          <a:p>
            <a:r>
              <a:rPr lang="zh-TW" altLang="en-US" sz="2800" dirty="0"/>
              <a:t>五專</a:t>
            </a:r>
            <a:r>
              <a:rPr lang="zh-TW" altLang="en-US" sz="2800" b="1" dirty="0">
                <a:solidFill>
                  <a:srgbClr val="FF0000"/>
                </a:solidFill>
              </a:rPr>
              <a:t>優先</a:t>
            </a:r>
            <a:r>
              <a:rPr lang="zh-TW" altLang="en-US" sz="2800" dirty="0"/>
              <a:t>與</a:t>
            </a:r>
            <a:r>
              <a:rPr lang="zh-TW" altLang="en-US" sz="2800" b="1" dirty="0">
                <a:solidFill>
                  <a:srgbClr val="007A37"/>
                </a:solidFill>
              </a:rPr>
              <a:t>聯合免試</a:t>
            </a:r>
            <a:r>
              <a:rPr lang="zh-TW" altLang="en-US" sz="2800" dirty="0"/>
              <a:t>入學之比較</a:t>
            </a:r>
            <a:r>
              <a:rPr lang="en-US" altLang="zh-TW" sz="2800" dirty="0" smtClean="0"/>
              <a:t>(2/3</a:t>
            </a:r>
            <a:r>
              <a:rPr lang="en-US" altLang="zh-TW" sz="2800" dirty="0"/>
              <a:t>)</a:t>
            </a:r>
            <a:endParaRPr lang="zh-TW" altLang="en-US" sz="2800" dirty="0" smtClean="0"/>
          </a:p>
        </p:txBody>
      </p:sp>
      <p:pic>
        <p:nvPicPr>
          <p:cNvPr id="86039"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內容版面配置區 5"/>
          <p:cNvGraphicFramePr>
            <a:graphicFrameLocks noGrp="1"/>
          </p:cNvGraphicFramePr>
          <p:nvPr>
            <p:ph idx="1"/>
            <p:extLst>
              <p:ext uri="{D42A27DB-BD31-4B8C-83A1-F6EECF244321}">
                <p14:modId xmlns:p14="http://schemas.microsoft.com/office/powerpoint/2010/main" val="3766672974"/>
              </p:ext>
            </p:extLst>
          </p:nvPr>
        </p:nvGraphicFramePr>
        <p:xfrm>
          <a:off x="539550" y="764704"/>
          <a:ext cx="8600298" cy="6020307"/>
        </p:xfrm>
        <a:graphic>
          <a:graphicData uri="http://schemas.openxmlformats.org/drawingml/2006/table">
            <a:tbl>
              <a:tblPr firstRow="1" firstCol="1" bandRow="1">
                <a:tableStyleId>{5C22544A-7EE6-4342-B048-85BDC9FD1C3A}</a:tableStyleId>
              </a:tblPr>
              <a:tblGrid>
                <a:gridCol w="648074">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gridCol w="2880320">
                  <a:extLst>
                    <a:ext uri="{9D8B030D-6E8A-4147-A177-3AD203B41FA5}">
                      <a16:colId xmlns:a16="http://schemas.microsoft.com/office/drawing/2014/main" xmlns="" val="20002"/>
                    </a:ext>
                  </a:extLst>
                </a:gridCol>
                <a:gridCol w="432048">
                  <a:extLst>
                    <a:ext uri="{9D8B030D-6E8A-4147-A177-3AD203B41FA5}">
                      <a16:colId xmlns:a16="http://schemas.microsoft.com/office/drawing/2014/main" xmlns="" val="20003"/>
                    </a:ext>
                  </a:extLst>
                </a:gridCol>
                <a:gridCol w="432048">
                  <a:extLst>
                    <a:ext uri="{9D8B030D-6E8A-4147-A177-3AD203B41FA5}">
                      <a16:colId xmlns:a16="http://schemas.microsoft.com/office/drawing/2014/main" xmlns="" val="20004"/>
                    </a:ext>
                  </a:extLst>
                </a:gridCol>
                <a:gridCol w="2559860">
                  <a:extLst>
                    <a:ext uri="{9D8B030D-6E8A-4147-A177-3AD203B41FA5}">
                      <a16:colId xmlns:a16="http://schemas.microsoft.com/office/drawing/2014/main" xmlns="" val="20005"/>
                    </a:ext>
                  </a:extLst>
                </a:gridCol>
                <a:gridCol w="319918">
                  <a:extLst>
                    <a:ext uri="{9D8B030D-6E8A-4147-A177-3AD203B41FA5}">
                      <a16:colId xmlns:a16="http://schemas.microsoft.com/office/drawing/2014/main" xmlns="" val="20006"/>
                    </a:ext>
                  </a:extLst>
                </a:gridCol>
                <a:gridCol w="319918">
                  <a:extLst>
                    <a:ext uri="{9D8B030D-6E8A-4147-A177-3AD203B41FA5}">
                      <a16:colId xmlns:a16="http://schemas.microsoft.com/office/drawing/2014/main" xmlns="" val="20007"/>
                    </a:ext>
                  </a:extLst>
                </a:gridCol>
              </a:tblGrid>
              <a:tr h="432048">
                <a:tc rowSpan="2" gridSpan="2">
                  <a:txBody>
                    <a:bodyPr/>
                    <a:lstStyle/>
                    <a:p>
                      <a:pPr algn="ctr">
                        <a:lnSpc>
                          <a:spcPct val="100000"/>
                        </a:lnSpc>
                        <a:spcAft>
                          <a:spcPts val="0"/>
                        </a:spcAft>
                      </a:pPr>
                      <a:r>
                        <a:rPr lang="zh-TW"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超額比序項目</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tc rowSpan="2" hMerge="1">
                  <a:txBody>
                    <a:bodyPr/>
                    <a:lstStyle/>
                    <a:p>
                      <a:endParaRPr lang="zh-TW" altLang="en-US"/>
                    </a:p>
                  </a:txBody>
                  <a:tcPr/>
                </a:tc>
                <a:tc gridSpan="3">
                  <a:txBody>
                    <a:bodyPr/>
                    <a:lstStyle/>
                    <a:p>
                      <a:pPr algn="ctr">
                        <a:lnSpc>
                          <a:spcPct val="100000"/>
                        </a:lnSpc>
                        <a:spcAft>
                          <a:spcPts val="0"/>
                        </a:spcAft>
                      </a:pPr>
                      <a:r>
                        <a:rPr lang="zh-TW" sz="1800" kern="100" spc="20" dirty="0">
                          <a:effectLst/>
                          <a:latin typeface="標楷體" panose="03000509000000000000" pitchFamily="65" charset="-120"/>
                          <a:ea typeface="標楷體" panose="03000509000000000000" pitchFamily="65" charset="-120"/>
                        </a:rPr>
                        <a:t>五專優先免試入學</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41073" marR="41073" marT="0" marB="0" anchor="ctr"/>
                </a:tc>
                <a:tc hMerge="1">
                  <a:txBody>
                    <a:bodyPr/>
                    <a:lstStyle/>
                    <a:p>
                      <a:endParaRPr lang="zh-TW" altLang="en-US"/>
                    </a:p>
                  </a:txBody>
                  <a:tcPr/>
                </a:tc>
                <a:tc hMerge="1">
                  <a:txBody>
                    <a:bodyPr/>
                    <a:lstStyle/>
                    <a:p>
                      <a:endParaRPr lang="zh-TW" altLang="en-US"/>
                    </a:p>
                  </a:txBody>
                  <a:tcPr/>
                </a:tc>
                <a:tc gridSpan="3">
                  <a:txBody>
                    <a:bodyPr/>
                    <a:lstStyle/>
                    <a:p>
                      <a:pPr algn="ctr">
                        <a:lnSpc>
                          <a:spcPct val="100000"/>
                        </a:lnSpc>
                        <a:spcAft>
                          <a:spcPts val="0"/>
                        </a:spcAft>
                      </a:pPr>
                      <a:r>
                        <a:rPr lang="zh-TW" sz="1800" kern="100" spc="20" dirty="0">
                          <a:effectLst/>
                          <a:latin typeface="標楷體" panose="03000509000000000000" pitchFamily="65" charset="-120"/>
                          <a:ea typeface="標楷體" panose="03000509000000000000" pitchFamily="65" charset="-120"/>
                        </a:rPr>
                        <a:t>各區五專聯合免試入學</a:t>
                      </a:r>
                      <a:endParaRPr lang="zh-TW" sz="18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41073" marR="41073" marT="0" marB="0" anchor="ctr">
                    <a:solidFill>
                      <a:schemeClr val="accent3">
                        <a:lumMod val="50000"/>
                      </a:schemeClr>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xmlns="" val="10000"/>
                  </a:ext>
                </a:extLst>
              </a:tr>
              <a:tr h="289129">
                <a:tc gridSpan="2" vMerge="1">
                  <a:txBody>
                    <a:bodyPr/>
                    <a:lstStyle/>
                    <a:p>
                      <a:endParaRPr lang="zh-TW" altLang="en-US"/>
                    </a:p>
                  </a:txBody>
                  <a:tcPr/>
                </a:tc>
                <a:tc hMerge="1" vMerge="1">
                  <a:txBody>
                    <a:bodyPr/>
                    <a:lstStyle/>
                    <a:p>
                      <a:endParaRPr lang="zh-TW" altLang="en-US"/>
                    </a:p>
                  </a:txBody>
                  <a:tcPr/>
                </a:tc>
                <a:tc>
                  <a:txBody>
                    <a:bodyPr/>
                    <a:lstStyle/>
                    <a:p>
                      <a:pPr algn="ctr">
                        <a:lnSpc>
                          <a:spcPct val="100000"/>
                        </a:lnSpc>
                        <a:spcAft>
                          <a:spcPts val="0"/>
                        </a:spcAft>
                      </a:pP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採計說明比較</a:t>
                      </a:r>
                      <a:endPar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tc gridSpan="2">
                  <a:txBody>
                    <a:bodyPr/>
                    <a:lstStyle/>
                    <a:p>
                      <a:pPr algn="ctr">
                        <a:lnSpc>
                          <a:spcPct val="100000"/>
                        </a:lnSpc>
                        <a:spcAft>
                          <a:spcPts val="0"/>
                        </a:spcAft>
                      </a:pP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積分</a:t>
                      </a:r>
                      <a:endPar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ct val="100000"/>
                        </a:lnSpc>
                        <a:spcAft>
                          <a:spcPts val="0"/>
                        </a:spcAft>
                      </a:pP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上限</a:t>
                      </a:r>
                      <a:endPar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tc hMerge="1">
                  <a:txBody>
                    <a:bodyPr/>
                    <a:lstStyle/>
                    <a:p>
                      <a:endParaRPr lang="zh-TW" altLang="en-US"/>
                    </a:p>
                  </a:txBody>
                  <a:tcPr/>
                </a:tc>
                <a:tc>
                  <a:txBody>
                    <a:bodyPr/>
                    <a:lstStyle/>
                    <a:p>
                      <a:pPr marL="0" algn="ctr" defTabSz="914400" rtl="0" eaLnBrk="1" latinLnBrk="0" hangingPunct="1">
                        <a:lnSpc>
                          <a:spcPct val="100000"/>
                        </a:lnSpc>
                        <a:spcAft>
                          <a:spcPts val="0"/>
                        </a:spcAft>
                      </a:pPr>
                      <a:r>
                        <a:rPr lang="zh-TW" sz="1400" kern="100" spc="2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採計說明比較</a:t>
                      </a:r>
                    </a:p>
                  </a:txBody>
                  <a:tcPr marL="41073" marR="41073" marT="0" marB="0" anchor="ctr">
                    <a:solidFill>
                      <a:schemeClr val="accent3">
                        <a:lumMod val="60000"/>
                        <a:lumOff val="40000"/>
                      </a:schemeClr>
                    </a:solidFill>
                  </a:tcPr>
                </a:tc>
                <a:tc gridSpan="2">
                  <a:txBody>
                    <a:bodyPr/>
                    <a:lstStyle/>
                    <a:p>
                      <a:pPr algn="ctr">
                        <a:lnSpc>
                          <a:spcPct val="100000"/>
                        </a:lnSpc>
                        <a:spcAft>
                          <a:spcPts val="0"/>
                        </a:spcAft>
                      </a:pP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積分</a:t>
                      </a:r>
                      <a:endPar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ct val="100000"/>
                        </a:lnSpc>
                        <a:spcAft>
                          <a:spcPts val="0"/>
                        </a:spcAft>
                      </a:pP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上限</a:t>
                      </a:r>
                      <a:endPar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solidFill>
                      <a:schemeClr val="accent3">
                        <a:lumMod val="60000"/>
                        <a:lumOff val="40000"/>
                      </a:schemeClr>
                    </a:solidFill>
                  </a:tcPr>
                </a:tc>
                <a:tc hMerge="1">
                  <a:txBody>
                    <a:bodyPr/>
                    <a:lstStyle/>
                    <a:p>
                      <a:endParaRPr lang="zh-TW" altLang="en-US"/>
                    </a:p>
                  </a:txBody>
                  <a:tcPr/>
                </a:tc>
                <a:extLst>
                  <a:ext uri="{0D108BD9-81ED-4DB2-BD59-A6C34878D82A}">
                    <a16:rowId xmlns:a16="http://schemas.microsoft.com/office/drawing/2014/main" xmlns="" val="10001"/>
                  </a:ext>
                </a:extLst>
              </a:tr>
              <a:tr h="860806">
                <a:tc rowSpan="4">
                  <a:txBody>
                    <a:bodyPr/>
                    <a:lstStyle/>
                    <a:p>
                      <a:pPr>
                        <a:lnSpc>
                          <a:spcPct val="100000"/>
                        </a:lnSpc>
                        <a:spcAft>
                          <a:spcPts val="0"/>
                        </a:spcAft>
                      </a:pPr>
                      <a:r>
                        <a:rPr lang="zh-TW"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多元學習表現</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tc>
                  <a:txBody>
                    <a:bodyPr/>
                    <a:lstStyle/>
                    <a:p>
                      <a:pPr>
                        <a:lnSpc>
                          <a:spcPct val="100000"/>
                        </a:lnSpc>
                        <a:spcAft>
                          <a:spcPts val="0"/>
                        </a:spcAft>
                      </a:pPr>
                      <a:r>
                        <a:rPr lang="zh-TW"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競賽</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採計簡章所列之國際競性賽及全國性競賽，以及縣市政府主辦之區域及縣市競賽獲獎。</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tc>
                  <a:txBody>
                    <a:bodyPr/>
                    <a:lstStyle/>
                    <a:p>
                      <a:pPr algn="ctr">
                        <a:lnSpc>
                          <a:spcPct val="100000"/>
                        </a:lnSpc>
                        <a:spcAft>
                          <a:spcPts val="0"/>
                        </a:spcAft>
                      </a:pPr>
                      <a:r>
                        <a:rPr lang="en-US"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7</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tc rowSpan="2">
                  <a:txBody>
                    <a:bodyPr/>
                    <a:lstStyle/>
                    <a:p>
                      <a:pPr algn="ctr">
                        <a:lnSpc>
                          <a:spcPct val="100000"/>
                        </a:lnSpc>
                        <a:spcAft>
                          <a:spcPts val="0"/>
                        </a:spcAft>
                      </a:pPr>
                      <a:r>
                        <a:rPr lang="en-US"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15</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tc>
                  <a:txBody>
                    <a:bodyPr/>
                    <a:lstStyle/>
                    <a:p>
                      <a:pPr>
                        <a:lnSpc>
                          <a:spcPct val="100000"/>
                        </a:lnSpc>
                        <a:spcAft>
                          <a:spcPts val="0"/>
                        </a:spcAft>
                      </a:pP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採計簡章所列之國際競性賽及全國性競賽，以及地方政府機關主辦之區域及縣市競賽</a:t>
                      </a:r>
                      <a:r>
                        <a:rPr lang="zh-TW" sz="14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獲獎</a:t>
                      </a:r>
                      <a:endParaRPr lang="en-US" altLang="zh-TW" sz="1400" kern="100" spc="2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nSpc>
                          <a:spcPct val="100000"/>
                        </a:lnSpc>
                        <a:spcAft>
                          <a:spcPts val="0"/>
                        </a:spcAft>
                      </a:pPr>
                      <a:r>
                        <a:rPr lang="zh-TW" sz="14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solidFill>
                      <a:schemeClr val="accent3">
                        <a:lumMod val="20000"/>
                        <a:lumOff val="80000"/>
                      </a:schemeClr>
                    </a:solidFill>
                  </a:tcPr>
                </a:tc>
                <a:tc>
                  <a:txBody>
                    <a:bodyPr/>
                    <a:lstStyle/>
                    <a:p>
                      <a:pPr algn="ctr">
                        <a:lnSpc>
                          <a:spcPct val="100000"/>
                        </a:lnSpc>
                        <a:spcAft>
                          <a:spcPts val="0"/>
                        </a:spcAft>
                      </a:pPr>
                      <a:r>
                        <a:rPr lang="en-US"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7</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solidFill>
                      <a:schemeClr val="accent3">
                        <a:lumMod val="20000"/>
                        <a:lumOff val="80000"/>
                      </a:schemeClr>
                    </a:solidFill>
                  </a:tcPr>
                </a:tc>
                <a:tc rowSpan="4">
                  <a:txBody>
                    <a:bodyPr/>
                    <a:lstStyle/>
                    <a:p>
                      <a:pPr>
                        <a:lnSpc>
                          <a:spcPct val="100000"/>
                        </a:lnSpc>
                        <a:spcAft>
                          <a:spcPts val="0"/>
                        </a:spcAft>
                      </a:pPr>
                      <a:r>
                        <a:rPr lang="en-US" sz="1800" kern="100" spc="20">
                          <a:effectLst/>
                          <a:latin typeface="Times New Roman" panose="02020603050405020304" pitchFamily="18" charset="0"/>
                          <a:ea typeface="標楷體" panose="03000509000000000000" pitchFamily="65" charset="-120"/>
                          <a:cs typeface="Times New Roman" panose="02020603050405020304" pitchFamily="18" charset="0"/>
                        </a:rPr>
                        <a:t>16</a:t>
                      </a:r>
                      <a:endParaRPr lang="zh-TW" sz="18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extLst>
                  <a:ext uri="{0D108BD9-81ED-4DB2-BD59-A6C34878D82A}">
                    <a16:rowId xmlns:a16="http://schemas.microsoft.com/office/drawing/2014/main" xmlns="" val="10002"/>
                  </a:ext>
                </a:extLst>
              </a:tr>
              <a:tr h="1456610">
                <a:tc vMerge="1">
                  <a:txBody>
                    <a:bodyPr/>
                    <a:lstStyle/>
                    <a:p>
                      <a:endParaRPr lang="zh-TW" altLang="en-US"/>
                    </a:p>
                  </a:txBody>
                  <a:tcPr/>
                </a:tc>
                <a:tc>
                  <a:txBody>
                    <a:bodyPr/>
                    <a:lstStyle/>
                    <a:p>
                      <a:pPr>
                        <a:lnSpc>
                          <a:spcPct val="100000"/>
                        </a:lnSpc>
                        <a:spcAft>
                          <a:spcPts val="0"/>
                        </a:spcAft>
                      </a:pPr>
                      <a:r>
                        <a:rPr lang="zh-TW"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服務學習</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tc>
                  <a:txBody>
                    <a:bodyPr/>
                    <a:lstStyle/>
                    <a:p>
                      <a:pPr marL="182563" lvl="0" indent="-182563">
                        <a:lnSpc>
                          <a:spcPct val="100000"/>
                        </a:lnSpc>
                        <a:spcAft>
                          <a:spcPts val="0"/>
                        </a:spcAft>
                        <a:buFont typeface="+mj-lt"/>
                        <a:buAutoNum type="arabicPeriod"/>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班級幹部、小老師或社團幹部，任滿一學期得</a:t>
                      </a:r>
                      <a:r>
                        <a:rPr 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182563" lvl="0" indent="-182563">
                        <a:lnSpc>
                          <a:spcPct val="100000"/>
                        </a:lnSpc>
                        <a:spcAft>
                          <a:spcPts val="0"/>
                        </a:spcAft>
                        <a:buFont typeface="+mj-lt"/>
                        <a:buAutoNum type="arabicPeriod"/>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校內服務學習課程及活動，或於校外參加志工服務或社區服務，滿</a:t>
                      </a:r>
                      <a:r>
                        <a:rPr 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小時得</a:t>
                      </a:r>
                      <a:r>
                        <a:rPr 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0.25</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tc>
                  <a:txBody>
                    <a:bodyPr/>
                    <a:lstStyle/>
                    <a:p>
                      <a:pPr algn="ctr">
                        <a:lnSpc>
                          <a:spcPct val="100000"/>
                        </a:lnSpc>
                        <a:spcAft>
                          <a:spcPts val="0"/>
                        </a:spcAft>
                      </a:pPr>
                      <a:r>
                        <a:rPr lang="en-US"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15</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tc vMerge="1">
                  <a:txBody>
                    <a:bodyPr/>
                    <a:lstStyle/>
                    <a:p>
                      <a:endParaRPr lang="zh-TW" altLang="en-US"/>
                    </a:p>
                  </a:txBody>
                  <a:tcPr/>
                </a:tc>
                <a:tc>
                  <a:txBody>
                    <a:bodyPr/>
                    <a:lstStyle/>
                    <a:p>
                      <a:pPr marL="182563" lvl="0" indent="-182563">
                        <a:lnSpc>
                          <a:spcPct val="100000"/>
                        </a:lnSpc>
                        <a:spcAft>
                          <a:spcPts val="0"/>
                        </a:spcAft>
                        <a:buFont typeface="+mj-lt"/>
                        <a:buAutoNum type="arabicPeriod"/>
                      </a:pP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班級幹部、小老師或社團幹部，任滿一學期得</a:t>
                      </a:r>
                      <a:r>
                        <a:rPr lang="en-US"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182563" lvl="0" indent="-182563">
                        <a:lnSpc>
                          <a:spcPct val="100000"/>
                        </a:lnSpc>
                        <a:spcAft>
                          <a:spcPts val="0"/>
                        </a:spcAft>
                        <a:buFont typeface="+mj-lt"/>
                        <a:buAutoNum type="arabicPeriod"/>
                      </a:pP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校內服務學習課程及活動，或於校外參加志工服務或社區服務，滿</a:t>
                      </a:r>
                      <a:r>
                        <a:rPr lang="en-US"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8</a:t>
                      </a: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小時得</a:t>
                      </a:r>
                      <a:r>
                        <a:rPr lang="en-US"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solidFill>
                      <a:schemeClr val="accent3">
                        <a:lumMod val="60000"/>
                        <a:lumOff val="40000"/>
                      </a:schemeClr>
                    </a:solidFill>
                  </a:tcPr>
                </a:tc>
                <a:tc>
                  <a:txBody>
                    <a:bodyPr/>
                    <a:lstStyle/>
                    <a:p>
                      <a:pPr algn="ctr">
                        <a:lnSpc>
                          <a:spcPct val="100000"/>
                        </a:lnSpc>
                        <a:spcAft>
                          <a:spcPts val="0"/>
                        </a:spcAft>
                      </a:pPr>
                      <a:r>
                        <a:rPr lang="en-US"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7</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solidFill>
                      <a:schemeClr val="accent3">
                        <a:lumMod val="60000"/>
                        <a:lumOff val="40000"/>
                      </a:schemeClr>
                    </a:solidFill>
                  </a:tcPr>
                </a:tc>
                <a:tc vMerge="1">
                  <a:txBody>
                    <a:bodyPr/>
                    <a:lstStyle/>
                    <a:p>
                      <a:endParaRPr lang="zh-TW" altLang="en-US"/>
                    </a:p>
                  </a:txBody>
                  <a:tcPr/>
                </a:tc>
                <a:extLst>
                  <a:ext uri="{0D108BD9-81ED-4DB2-BD59-A6C34878D82A}">
                    <a16:rowId xmlns:a16="http://schemas.microsoft.com/office/drawing/2014/main" xmlns="" val="10003"/>
                  </a:ext>
                </a:extLst>
              </a:tr>
              <a:tr h="286935">
                <a:tc vMerge="1">
                  <a:txBody>
                    <a:bodyPr/>
                    <a:lstStyle/>
                    <a:p>
                      <a:endParaRPr lang="zh-TW" altLang="en-US"/>
                    </a:p>
                  </a:txBody>
                  <a:tcPr/>
                </a:tc>
                <a:tc>
                  <a:txBody>
                    <a:bodyPr/>
                    <a:lstStyle/>
                    <a:p>
                      <a:pPr>
                        <a:lnSpc>
                          <a:spcPct val="100000"/>
                        </a:lnSpc>
                        <a:spcAft>
                          <a:spcPts val="0"/>
                        </a:spcAft>
                      </a:pPr>
                      <a:r>
                        <a:rPr lang="zh-TW"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日常生活表現評量</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tc>
                  <a:txBody>
                    <a:bodyPr/>
                    <a:lstStyle/>
                    <a:p>
                      <a:pPr>
                        <a:lnSpc>
                          <a:spcPct val="100000"/>
                        </a:lnSpc>
                        <a:spcAft>
                          <a:spcPts val="0"/>
                        </a:spcAft>
                      </a:pPr>
                      <a:r>
                        <a:rPr lang="zh-TW" sz="1600" kern="100" spc="2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不採計</a:t>
                      </a:r>
                      <a:endParaRPr lang="zh-TW" sz="16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tc gridSpan="2">
                  <a:txBody>
                    <a:bodyPr/>
                    <a:lstStyle/>
                    <a:p>
                      <a:pPr algn="ctr">
                        <a:lnSpc>
                          <a:spcPct val="100000"/>
                        </a:lnSpc>
                        <a:spcAft>
                          <a:spcPts val="0"/>
                        </a:spcAft>
                      </a:pPr>
                      <a:r>
                        <a:rPr lang="en-US"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tc hMerge="1">
                  <a:txBody>
                    <a:bodyPr/>
                    <a:lstStyle/>
                    <a:p>
                      <a:endParaRPr lang="zh-TW" altLang="en-US"/>
                    </a:p>
                  </a:txBody>
                  <a:tcPr/>
                </a:tc>
                <a:tc>
                  <a:txBody>
                    <a:bodyPr/>
                    <a:lstStyle/>
                    <a:p>
                      <a:pPr>
                        <a:lnSpc>
                          <a:spcPct val="100000"/>
                        </a:lnSpc>
                        <a:spcAft>
                          <a:spcPts val="0"/>
                        </a:spcAft>
                      </a:pP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採計獎懲紀錄。</a:t>
                      </a:r>
                      <a:endPar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solidFill>
                      <a:schemeClr val="accent3">
                        <a:lumMod val="20000"/>
                        <a:lumOff val="80000"/>
                      </a:schemeClr>
                    </a:solidFill>
                  </a:tcPr>
                </a:tc>
                <a:tc>
                  <a:txBody>
                    <a:bodyPr/>
                    <a:lstStyle/>
                    <a:p>
                      <a:pPr algn="ctr">
                        <a:lnSpc>
                          <a:spcPct val="100000"/>
                        </a:lnSpc>
                        <a:spcAft>
                          <a:spcPts val="0"/>
                        </a:spcAft>
                      </a:pPr>
                      <a:r>
                        <a:rPr lang="en-US"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4</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solidFill>
                      <a:schemeClr val="accent3">
                        <a:lumMod val="20000"/>
                        <a:lumOff val="80000"/>
                      </a:schemeClr>
                    </a:solidFill>
                  </a:tcPr>
                </a:tc>
                <a:tc vMerge="1">
                  <a:txBody>
                    <a:bodyPr/>
                    <a:lstStyle/>
                    <a:p>
                      <a:endParaRPr lang="zh-TW" altLang="en-US"/>
                    </a:p>
                  </a:txBody>
                  <a:tcPr/>
                </a:tc>
                <a:extLst>
                  <a:ext uri="{0D108BD9-81ED-4DB2-BD59-A6C34878D82A}">
                    <a16:rowId xmlns:a16="http://schemas.microsoft.com/office/drawing/2014/main" xmlns="" val="10004"/>
                  </a:ext>
                </a:extLst>
              </a:tr>
              <a:tr h="286935">
                <a:tc vMerge="1">
                  <a:txBody>
                    <a:bodyPr/>
                    <a:lstStyle/>
                    <a:p>
                      <a:endParaRPr lang="zh-TW" altLang="en-US"/>
                    </a:p>
                  </a:txBody>
                  <a:tcPr/>
                </a:tc>
                <a:tc>
                  <a:txBody>
                    <a:bodyPr/>
                    <a:lstStyle/>
                    <a:p>
                      <a:pPr>
                        <a:lnSpc>
                          <a:spcPct val="100000"/>
                        </a:lnSpc>
                        <a:spcAft>
                          <a:spcPts val="0"/>
                        </a:spcAft>
                      </a:pPr>
                      <a:r>
                        <a:rPr lang="zh-TW"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體適能</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tc>
                  <a:txBody>
                    <a:bodyPr/>
                    <a:lstStyle/>
                    <a:p>
                      <a:pPr>
                        <a:lnSpc>
                          <a:spcPct val="100000"/>
                        </a:lnSpc>
                        <a:spcAft>
                          <a:spcPts val="0"/>
                        </a:spcAft>
                      </a:pPr>
                      <a:r>
                        <a:rPr lang="zh-TW" sz="1600" kern="100" spc="2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不採計</a:t>
                      </a:r>
                      <a:endParaRPr lang="zh-TW" sz="16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tc gridSpan="2">
                  <a:txBody>
                    <a:bodyPr/>
                    <a:lstStyle/>
                    <a:p>
                      <a:pPr algn="ctr">
                        <a:lnSpc>
                          <a:spcPct val="100000"/>
                        </a:lnSpc>
                        <a:spcAft>
                          <a:spcPts val="0"/>
                        </a:spcAft>
                      </a:pPr>
                      <a:r>
                        <a:rPr lang="en-US"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tc hMerge="1">
                  <a:txBody>
                    <a:bodyPr/>
                    <a:lstStyle/>
                    <a:p>
                      <a:endParaRPr lang="zh-TW" altLang="en-US"/>
                    </a:p>
                  </a:txBody>
                  <a:tcPr/>
                </a:tc>
                <a:tc>
                  <a:txBody>
                    <a:bodyPr/>
                    <a:lstStyle/>
                    <a:p>
                      <a:pPr>
                        <a:lnSpc>
                          <a:spcPct val="100000"/>
                        </a:lnSpc>
                        <a:spcAft>
                          <a:spcPts val="0"/>
                        </a:spcAft>
                      </a:pP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採計體適能檢測成績。</a:t>
                      </a:r>
                      <a:endPar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solidFill>
                      <a:schemeClr val="accent3">
                        <a:lumMod val="60000"/>
                        <a:lumOff val="40000"/>
                      </a:schemeClr>
                    </a:solidFill>
                  </a:tcPr>
                </a:tc>
                <a:tc>
                  <a:txBody>
                    <a:bodyPr/>
                    <a:lstStyle/>
                    <a:p>
                      <a:pPr algn="ctr">
                        <a:lnSpc>
                          <a:spcPct val="100000"/>
                        </a:lnSpc>
                        <a:spcAft>
                          <a:spcPts val="0"/>
                        </a:spcAft>
                      </a:pPr>
                      <a:r>
                        <a:rPr lang="en-US"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6</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solidFill>
                      <a:schemeClr val="accent3">
                        <a:lumMod val="60000"/>
                        <a:lumOff val="40000"/>
                      </a:schemeClr>
                    </a:solidFill>
                  </a:tcPr>
                </a:tc>
                <a:tc vMerge="1">
                  <a:txBody>
                    <a:bodyPr/>
                    <a:lstStyle/>
                    <a:p>
                      <a:endParaRPr lang="zh-TW" altLang="en-US"/>
                    </a:p>
                  </a:txBody>
                  <a:tcPr/>
                </a:tc>
                <a:extLst>
                  <a:ext uri="{0D108BD9-81ED-4DB2-BD59-A6C34878D82A}">
                    <a16:rowId xmlns:a16="http://schemas.microsoft.com/office/drawing/2014/main" xmlns="" val="10005"/>
                  </a:ext>
                </a:extLst>
              </a:tr>
              <a:tr h="573871">
                <a:tc gridSpan="2">
                  <a:txBody>
                    <a:bodyPr/>
                    <a:lstStyle/>
                    <a:p>
                      <a:pPr>
                        <a:lnSpc>
                          <a:spcPct val="100000"/>
                        </a:lnSpc>
                        <a:spcAft>
                          <a:spcPts val="0"/>
                        </a:spcAft>
                      </a:pPr>
                      <a:r>
                        <a:rPr lang="zh-TW"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技藝優良</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tc hMerge="1">
                  <a:txBody>
                    <a:bodyPr/>
                    <a:lstStyle/>
                    <a:p>
                      <a:endParaRPr lang="zh-TW" altLang="en-US"/>
                    </a:p>
                  </a:txBody>
                  <a:tcPr/>
                </a:tc>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依技藝教育課程平均總成績，分成</a:t>
                      </a:r>
                      <a:r>
                        <a:rPr 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4</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級得</a:t>
                      </a:r>
                      <a:r>
                        <a:rPr 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en-US"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1.5</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2.5</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tc gridSpan="2">
                  <a:txBody>
                    <a:bodyPr/>
                    <a:lstStyle/>
                    <a:p>
                      <a:pPr algn="ctr">
                        <a:lnSpc>
                          <a:spcPct val="100000"/>
                        </a:lnSpc>
                        <a:spcAft>
                          <a:spcPts val="0"/>
                        </a:spcAft>
                      </a:pPr>
                      <a:r>
                        <a:rPr lang="en-US"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tc hMerge="1">
                  <a:txBody>
                    <a:bodyPr/>
                    <a:lstStyle/>
                    <a:p>
                      <a:endParaRPr lang="zh-TW" altLang="en-US"/>
                    </a:p>
                  </a:txBody>
                  <a:tcPr/>
                </a:tc>
                <a:tc>
                  <a:txBody>
                    <a:bodyPr/>
                    <a:lstStyle/>
                    <a:p>
                      <a:pPr>
                        <a:lnSpc>
                          <a:spcPct val="100000"/>
                        </a:lnSpc>
                        <a:spcAft>
                          <a:spcPts val="0"/>
                        </a:spcAft>
                      </a:pP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依技藝教育課程平均總成績，分成</a:t>
                      </a:r>
                      <a:r>
                        <a:rPr lang="en-US"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級得</a:t>
                      </a:r>
                      <a:r>
                        <a:rPr lang="en-US"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solidFill>
                      <a:schemeClr val="accent3">
                        <a:lumMod val="20000"/>
                        <a:lumOff val="80000"/>
                      </a:schemeClr>
                    </a:solidFill>
                  </a:tcPr>
                </a:tc>
                <a:tc gridSpan="2">
                  <a:txBody>
                    <a:bodyPr/>
                    <a:lstStyle/>
                    <a:p>
                      <a:pPr algn="ctr">
                        <a:lnSpc>
                          <a:spcPct val="100000"/>
                        </a:lnSpc>
                        <a:spcAft>
                          <a:spcPts val="0"/>
                        </a:spcAft>
                      </a:pPr>
                      <a:r>
                        <a:rPr lang="en-US"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solidFill>
                      <a:schemeClr val="accent3">
                        <a:lumMod val="20000"/>
                        <a:lumOff val="80000"/>
                      </a:schemeClr>
                    </a:solidFill>
                  </a:tcPr>
                </a:tc>
                <a:tc hMerge="1">
                  <a:txBody>
                    <a:bodyPr/>
                    <a:lstStyle/>
                    <a:p>
                      <a:endParaRPr lang="zh-TW" altLang="en-US"/>
                    </a:p>
                  </a:txBody>
                  <a:tcPr/>
                </a:tc>
                <a:extLst>
                  <a:ext uri="{0D108BD9-81ED-4DB2-BD59-A6C34878D82A}">
                    <a16:rowId xmlns:a16="http://schemas.microsoft.com/office/drawing/2014/main" xmlns="" val="10006"/>
                  </a:ext>
                </a:extLst>
              </a:tr>
              <a:tr h="860806">
                <a:tc gridSpan="2">
                  <a:txBody>
                    <a:bodyPr/>
                    <a:lstStyle/>
                    <a:p>
                      <a:pPr>
                        <a:lnSpc>
                          <a:spcPct val="100000"/>
                        </a:lnSpc>
                        <a:spcAft>
                          <a:spcPts val="0"/>
                        </a:spcAft>
                      </a:pPr>
                      <a:r>
                        <a:rPr lang="zh-TW"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弱勢身分</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tc hMerge="1">
                  <a:txBody>
                    <a:bodyPr/>
                    <a:lstStyle/>
                    <a:p>
                      <a:endParaRPr lang="zh-TW" altLang="en-US"/>
                    </a:p>
                  </a:txBody>
                  <a:tcPr/>
                </a:tc>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低收入戶得</a:t>
                      </a:r>
                      <a:r>
                        <a:rPr 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分、中低收入戶、直系血親尊親屬支領失業給付及特殊境遇家庭子女得</a:t>
                      </a:r>
                      <a:r>
                        <a:rPr 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1.5</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tc gridSpan="2">
                  <a:txBody>
                    <a:bodyPr/>
                    <a:lstStyle/>
                    <a:p>
                      <a:pPr algn="ctr">
                        <a:lnSpc>
                          <a:spcPct val="100000"/>
                        </a:lnSpc>
                        <a:spcAft>
                          <a:spcPts val="0"/>
                        </a:spcAft>
                      </a:pPr>
                      <a:r>
                        <a:rPr lang="en-US"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tc hMerge="1">
                  <a:txBody>
                    <a:bodyPr/>
                    <a:lstStyle/>
                    <a:p>
                      <a:endParaRPr lang="zh-TW" altLang="en-US"/>
                    </a:p>
                  </a:txBody>
                  <a:tcPr/>
                </a:tc>
                <a:tc>
                  <a:txBody>
                    <a:bodyPr/>
                    <a:lstStyle/>
                    <a:p>
                      <a:pPr>
                        <a:lnSpc>
                          <a:spcPct val="100000"/>
                        </a:lnSpc>
                        <a:spcAft>
                          <a:spcPts val="0"/>
                        </a:spcAft>
                      </a:pP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符合低收入戶、中低收入戶、直系血親尊親屬支領失業給付子女或特殊境遇家庭子女其中一種身分者皆得</a:t>
                      </a:r>
                      <a:r>
                        <a:rPr lang="en-US"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solidFill>
                      <a:schemeClr val="accent3">
                        <a:lumMod val="60000"/>
                        <a:lumOff val="40000"/>
                      </a:schemeClr>
                    </a:solidFill>
                  </a:tcPr>
                </a:tc>
                <a:tc gridSpan="2">
                  <a:txBody>
                    <a:bodyPr/>
                    <a:lstStyle/>
                    <a:p>
                      <a:pPr algn="ctr">
                        <a:lnSpc>
                          <a:spcPct val="100000"/>
                        </a:lnSpc>
                        <a:spcAft>
                          <a:spcPts val="0"/>
                        </a:spcAft>
                      </a:pPr>
                      <a:r>
                        <a:rPr lang="en-US"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solidFill>
                      <a:schemeClr val="accent3">
                        <a:lumMod val="60000"/>
                        <a:lumOff val="40000"/>
                      </a:schemeClr>
                    </a:solidFill>
                  </a:tcPr>
                </a:tc>
                <a:tc hMerge="1">
                  <a:txBody>
                    <a:bodyPr/>
                    <a:lstStyle/>
                    <a:p>
                      <a:endParaRPr lang="zh-TW" altLang="en-US"/>
                    </a:p>
                  </a:txBody>
                  <a:tcPr/>
                </a:tc>
                <a:extLst>
                  <a:ext uri="{0D108BD9-81ED-4DB2-BD59-A6C34878D82A}">
                    <a16:rowId xmlns:a16="http://schemas.microsoft.com/office/drawing/2014/main" xmlns="" val="10007"/>
                  </a:ext>
                </a:extLst>
              </a:tr>
              <a:tr h="573871">
                <a:tc gridSpan="2">
                  <a:txBody>
                    <a:bodyPr/>
                    <a:lstStyle/>
                    <a:p>
                      <a:pPr>
                        <a:lnSpc>
                          <a:spcPct val="100000"/>
                        </a:lnSpc>
                        <a:spcAft>
                          <a:spcPts val="0"/>
                        </a:spcAft>
                      </a:pPr>
                      <a:r>
                        <a:rPr lang="zh-TW"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均衡學習</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tc hMerge="1">
                  <a:txBody>
                    <a:bodyPr/>
                    <a:lstStyle/>
                    <a:p>
                      <a:endParaRPr lang="zh-TW" altLang="en-US"/>
                    </a:p>
                  </a:txBody>
                  <a:tcPr/>
                </a:tc>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每項學習領域</a:t>
                      </a:r>
                      <a:r>
                        <a:rPr 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5</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學期平均成績</a:t>
                      </a:r>
                      <a:r>
                        <a:rPr 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60</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分以上各得</a:t>
                      </a:r>
                      <a:r>
                        <a:rPr 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7</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tc gridSpan="2">
                  <a:txBody>
                    <a:bodyPr/>
                    <a:lstStyle/>
                    <a:p>
                      <a:pPr algn="ctr">
                        <a:lnSpc>
                          <a:spcPct val="100000"/>
                        </a:lnSpc>
                        <a:spcAft>
                          <a:spcPts val="0"/>
                        </a:spcAft>
                      </a:pPr>
                      <a:r>
                        <a:rPr lang="en-US"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tc hMerge="1">
                  <a:txBody>
                    <a:bodyPr/>
                    <a:lstStyle/>
                    <a:p>
                      <a:endParaRPr lang="zh-TW" altLang="en-US"/>
                    </a:p>
                  </a:txBody>
                  <a:tcPr/>
                </a:tc>
                <a:tc>
                  <a:txBody>
                    <a:bodyPr/>
                    <a:lstStyle/>
                    <a:p>
                      <a:pPr>
                        <a:lnSpc>
                          <a:spcPct val="100000"/>
                        </a:lnSpc>
                        <a:spcAft>
                          <a:spcPts val="0"/>
                        </a:spcAft>
                      </a:pP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每項學習領域</a:t>
                      </a:r>
                      <a:r>
                        <a:rPr lang="en-US"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5</a:t>
                      </a: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學期平均成績</a:t>
                      </a:r>
                      <a:r>
                        <a:rPr lang="en-US"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60</a:t>
                      </a: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分以上各得</a:t>
                      </a:r>
                      <a:r>
                        <a:rPr lang="en-US"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solidFill>
                      <a:schemeClr val="accent3">
                        <a:lumMod val="20000"/>
                        <a:lumOff val="80000"/>
                      </a:schemeClr>
                    </a:solidFill>
                  </a:tcPr>
                </a:tc>
                <a:tc gridSpan="2">
                  <a:txBody>
                    <a:bodyPr/>
                    <a:lstStyle/>
                    <a:p>
                      <a:pPr algn="ctr">
                        <a:lnSpc>
                          <a:spcPct val="100000"/>
                        </a:lnSpc>
                        <a:spcAft>
                          <a:spcPts val="0"/>
                        </a:spcAft>
                      </a:pPr>
                      <a:r>
                        <a:rPr lang="en-US"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6</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solidFill>
                      <a:schemeClr val="accent3">
                        <a:lumMod val="20000"/>
                        <a:lumOff val="80000"/>
                      </a:schemeClr>
                    </a:solidFill>
                  </a:tcPr>
                </a:tc>
                <a:tc hMerge="1">
                  <a:txBody>
                    <a:bodyPr/>
                    <a:lstStyle/>
                    <a:p>
                      <a:endParaRPr lang="zh-TW" altLang="en-US"/>
                    </a:p>
                  </a:txBody>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26311643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標題 1"/>
          <p:cNvSpPr>
            <a:spLocks noGrp="1"/>
          </p:cNvSpPr>
          <p:nvPr>
            <p:ph type="title"/>
          </p:nvPr>
        </p:nvSpPr>
        <p:spPr>
          <a:xfrm>
            <a:off x="0" y="0"/>
            <a:ext cx="9144000" cy="980728"/>
          </a:xfrm>
        </p:spPr>
        <p:txBody>
          <a:bodyPr/>
          <a:lstStyle/>
          <a:p>
            <a:r>
              <a:rPr lang="zh-TW" altLang="en-US" sz="2800" dirty="0"/>
              <a:t>五專</a:t>
            </a:r>
            <a:r>
              <a:rPr lang="zh-TW" altLang="en-US" sz="2800" b="1" dirty="0">
                <a:solidFill>
                  <a:srgbClr val="FF0000"/>
                </a:solidFill>
              </a:rPr>
              <a:t>優先</a:t>
            </a:r>
            <a:r>
              <a:rPr lang="zh-TW" altLang="en-US" sz="2800" dirty="0"/>
              <a:t>與</a:t>
            </a:r>
            <a:r>
              <a:rPr lang="zh-TW" altLang="en-US" sz="2800" b="1" dirty="0">
                <a:solidFill>
                  <a:srgbClr val="007A37"/>
                </a:solidFill>
              </a:rPr>
              <a:t>聯合免試</a:t>
            </a:r>
            <a:r>
              <a:rPr lang="zh-TW" altLang="en-US" sz="2800" dirty="0"/>
              <a:t>入學之比較</a:t>
            </a:r>
            <a:r>
              <a:rPr lang="en-US" altLang="zh-TW" sz="2800" dirty="0" smtClean="0"/>
              <a:t>(3/3</a:t>
            </a:r>
            <a:r>
              <a:rPr lang="en-US" altLang="zh-TW" sz="2800" dirty="0"/>
              <a:t>)</a:t>
            </a:r>
            <a:endParaRPr lang="zh-TW" altLang="en-US" sz="2800" dirty="0" smtClean="0"/>
          </a:p>
        </p:txBody>
      </p:sp>
      <p:pic>
        <p:nvPicPr>
          <p:cNvPr id="86039"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內容版面配置區 2"/>
          <p:cNvGraphicFramePr>
            <a:graphicFrameLocks noGrp="1"/>
          </p:cNvGraphicFramePr>
          <p:nvPr>
            <p:ph idx="1"/>
            <p:extLst>
              <p:ext uri="{D42A27DB-BD31-4B8C-83A1-F6EECF244321}">
                <p14:modId xmlns:p14="http://schemas.microsoft.com/office/powerpoint/2010/main" val="673537477"/>
              </p:ext>
            </p:extLst>
          </p:nvPr>
        </p:nvGraphicFramePr>
        <p:xfrm>
          <a:off x="611560" y="817080"/>
          <a:ext cx="8424937" cy="5403984"/>
        </p:xfrm>
        <a:graphic>
          <a:graphicData uri="http://schemas.openxmlformats.org/drawingml/2006/table">
            <a:tbl>
              <a:tblPr firstRow="1" firstCol="1" bandRow="1">
                <a:tableStyleId>{5C22544A-7EE6-4342-B048-85BDC9FD1C3A}</a:tableStyleId>
              </a:tblPr>
              <a:tblGrid>
                <a:gridCol w="1013816">
                  <a:extLst>
                    <a:ext uri="{9D8B030D-6E8A-4147-A177-3AD203B41FA5}">
                      <a16:colId xmlns:a16="http://schemas.microsoft.com/office/drawing/2014/main" xmlns="" val="20000"/>
                    </a:ext>
                  </a:extLst>
                </a:gridCol>
                <a:gridCol w="1453350">
                  <a:extLst>
                    <a:ext uri="{9D8B030D-6E8A-4147-A177-3AD203B41FA5}">
                      <a16:colId xmlns:a16="http://schemas.microsoft.com/office/drawing/2014/main" xmlns="" val="20001"/>
                    </a:ext>
                  </a:extLst>
                </a:gridCol>
                <a:gridCol w="2717410">
                  <a:extLst>
                    <a:ext uri="{9D8B030D-6E8A-4147-A177-3AD203B41FA5}">
                      <a16:colId xmlns:a16="http://schemas.microsoft.com/office/drawing/2014/main" xmlns="" val="20002"/>
                    </a:ext>
                  </a:extLst>
                </a:gridCol>
                <a:gridCol w="645667">
                  <a:extLst>
                    <a:ext uri="{9D8B030D-6E8A-4147-A177-3AD203B41FA5}">
                      <a16:colId xmlns:a16="http://schemas.microsoft.com/office/drawing/2014/main" xmlns="" val="20003"/>
                    </a:ext>
                  </a:extLst>
                </a:gridCol>
                <a:gridCol w="2090637">
                  <a:extLst>
                    <a:ext uri="{9D8B030D-6E8A-4147-A177-3AD203B41FA5}">
                      <a16:colId xmlns:a16="http://schemas.microsoft.com/office/drawing/2014/main" xmlns="" val="20004"/>
                    </a:ext>
                  </a:extLst>
                </a:gridCol>
                <a:gridCol w="504057">
                  <a:extLst>
                    <a:ext uri="{9D8B030D-6E8A-4147-A177-3AD203B41FA5}">
                      <a16:colId xmlns:a16="http://schemas.microsoft.com/office/drawing/2014/main" xmlns="" val="20005"/>
                    </a:ext>
                  </a:extLst>
                </a:gridCol>
              </a:tblGrid>
              <a:tr h="607156">
                <a:tc rowSpan="2" gridSpan="2">
                  <a:txBody>
                    <a:bodyPr/>
                    <a:lstStyle/>
                    <a:p>
                      <a:pPr algn="ctr">
                        <a:lnSpc>
                          <a:spcPct val="100000"/>
                        </a:lnSpc>
                        <a:spcAft>
                          <a:spcPts val="0"/>
                        </a:spcAft>
                      </a:pPr>
                      <a:r>
                        <a:rPr lang="zh-TW"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超額比序項目</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tc rowSpan="2" hMerge="1">
                  <a:txBody>
                    <a:bodyPr/>
                    <a:lstStyle/>
                    <a:p>
                      <a:endParaRPr lang="zh-TW" altLang="en-US"/>
                    </a:p>
                  </a:txBody>
                  <a:tcPr/>
                </a:tc>
                <a:tc gridSpan="2">
                  <a:txBody>
                    <a:bodyPr/>
                    <a:lstStyle/>
                    <a:p>
                      <a:pPr algn="ctr">
                        <a:lnSpc>
                          <a:spcPct val="100000"/>
                        </a:lnSpc>
                        <a:spcAft>
                          <a:spcPts val="0"/>
                        </a:spcAft>
                      </a:pPr>
                      <a:r>
                        <a:rPr lang="zh-TW"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五專優先免試入學</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tc hMerge="1">
                  <a:txBody>
                    <a:bodyPr/>
                    <a:lstStyle/>
                    <a:p>
                      <a:endParaRPr lang="zh-TW" altLang="en-US"/>
                    </a:p>
                  </a:txBody>
                  <a:tcPr/>
                </a:tc>
                <a:tc gridSpan="2">
                  <a:txBody>
                    <a:bodyPr/>
                    <a:lstStyle/>
                    <a:p>
                      <a:pPr algn="ctr">
                        <a:lnSpc>
                          <a:spcPct val="100000"/>
                        </a:lnSpc>
                        <a:spcAft>
                          <a:spcPts val="0"/>
                        </a:spcAft>
                      </a:pPr>
                      <a:r>
                        <a:rPr lang="zh-TW"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各區五專聯合免試入學</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solidFill>
                      <a:srgbClr val="007A37"/>
                    </a:solidFill>
                  </a:tcPr>
                </a:tc>
                <a:tc hMerge="1">
                  <a:txBody>
                    <a:bodyPr/>
                    <a:lstStyle/>
                    <a:p>
                      <a:pPr algn="ctr">
                        <a:lnSpc>
                          <a:spcPts val="1500"/>
                        </a:lnSpc>
                        <a:spcAft>
                          <a:spcPts val="0"/>
                        </a:spcAft>
                      </a:pPr>
                      <a:endParaRPr lang="zh-TW" sz="1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41073" marR="41073" marT="0" marB="0" anchor="ctr"/>
                </a:tc>
                <a:extLst>
                  <a:ext uri="{0D108BD9-81ED-4DB2-BD59-A6C34878D82A}">
                    <a16:rowId xmlns:a16="http://schemas.microsoft.com/office/drawing/2014/main" xmlns="" val="10000"/>
                  </a:ext>
                </a:extLst>
              </a:tr>
              <a:tr h="276572">
                <a:tc gridSpan="2" vMerge="1">
                  <a:txBody>
                    <a:bodyPr/>
                    <a:lstStyle/>
                    <a:p>
                      <a:endParaRPr lang="zh-TW" altLang="en-US"/>
                    </a:p>
                  </a:txBody>
                  <a:tcPr/>
                </a:tc>
                <a:tc hMerge="1" vMerge="1">
                  <a:txBody>
                    <a:bodyPr/>
                    <a:lstStyle/>
                    <a:p>
                      <a:endParaRPr lang="zh-TW" altLang="en-US"/>
                    </a:p>
                  </a:txBody>
                  <a:tcPr/>
                </a:tc>
                <a:tc>
                  <a:txBody>
                    <a:bodyPr/>
                    <a:lstStyle/>
                    <a:p>
                      <a:pPr algn="ctr">
                        <a:lnSpc>
                          <a:spcPct val="100000"/>
                        </a:lnSpc>
                        <a:spcAft>
                          <a:spcPts val="0"/>
                        </a:spcAft>
                      </a:pP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採計說明比較</a:t>
                      </a:r>
                      <a:endPar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tc>
                  <a:txBody>
                    <a:bodyPr/>
                    <a:lstStyle/>
                    <a:p>
                      <a:pPr algn="ctr">
                        <a:lnSpc>
                          <a:spcPct val="100000"/>
                        </a:lnSpc>
                        <a:spcAft>
                          <a:spcPts val="0"/>
                        </a:spcAft>
                      </a:pPr>
                      <a:r>
                        <a:rPr lang="zh-TW" sz="14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積分</a:t>
                      </a:r>
                      <a:endParaRPr lang="zh-TW" sz="1400"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ctr">
                        <a:lnSpc>
                          <a:spcPct val="100000"/>
                        </a:lnSpc>
                        <a:spcAft>
                          <a:spcPts val="0"/>
                        </a:spcAft>
                      </a:pPr>
                      <a:r>
                        <a:rPr lang="zh-TW" sz="14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上限</a:t>
                      </a:r>
                      <a:endPar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4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採計說明比較</a:t>
                      </a:r>
                      <a:endPar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41073" marR="41073" marT="0" marB="0" anchor="ctr">
                    <a:solidFill>
                      <a:schemeClr val="accent3">
                        <a:lumMod val="60000"/>
                        <a:lumOff val="40000"/>
                      </a:schemeClr>
                    </a:solidFill>
                  </a:tcPr>
                </a:tc>
                <a:tc>
                  <a:txBody>
                    <a:bodyPr/>
                    <a:lstStyle/>
                    <a:p>
                      <a:pPr marL="0" algn="ctr" defTabSz="914400" rtl="0" eaLnBrk="1" latinLnBrk="0" hangingPunct="1">
                        <a:lnSpc>
                          <a:spcPct val="100000"/>
                        </a:lnSpc>
                        <a:spcAft>
                          <a:spcPts val="0"/>
                        </a:spcAft>
                      </a:pPr>
                      <a:r>
                        <a:rPr lang="zh-TW" altLang="zh-TW" sz="1400" kern="100" spc="2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積分</a:t>
                      </a:r>
                    </a:p>
                    <a:p>
                      <a:pPr marL="0" algn="ctr" defTabSz="914400" rtl="0" eaLnBrk="1" latinLnBrk="0" hangingPunct="1">
                        <a:lnSpc>
                          <a:spcPct val="100000"/>
                        </a:lnSpc>
                        <a:spcAft>
                          <a:spcPts val="0"/>
                        </a:spcAft>
                      </a:pPr>
                      <a:r>
                        <a:rPr lang="zh-TW" altLang="zh-TW" sz="1400" kern="100" spc="2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上限</a:t>
                      </a:r>
                    </a:p>
                  </a:txBody>
                  <a:tcPr marL="41073" marR="41073" marT="0" marB="0" anchor="ctr">
                    <a:solidFill>
                      <a:schemeClr val="accent3">
                        <a:lumMod val="60000"/>
                        <a:lumOff val="40000"/>
                      </a:schemeClr>
                    </a:solidFill>
                  </a:tcPr>
                </a:tc>
                <a:extLst>
                  <a:ext uri="{0D108BD9-81ED-4DB2-BD59-A6C34878D82A}">
                    <a16:rowId xmlns:a16="http://schemas.microsoft.com/office/drawing/2014/main" xmlns="" val="10001"/>
                  </a:ext>
                </a:extLst>
              </a:tr>
              <a:tr h="856063">
                <a:tc gridSpan="2">
                  <a:txBody>
                    <a:bodyPr/>
                    <a:lstStyle/>
                    <a:p>
                      <a:pPr>
                        <a:lnSpc>
                          <a:spcPct val="100000"/>
                        </a:lnSpc>
                        <a:spcAft>
                          <a:spcPts val="0"/>
                        </a:spcAft>
                      </a:pPr>
                      <a:r>
                        <a:rPr lang="zh-TW"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適性輔導</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hMerge="1">
                  <a:txBody>
                    <a:bodyPr/>
                    <a:lstStyle/>
                    <a:p>
                      <a:endParaRPr lang="zh-TW" altLang="en-US"/>
                    </a:p>
                  </a:txBody>
                  <a:tcPr/>
                </a:tc>
                <a:tc>
                  <a:txBody>
                    <a:bodyPr/>
                    <a:lstStyle/>
                    <a:p>
                      <a:pPr>
                        <a:lnSpc>
                          <a:spcPct val="100000"/>
                        </a:lnSpc>
                        <a:spcAft>
                          <a:spcPts val="0"/>
                        </a:spcAft>
                      </a:pPr>
                      <a:r>
                        <a:rPr lang="zh-TW" sz="1600" kern="100" spc="2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不採計</a:t>
                      </a:r>
                      <a:endParaRPr lang="zh-TW" sz="16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採計《生涯發展規劃書》中家長、導師、輔導教師勾選之</a:t>
                      </a:r>
                      <a:r>
                        <a:rPr lang="zh-TW"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意見</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algn="ctr">
                        <a:lnSpc>
                          <a:spcPct val="100000"/>
                        </a:lnSpc>
                        <a:spcAft>
                          <a:spcPts val="0"/>
                        </a:spcAft>
                      </a:pPr>
                      <a:r>
                        <a:rPr lang="en-US"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solidFill>
                      <a:schemeClr val="accent3">
                        <a:lumMod val="20000"/>
                        <a:lumOff val="80000"/>
                      </a:schemeClr>
                    </a:solidFill>
                  </a:tcPr>
                </a:tc>
                <a:extLst>
                  <a:ext uri="{0D108BD9-81ED-4DB2-BD59-A6C34878D82A}">
                    <a16:rowId xmlns:a16="http://schemas.microsoft.com/office/drawing/2014/main" xmlns="" val="10002"/>
                  </a:ext>
                </a:extLst>
              </a:tr>
              <a:tr h="936104">
                <a:tc rowSpan="2">
                  <a:txBody>
                    <a:bodyPr/>
                    <a:lstStyle/>
                    <a:p>
                      <a:pPr>
                        <a:lnSpc>
                          <a:spcPct val="100000"/>
                        </a:lnSpc>
                        <a:spcAft>
                          <a:spcPts val="0"/>
                        </a:spcAft>
                      </a:pPr>
                      <a:r>
                        <a:rPr lang="zh-TW"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國中教育會考</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a:lnSpc>
                          <a:spcPct val="100000"/>
                        </a:lnSpc>
                        <a:spcAft>
                          <a:spcPts val="0"/>
                        </a:spcAft>
                      </a:pPr>
                      <a:r>
                        <a:rPr lang="zh-TW"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國文、數學、英語、自然、社會</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每科目依照</a:t>
                      </a:r>
                      <a:r>
                        <a:rPr 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等級</a:t>
                      </a:r>
                      <a:r>
                        <a:rPr 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4</a:t>
                      </a:r>
                      <a:r>
                        <a:rPr lang="zh-TW"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標示</a:t>
                      </a:r>
                      <a:r>
                        <a:rPr lang="en-US" altLang="zh-TW"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
                      </a:r>
                      <a:br>
                        <a:rPr lang="en-US" altLang="zh-TW"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br>
                      <a:r>
                        <a:rPr lang="zh-TW" sz="14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en-US"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A</a:t>
                      </a:r>
                      <a:r>
                        <a:rPr lang="en-US" sz="1400" kern="100" spc="20" baseline="300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A</a:t>
                      </a:r>
                      <a:r>
                        <a:rPr lang="en-US" sz="1400" kern="100" spc="20" baseline="300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A</a:t>
                      </a: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B</a:t>
                      </a:r>
                      <a:r>
                        <a:rPr lang="en-US" sz="1400" kern="100" spc="20" baseline="300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B</a:t>
                      </a:r>
                      <a:r>
                        <a:rPr lang="en-US" sz="1400" kern="100" spc="20" baseline="300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B</a:t>
                      </a: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C</a:t>
                      </a:r>
                      <a:r>
                        <a:rPr lang="zh-TW" sz="1400" kern="100" spc="2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成績各得</a:t>
                      </a:r>
                      <a:r>
                        <a:rPr 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6.4</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32</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每科目依照</a:t>
                      </a:r>
                      <a:r>
                        <a:rPr 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等級</a:t>
                      </a:r>
                      <a:r>
                        <a:rPr lang="en-US" altLang="zh-TW"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
                      </a:r>
                      <a:br>
                        <a:rPr lang="en-US" altLang="zh-TW"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br>
                      <a:r>
                        <a:rPr lang="en-US" altLang="zh-TW"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精</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熟、基礎、待</a:t>
                      </a:r>
                      <a:r>
                        <a:rPr lang="zh-TW"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加強</a:t>
                      </a:r>
                      <a:r>
                        <a:rPr lang="en-US" altLang="zh-TW"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成績</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各得</a:t>
                      </a:r>
                      <a:r>
                        <a:rPr 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solidFill>
                      <a:schemeClr val="accent3">
                        <a:lumMod val="60000"/>
                        <a:lumOff val="40000"/>
                      </a:schemeClr>
                    </a:solidFill>
                  </a:tcPr>
                </a:tc>
                <a:tc>
                  <a:txBody>
                    <a:bodyPr/>
                    <a:lstStyle/>
                    <a:p>
                      <a:pPr algn="ctr">
                        <a:lnSpc>
                          <a:spcPct val="100000"/>
                        </a:lnSpc>
                        <a:spcAft>
                          <a:spcPts val="0"/>
                        </a:spcAft>
                      </a:pPr>
                      <a:r>
                        <a:rPr lang="en-US"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15</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solidFill>
                      <a:schemeClr val="accent3">
                        <a:lumMod val="60000"/>
                        <a:lumOff val="40000"/>
                      </a:schemeClr>
                    </a:solidFill>
                  </a:tcPr>
                </a:tc>
                <a:extLst>
                  <a:ext uri="{0D108BD9-81ED-4DB2-BD59-A6C34878D82A}">
                    <a16:rowId xmlns:a16="http://schemas.microsoft.com/office/drawing/2014/main" xmlns="" val="10003"/>
                  </a:ext>
                </a:extLst>
              </a:tr>
              <a:tr h="864096">
                <a:tc vMerge="1">
                  <a:txBody>
                    <a:bodyPr/>
                    <a:lstStyle/>
                    <a:p>
                      <a:endParaRPr lang="zh-TW" altLang="en-US"/>
                    </a:p>
                  </a:txBody>
                  <a:tcPr/>
                </a:tc>
                <a:tc>
                  <a:txBody>
                    <a:bodyPr/>
                    <a:lstStyle/>
                    <a:p>
                      <a:pPr>
                        <a:lnSpc>
                          <a:spcPct val="100000"/>
                        </a:lnSpc>
                        <a:spcAft>
                          <a:spcPts val="0"/>
                        </a:spcAft>
                      </a:pPr>
                      <a:r>
                        <a:rPr lang="zh-TW" sz="1800" kern="100" spc="20">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zh-TW" sz="18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依據寫作測驗級分數成績得最高</a:t>
                      </a:r>
                      <a:r>
                        <a:rPr lang="en-US"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分，並作為同分比序項目順序之最後</a:t>
                      </a:r>
                      <a:r>
                        <a:rPr lang="zh-TW"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順位</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800" kern="100" spc="20">
                          <a:effectLst/>
                          <a:latin typeface="Times New Roman" panose="02020603050405020304" pitchFamily="18" charset="0"/>
                          <a:ea typeface="標楷體" panose="03000509000000000000" pitchFamily="65" charset="-120"/>
                          <a:cs typeface="Times New Roman" panose="02020603050405020304" pitchFamily="18" charset="0"/>
                        </a:rPr>
                        <a:t>1</a:t>
                      </a:r>
                      <a:endParaRPr lang="zh-TW" sz="18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僅作為同分比序項目順序，不納入積分採計</a:t>
                      </a:r>
                      <a:r>
                        <a:rPr lang="zh-TW"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項目</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algn="ctr">
                        <a:lnSpc>
                          <a:spcPct val="100000"/>
                        </a:lnSpc>
                        <a:spcAft>
                          <a:spcPts val="0"/>
                        </a:spcAft>
                      </a:pPr>
                      <a:r>
                        <a:rPr lang="en-US"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solidFill>
                      <a:schemeClr val="accent3">
                        <a:lumMod val="20000"/>
                        <a:lumOff val="80000"/>
                      </a:schemeClr>
                    </a:solidFill>
                  </a:tcPr>
                </a:tc>
                <a:extLst>
                  <a:ext uri="{0D108BD9-81ED-4DB2-BD59-A6C34878D82A}">
                    <a16:rowId xmlns:a16="http://schemas.microsoft.com/office/drawing/2014/main" xmlns="" val="10004"/>
                  </a:ext>
                </a:extLst>
              </a:tr>
              <a:tr h="541992">
                <a:tc gridSpan="2">
                  <a:txBody>
                    <a:bodyPr/>
                    <a:lstStyle/>
                    <a:p>
                      <a:pPr>
                        <a:lnSpc>
                          <a:spcPct val="100000"/>
                        </a:lnSpc>
                        <a:spcAft>
                          <a:spcPts val="0"/>
                        </a:spcAft>
                      </a:pPr>
                      <a:r>
                        <a:rPr lang="zh-TW"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志願序</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hMerge="1">
                  <a:txBody>
                    <a:bodyPr/>
                    <a:lstStyle/>
                    <a:p>
                      <a:endParaRPr lang="zh-TW" altLang="en-US"/>
                    </a:p>
                  </a:txBody>
                  <a:tcPr/>
                </a:tc>
                <a:tc>
                  <a:txBody>
                    <a:bodyPr/>
                    <a:lstStyle/>
                    <a:p>
                      <a:pPr>
                        <a:lnSpc>
                          <a:spcPct val="100000"/>
                        </a:lnSpc>
                        <a:spcAft>
                          <a:spcPts val="0"/>
                        </a:spcAft>
                      </a:pPr>
                      <a:r>
                        <a:rPr lang="zh-TW" sz="1600" kern="100" spc="2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依照志願順序得</a:t>
                      </a:r>
                      <a:r>
                        <a:rPr lang="en-US" sz="1600" kern="100" spc="2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21</a:t>
                      </a:r>
                      <a:r>
                        <a:rPr lang="zh-TW" sz="1600" kern="100" spc="2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sz="1600" kern="100" spc="2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26</a:t>
                      </a:r>
                      <a:r>
                        <a:rPr lang="zh-TW" sz="1600" kern="100" spc="2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6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800" kern="100" spc="2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26</a:t>
                      </a:r>
                      <a:endParaRPr lang="zh-TW" sz="18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不採計</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solidFill>
                      <a:schemeClr val="accent3">
                        <a:lumMod val="60000"/>
                        <a:lumOff val="40000"/>
                      </a:schemeClr>
                    </a:solidFill>
                  </a:tcPr>
                </a:tc>
                <a:tc>
                  <a:txBody>
                    <a:bodyPr/>
                    <a:lstStyle/>
                    <a:p>
                      <a:pPr algn="ctr">
                        <a:lnSpc>
                          <a:spcPct val="100000"/>
                        </a:lnSpc>
                        <a:spcAft>
                          <a:spcPts val="0"/>
                        </a:spcAft>
                      </a:pPr>
                      <a:r>
                        <a:rPr lang="en-US"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solidFill>
                      <a:schemeClr val="accent3">
                        <a:lumMod val="60000"/>
                        <a:lumOff val="40000"/>
                      </a:schemeClr>
                    </a:solidFill>
                  </a:tcPr>
                </a:tc>
                <a:extLst>
                  <a:ext uri="{0D108BD9-81ED-4DB2-BD59-A6C34878D82A}">
                    <a16:rowId xmlns:a16="http://schemas.microsoft.com/office/drawing/2014/main" xmlns="" val="10005"/>
                  </a:ext>
                </a:extLst>
              </a:tr>
              <a:tr h="541992">
                <a:tc gridSpan="2">
                  <a:txBody>
                    <a:bodyPr/>
                    <a:lstStyle/>
                    <a:p>
                      <a:pPr>
                        <a:lnSpc>
                          <a:spcPct val="100000"/>
                        </a:lnSpc>
                        <a:spcAft>
                          <a:spcPts val="0"/>
                        </a:spcAft>
                      </a:pPr>
                      <a:r>
                        <a:rPr lang="zh-TW" sz="18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其他</a:t>
                      </a:r>
                      <a:endParaRPr lang="en-US" altLang="zh-TW" sz="1800" kern="100" spc="2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nSpc>
                          <a:spcPct val="100000"/>
                        </a:lnSpc>
                        <a:spcAft>
                          <a:spcPts val="0"/>
                        </a:spcAft>
                      </a:pPr>
                      <a:r>
                        <a:rPr lang="zh-TW" sz="18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招生學校自訂項目）</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hMerge="1">
                  <a:txBody>
                    <a:bodyPr/>
                    <a:lstStyle/>
                    <a:p>
                      <a:endParaRPr lang="zh-TW" altLang="en-US"/>
                    </a:p>
                  </a:txBody>
                  <a:tcPr/>
                </a:tc>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不採計</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800" kern="100" spc="2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8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a:lnSpc>
                          <a:spcPct val="100000"/>
                        </a:lnSpc>
                        <a:spcAft>
                          <a:spcPts val="0"/>
                        </a:spcAft>
                      </a:pPr>
                      <a:r>
                        <a:rPr lang="zh-TW" sz="1600" kern="100" spc="20" dirty="0">
                          <a:effectLst/>
                          <a:latin typeface="Times New Roman" panose="02020603050405020304" pitchFamily="18" charset="0"/>
                          <a:ea typeface="標楷體" panose="03000509000000000000" pitchFamily="65" charset="-120"/>
                          <a:cs typeface="Times New Roman" panose="02020603050405020304" pitchFamily="18" charset="0"/>
                        </a:rPr>
                        <a:t>由招生學校自行訂定採計項目及積分採計</a:t>
                      </a:r>
                      <a:r>
                        <a:rPr lang="zh-TW" sz="1600" kern="100" spc="20" dirty="0" smtClean="0">
                          <a:effectLst/>
                          <a:latin typeface="Times New Roman" panose="02020603050405020304" pitchFamily="18" charset="0"/>
                          <a:ea typeface="標楷體" panose="03000509000000000000" pitchFamily="65" charset="-120"/>
                          <a:cs typeface="Times New Roman" panose="02020603050405020304" pitchFamily="18" charset="0"/>
                        </a:rPr>
                        <a:t>方式</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solidFill>
                      <a:schemeClr val="accent3">
                        <a:lumMod val="20000"/>
                        <a:lumOff val="80000"/>
                      </a:schemeClr>
                    </a:solidFill>
                  </a:tcPr>
                </a:tc>
                <a:tc>
                  <a:txBody>
                    <a:bodyPr/>
                    <a:lstStyle/>
                    <a:p>
                      <a:pPr algn="ctr">
                        <a:lnSpc>
                          <a:spcPct val="100000"/>
                        </a:lnSpc>
                        <a:spcAft>
                          <a:spcPts val="0"/>
                        </a:spcAft>
                      </a:pPr>
                      <a:r>
                        <a:rPr lang="en-US"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5</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solidFill>
                      <a:schemeClr val="accent3">
                        <a:lumMod val="20000"/>
                        <a:lumOff val="80000"/>
                      </a:schemeClr>
                    </a:solidFill>
                  </a:tcPr>
                </a:tc>
                <a:extLst>
                  <a:ext uri="{0D108BD9-81ED-4DB2-BD59-A6C34878D82A}">
                    <a16:rowId xmlns:a16="http://schemas.microsoft.com/office/drawing/2014/main" xmlns="" val="10006"/>
                  </a:ext>
                </a:extLst>
              </a:tr>
              <a:tr h="440333">
                <a:tc gridSpan="2">
                  <a:txBody>
                    <a:bodyPr/>
                    <a:lstStyle/>
                    <a:p>
                      <a:pPr algn="ctr">
                        <a:lnSpc>
                          <a:spcPct val="100000"/>
                        </a:lnSpc>
                        <a:spcAft>
                          <a:spcPts val="0"/>
                        </a:spcAft>
                      </a:pPr>
                      <a:r>
                        <a:rPr lang="zh-TW" sz="1800" kern="100" spc="20">
                          <a:effectLst/>
                          <a:latin typeface="Times New Roman" panose="02020603050405020304" pitchFamily="18" charset="0"/>
                          <a:ea typeface="標楷體" panose="03000509000000000000" pitchFamily="65" charset="-120"/>
                          <a:cs typeface="Times New Roman" panose="02020603050405020304" pitchFamily="18" charset="0"/>
                        </a:rPr>
                        <a:t>總積分合計上限</a:t>
                      </a:r>
                      <a:endParaRPr lang="zh-TW" sz="18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hMerge="1">
                  <a:txBody>
                    <a:bodyPr/>
                    <a:lstStyle/>
                    <a:p>
                      <a:endParaRPr lang="zh-TW" altLang="en-US"/>
                    </a:p>
                  </a:txBody>
                  <a:tcPr/>
                </a:tc>
                <a:tc gridSpan="2">
                  <a:txBody>
                    <a:bodyPr/>
                    <a:lstStyle/>
                    <a:p>
                      <a:pPr algn="ctr">
                        <a:lnSpc>
                          <a:spcPct val="100000"/>
                        </a:lnSpc>
                        <a:spcAft>
                          <a:spcPts val="0"/>
                        </a:spcAft>
                      </a:pPr>
                      <a:r>
                        <a:rPr lang="en-US"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101</a:t>
                      </a:r>
                      <a:r>
                        <a:rPr lang="zh-TW"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hMerge="1">
                  <a:txBody>
                    <a:bodyPr/>
                    <a:lstStyle/>
                    <a:p>
                      <a:endParaRPr lang="zh-TW" altLang="en-US"/>
                    </a:p>
                  </a:txBody>
                  <a:tcPr/>
                </a:tc>
                <a:tc gridSpan="2">
                  <a:txBody>
                    <a:bodyPr/>
                    <a:lstStyle/>
                    <a:p>
                      <a:pPr algn="ctr">
                        <a:lnSpc>
                          <a:spcPct val="100000"/>
                        </a:lnSpc>
                        <a:spcAft>
                          <a:spcPts val="0"/>
                        </a:spcAft>
                      </a:pPr>
                      <a:r>
                        <a:rPr lang="en-US"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50</a:t>
                      </a:r>
                      <a:r>
                        <a:rPr lang="zh-TW" sz="1800" kern="100" spc="20" dirty="0">
                          <a:effectLst/>
                          <a:latin typeface="Times New Roman" panose="02020603050405020304" pitchFamily="18" charset="0"/>
                          <a:ea typeface="標楷體" panose="03000509000000000000" pitchFamily="65" charset="-120"/>
                          <a:cs typeface="Times New Roman" panose="02020603050405020304" pitchFamily="18" charset="0"/>
                        </a:rPr>
                        <a:t>分（未含加權）</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solidFill>
                      <a:schemeClr val="accent3">
                        <a:lumMod val="60000"/>
                        <a:lumOff val="40000"/>
                      </a:schemeClr>
                    </a:solidFill>
                  </a:tcPr>
                </a:tc>
                <a:tc hMerge="1">
                  <a:txBody>
                    <a:bodyPr/>
                    <a:lstStyle/>
                    <a:p>
                      <a:endParaRPr lang="zh-TW" altLang="en-US"/>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40903574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五專招生管道該如何選擇</a:t>
            </a:r>
            <a:r>
              <a:rPr lang="en-US" altLang="zh-TW" dirty="0"/>
              <a:t>?</a:t>
            </a:r>
            <a:endParaRPr lang="zh-TW" altLang="en-US" dirty="0"/>
          </a:p>
        </p:txBody>
      </p:sp>
      <p:sp>
        <p:nvSpPr>
          <p:cNvPr id="3" name="內容版面配置區 2"/>
          <p:cNvSpPr>
            <a:spLocks noGrp="1"/>
          </p:cNvSpPr>
          <p:nvPr>
            <p:ph idx="1"/>
          </p:nvPr>
        </p:nvSpPr>
        <p:spPr>
          <a:xfrm>
            <a:off x="457200" y="2132856"/>
            <a:ext cx="8229600" cy="4349079"/>
          </a:xfrm>
        </p:spPr>
        <p:txBody>
          <a:bodyPr/>
          <a:lstStyle/>
          <a:p>
            <a:r>
              <a:rPr lang="zh-TW" altLang="en-US" dirty="0" smtClean="0"/>
              <a:t>若學生對於</a:t>
            </a:r>
            <a:r>
              <a:rPr lang="zh-TW" altLang="en-US" b="1" dirty="0" smtClean="0"/>
              <a:t>「</a:t>
            </a:r>
            <a:r>
              <a:rPr lang="zh-TW" altLang="en-US" b="1" dirty="0" smtClean="0">
                <a:solidFill>
                  <a:srgbClr val="FF0000"/>
                </a:solidFill>
              </a:rPr>
              <a:t>科系</a:t>
            </a:r>
            <a:r>
              <a:rPr lang="zh-TW" altLang="en-US" b="1" dirty="0" smtClean="0"/>
              <a:t>」</a:t>
            </a:r>
            <a:r>
              <a:rPr lang="zh-TW" altLang="en-US" dirty="0" smtClean="0"/>
              <a:t>的需求較為明確，則建議可以參加五專優先免試入學，全國不分區，可選填</a:t>
            </a:r>
            <a:r>
              <a:rPr lang="en-US" altLang="zh-TW" dirty="0" smtClean="0"/>
              <a:t>30</a:t>
            </a:r>
            <a:r>
              <a:rPr lang="zh-TW" altLang="en-US" dirty="0" smtClean="0"/>
              <a:t>個志願。</a:t>
            </a:r>
            <a:endParaRPr lang="en-US" altLang="zh-TW" dirty="0" smtClean="0"/>
          </a:p>
          <a:p>
            <a:endParaRPr lang="en-US" altLang="zh-TW" sz="1400" dirty="0" smtClean="0"/>
          </a:p>
          <a:p>
            <a:endParaRPr lang="en-US" altLang="zh-TW" dirty="0"/>
          </a:p>
          <a:p>
            <a:r>
              <a:rPr lang="zh-TW" altLang="en-US" dirty="0" smtClean="0"/>
              <a:t>若學生對於</a:t>
            </a:r>
            <a:r>
              <a:rPr lang="zh-TW" altLang="en-US" b="1" dirty="0" smtClean="0"/>
              <a:t>「</a:t>
            </a:r>
            <a:r>
              <a:rPr lang="zh-TW" altLang="en-US" b="1" dirty="0" smtClean="0">
                <a:solidFill>
                  <a:srgbClr val="FF0000"/>
                </a:solidFill>
              </a:rPr>
              <a:t>學校</a:t>
            </a:r>
            <a:r>
              <a:rPr lang="zh-TW" altLang="en-US" b="1" dirty="0" smtClean="0"/>
              <a:t>」</a:t>
            </a:r>
            <a:r>
              <a:rPr lang="zh-TW" altLang="en-US" dirty="0"/>
              <a:t>的需求較為明確，則建議可以參加</a:t>
            </a:r>
            <a:r>
              <a:rPr lang="zh-TW" altLang="en-US" dirty="0" smtClean="0"/>
              <a:t>五專聯合免試入學，鎖定志願學校，該校所有招生科組皆可撕榜。</a:t>
            </a:r>
            <a:endParaRPr lang="en-US" altLang="zh-TW" dirty="0"/>
          </a:p>
          <a:p>
            <a:endParaRPr lang="zh-TW" altLang="en-US" dirty="0"/>
          </a:p>
        </p:txBody>
      </p:sp>
      <p:pic>
        <p:nvPicPr>
          <p:cNvPr id="4"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5776" y="1022813"/>
            <a:ext cx="1080120" cy="1350480"/>
          </a:xfrm>
          <a:prstGeom prst="rect">
            <a:avLst/>
          </a:prstGeom>
        </p:spPr>
      </p:pic>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635896" y="3573016"/>
            <a:ext cx="1080120" cy="1350480"/>
          </a:xfrm>
          <a:prstGeom prst="rect">
            <a:avLst/>
          </a:prstGeom>
        </p:spPr>
      </p:pic>
    </p:spTree>
    <p:extLst>
      <p:ext uri="{BB962C8B-B14F-4D97-AF65-F5344CB8AC3E}">
        <p14:creationId xmlns:p14="http://schemas.microsoft.com/office/powerpoint/2010/main" val="10979687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群組 40"/>
          <p:cNvGrpSpPr/>
          <p:nvPr/>
        </p:nvGrpSpPr>
        <p:grpSpPr>
          <a:xfrm>
            <a:off x="1972814" y="4992033"/>
            <a:ext cx="2945076" cy="1832497"/>
            <a:chOff x="16443" y="321266"/>
            <a:chExt cx="2945076" cy="1832497"/>
          </a:xfrm>
        </p:grpSpPr>
        <p:pic>
          <p:nvPicPr>
            <p:cNvPr id="42" name="圖片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43" y="321266"/>
              <a:ext cx="2945076" cy="1832497"/>
            </a:xfrm>
            <a:prstGeom prst="rect">
              <a:avLst/>
            </a:prstGeom>
          </p:spPr>
        </p:pic>
        <p:sp>
          <p:nvSpPr>
            <p:cNvPr id="43" name="文字方塊 42"/>
            <p:cNvSpPr txBox="1"/>
            <p:nvPr/>
          </p:nvSpPr>
          <p:spPr>
            <a:xfrm>
              <a:off x="342806" y="935086"/>
              <a:ext cx="2304256" cy="553998"/>
            </a:xfrm>
            <a:prstGeom prst="rect">
              <a:avLst/>
            </a:prstGeom>
            <a:noFill/>
          </p:spPr>
          <p:txBody>
            <a:bodyPr wrap="square" rtlCol="0">
              <a:spAutoFit/>
            </a:bodyPr>
            <a:lstStyle/>
            <a:p>
              <a:pPr algn="ctr"/>
              <a:r>
                <a:rPr lang="zh-TW" altLang="en-US" sz="3000" b="1" dirty="0" smtClean="0">
                  <a:latin typeface="標楷體" panose="03000509000000000000" pitchFamily="65" charset="-120"/>
                  <a:ea typeface="標楷體" panose="03000509000000000000" pitchFamily="65" charset="-120"/>
                </a:rPr>
                <a:t>視光科</a:t>
              </a:r>
              <a:endParaRPr lang="zh-TW" altLang="en-US" sz="3000" b="1" dirty="0">
                <a:latin typeface="標楷體" panose="03000509000000000000" pitchFamily="65" charset="-120"/>
                <a:ea typeface="標楷體" panose="03000509000000000000" pitchFamily="65" charset="-120"/>
              </a:endParaRPr>
            </a:p>
          </p:txBody>
        </p:sp>
      </p:grpSp>
      <p:pic>
        <p:nvPicPr>
          <p:cNvPr id="12307" name="圖片 2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圖片 20"/>
          <p:cNvPicPr>
            <a:picLocks noChangeAspect="1"/>
          </p:cNvPicPr>
          <p:nvPr/>
        </p:nvPicPr>
        <p:blipFill rotWithShape="1">
          <a:blip r:embed="rId5">
            <a:extLst>
              <a:ext uri="{28A0092B-C50C-407E-A947-70E740481C1C}">
                <a14:useLocalDpi xmlns:a14="http://schemas.microsoft.com/office/drawing/2010/main" val="0"/>
              </a:ext>
            </a:extLst>
          </a:blip>
          <a:srcRect t="2" b="3480"/>
          <a:stretch/>
        </p:blipFill>
        <p:spPr>
          <a:xfrm>
            <a:off x="4103378" y="2092324"/>
            <a:ext cx="1969298" cy="1835944"/>
          </a:xfrm>
          <a:prstGeom prst="rect">
            <a:avLst/>
          </a:prstGeom>
        </p:spPr>
      </p:pic>
      <p:grpSp>
        <p:nvGrpSpPr>
          <p:cNvPr id="49" name="群組 48"/>
          <p:cNvGrpSpPr/>
          <p:nvPr/>
        </p:nvGrpSpPr>
        <p:grpSpPr>
          <a:xfrm>
            <a:off x="6364461" y="889058"/>
            <a:ext cx="3171124" cy="4559503"/>
            <a:chOff x="6400379" y="999743"/>
            <a:chExt cx="3171124" cy="4559503"/>
          </a:xfrm>
        </p:grpSpPr>
        <p:pic>
          <p:nvPicPr>
            <p:cNvPr id="48" name="圖片 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117188">
              <a:off x="6400379" y="999743"/>
              <a:ext cx="3171124" cy="4559503"/>
            </a:xfrm>
            <a:prstGeom prst="rect">
              <a:avLst/>
            </a:prstGeom>
          </p:spPr>
        </p:pic>
        <p:sp>
          <p:nvSpPr>
            <p:cNvPr id="23" name="矩形 22"/>
            <p:cNvSpPr/>
            <p:nvPr/>
          </p:nvSpPr>
          <p:spPr bwMode="auto">
            <a:xfrm rot="20983730">
              <a:off x="7221673" y="1373468"/>
              <a:ext cx="1456700" cy="674081"/>
            </a:xfrm>
            <a:prstGeom prst="rect">
              <a:avLst/>
            </a:prstGeom>
            <a:solidFill>
              <a:schemeClr val="bg1">
                <a:lumMod val="95000"/>
              </a:schemeClr>
            </a:solidFill>
            <a:ln w="9525">
              <a:noFill/>
              <a:round/>
              <a:headEnd/>
              <a:tailEnd type="triangle" w="med" len="med"/>
            </a:ln>
          </p:spPr>
          <p:txBody>
            <a:bodyPr rtlCol="0" anchor="ctr"/>
            <a:lstStyle/>
            <a:p>
              <a:pPr algn="ctr"/>
              <a:r>
                <a:rPr lang="zh-TW" altLang="en-US" dirty="0" smtClean="0">
                  <a:latin typeface="標楷體" panose="03000509000000000000" pitchFamily="65" charset="-120"/>
                  <a:ea typeface="標楷體" panose="03000509000000000000" pitchFamily="65" charset="-120"/>
                </a:rPr>
                <a:t>就</a:t>
              </a:r>
              <a:r>
                <a:rPr lang="zh-TW" altLang="en-US" sz="1400"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業</a:t>
              </a:r>
              <a:r>
                <a:rPr lang="zh-TW" altLang="en-US" sz="1400"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門</a:t>
              </a:r>
              <a:r>
                <a:rPr lang="zh-TW" altLang="en-US" sz="1400"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票</a:t>
              </a:r>
              <a:endParaRPr lang="zh-TW" altLang="en-US" dirty="0">
                <a:latin typeface="標楷體" panose="03000509000000000000" pitchFamily="65" charset="-120"/>
                <a:ea typeface="標楷體" panose="03000509000000000000" pitchFamily="65" charset="-120"/>
              </a:endParaRPr>
            </a:p>
          </p:txBody>
        </p:sp>
      </p:grpSp>
      <p:pic>
        <p:nvPicPr>
          <p:cNvPr id="25" name="圖片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33387" y="2381904"/>
            <a:ext cx="2432476" cy="2432476"/>
          </a:xfrm>
          <a:prstGeom prst="rect">
            <a:avLst/>
          </a:prstGeom>
        </p:spPr>
      </p:pic>
      <p:pic>
        <p:nvPicPr>
          <p:cNvPr id="27" name="圖片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667602">
            <a:off x="3401737" y="1306953"/>
            <a:ext cx="1670114" cy="1670114"/>
          </a:xfrm>
          <a:prstGeom prst="rect">
            <a:avLst/>
          </a:prstGeom>
        </p:spPr>
      </p:pic>
      <p:pic>
        <p:nvPicPr>
          <p:cNvPr id="28" name="圖片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403004">
            <a:off x="2814803" y="2068320"/>
            <a:ext cx="1670114" cy="1670114"/>
          </a:xfrm>
          <a:prstGeom prst="rect">
            <a:avLst/>
          </a:prstGeom>
        </p:spPr>
      </p:pic>
      <p:pic>
        <p:nvPicPr>
          <p:cNvPr id="29" name="圖片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359898">
            <a:off x="2814803" y="3130135"/>
            <a:ext cx="1670114" cy="1670114"/>
          </a:xfrm>
          <a:prstGeom prst="rect">
            <a:avLst/>
          </a:prstGeom>
        </p:spPr>
      </p:pic>
      <p:pic>
        <p:nvPicPr>
          <p:cNvPr id="30" name="圖片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7992516">
            <a:off x="3418264" y="3813275"/>
            <a:ext cx="1670114" cy="1670114"/>
          </a:xfrm>
          <a:prstGeom prst="rect">
            <a:avLst/>
          </a:prstGeom>
        </p:spPr>
      </p:pic>
      <p:grpSp>
        <p:nvGrpSpPr>
          <p:cNvPr id="32" name="群組 31"/>
          <p:cNvGrpSpPr/>
          <p:nvPr/>
        </p:nvGrpSpPr>
        <p:grpSpPr>
          <a:xfrm>
            <a:off x="1875653" y="-77550"/>
            <a:ext cx="2945076" cy="1832497"/>
            <a:chOff x="16443" y="321266"/>
            <a:chExt cx="2945076" cy="1832497"/>
          </a:xfrm>
        </p:grpSpPr>
        <p:pic>
          <p:nvPicPr>
            <p:cNvPr id="26" name="圖片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43" y="321266"/>
              <a:ext cx="2945076" cy="1832497"/>
            </a:xfrm>
            <a:prstGeom prst="rect">
              <a:avLst/>
            </a:prstGeom>
          </p:spPr>
        </p:pic>
        <p:sp>
          <p:nvSpPr>
            <p:cNvPr id="31" name="文字方塊 30"/>
            <p:cNvSpPr txBox="1"/>
            <p:nvPr/>
          </p:nvSpPr>
          <p:spPr>
            <a:xfrm>
              <a:off x="335811" y="864055"/>
              <a:ext cx="2304256" cy="584775"/>
            </a:xfrm>
            <a:prstGeom prst="rect">
              <a:avLst/>
            </a:prstGeom>
            <a:noFill/>
          </p:spPr>
          <p:txBody>
            <a:bodyPr wrap="square" rtlCol="0">
              <a:spAutoFit/>
            </a:bodyPr>
            <a:lstStyle/>
            <a:p>
              <a:pPr algn="ctr"/>
              <a:r>
                <a:rPr lang="zh-TW" altLang="en-US" sz="3200" b="1" dirty="0" smtClean="0">
                  <a:latin typeface="標楷體" panose="03000509000000000000" pitchFamily="65" charset="-120"/>
                  <a:ea typeface="標楷體" panose="03000509000000000000" pitchFamily="65" charset="-120"/>
                </a:rPr>
                <a:t>護理科</a:t>
              </a:r>
              <a:endParaRPr lang="zh-TW" altLang="en-US" sz="3200" b="1" dirty="0">
                <a:latin typeface="標楷體" panose="03000509000000000000" pitchFamily="65" charset="-120"/>
                <a:ea typeface="標楷體" panose="03000509000000000000" pitchFamily="65" charset="-120"/>
              </a:endParaRPr>
            </a:p>
          </p:txBody>
        </p:sp>
      </p:grpSp>
      <p:grpSp>
        <p:nvGrpSpPr>
          <p:cNvPr id="35" name="群組 34"/>
          <p:cNvGrpSpPr/>
          <p:nvPr/>
        </p:nvGrpSpPr>
        <p:grpSpPr>
          <a:xfrm>
            <a:off x="-55300" y="1611384"/>
            <a:ext cx="2945076" cy="1832497"/>
            <a:chOff x="16443" y="321266"/>
            <a:chExt cx="2945076" cy="1832497"/>
          </a:xfrm>
        </p:grpSpPr>
        <p:pic>
          <p:nvPicPr>
            <p:cNvPr id="36" name="圖片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43" y="321266"/>
              <a:ext cx="2945076" cy="1832497"/>
            </a:xfrm>
            <a:prstGeom prst="rect">
              <a:avLst/>
            </a:prstGeom>
          </p:spPr>
        </p:pic>
        <p:sp>
          <p:nvSpPr>
            <p:cNvPr id="37" name="文字方塊 36"/>
            <p:cNvSpPr txBox="1"/>
            <p:nvPr/>
          </p:nvSpPr>
          <p:spPr>
            <a:xfrm>
              <a:off x="354329" y="636630"/>
              <a:ext cx="2304256" cy="1015663"/>
            </a:xfrm>
            <a:prstGeom prst="rect">
              <a:avLst/>
            </a:prstGeom>
            <a:noFill/>
          </p:spPr>
          <p:txBody>
            <a:bodyPr wrap="square" rtlCol="0">
              <a:spAutoFit/>
            </a:bodyPr>
            <a:lstStyle/>
            <a:p>
              <a:pPr algn="ctr"/>
              <a:r>
                <a:rPr lang="zh-TW" altLang="en-US" sz="3000" b="1" dirty="0" smtClean="0">
                  <a:latin typeface="標楷體" panose="03000509000000000000" pitchFamily="65" charset="-120"/>
                  <a:ea typeface="標楷體" panose="03000509000000000000" pitchFamily="65" charset="-120"/>
                </a:rPr>
                <a:t>物理治療科</a:t>
              </a:r>
              <a:endParaRPr lang="en-US" altLang="zh-TW" sz="3000" b="1" dirty="0" smtClean="0">
                <a:latin typeface="標楷體" panose="03000509000000000000" pitchFamily="65" charset="-120"/>
                <a:ea typeface="標楷體" panose="03000509000000000000" pitchFamily="65" charset="-120"/>
              </a:endParaRPr>
            </a:p>
            <a:p>
              <a:pPr algn="ctr"/>
              <a:r>
                <a:rPr lang="en-US" altLang="zh-TW" sz="3000" b="1" dirty="0" smtClean="0">
                  <a:latin typeface="標楷體" panose="03000509000000000000" pitchFamily="65" charset="-120"/>
                  <a:ea typeface="標楷體" panose="03000509000000000000" pitchFamily="65" charset="-120"/>
                </a:rPr>
                <a:t>(</a:t>
              </a:r>
              <a:r>
                <a:rPr lang="zh-TW" altLang="en-US" sz="3000" b="1" dirty="0" smtClean="0">
                  <a:latin typeface="標楷體" panose="03000509000000000000" pitchFamily="65" charset="-120"/>
                  <a:ea typeface="標楷體" panose="03000509000000000000" pitchFamily="65" charset="-120"/>
                </a:rPr>
                <a:t>復健科</a:t>
              </a:r>
              <a:r>
                <a:rPr lang="en-US" altLang="zh-TW" sz="3000" b="1" dirty="0" smtClean="0">
                  <a:latin typeface="標楷體" panose="03000509000000000000" pitchFamily="65" charset="-120"/>
                  <a:ea typeface="標楷體" panose="03000509000000000000" pitchFamily="65" charset="-120"/>
                </a:rPr>
                <a:t>)</a:t>
              </a:r>
              <a:endParaRPr lang="zh-TW" altLang="en-US" sz="3000" b="1" dirty="0">
                <a:latin typeface="標楷體" panose="03000509000000000000" pitchFamily="65" charset="-120"/>
                <a:ea typeface="標楷體" panose="03000509000000000000" pitchFamily="65" charset="-120"/>
              </a:endParaRPr>
            </a:p>
          </p:txBody>
        </p:sp>
      </p:grpSp>
      <p:grpSp>
        <p:nvGrpSpPr>
          <p:cNvPr id="38" name="群組 37"/>
          <p:cNvGrpSpPr/>
          <p:nvPr/>
        </p:nvGrpSpPr>
        <p:grpSpPr>
          <a:xfrm>
            <a:off x="-44380" y="3336591"/>
            <a:ext cx="2945076" cy="1832497"/>
            <a:chOff x="16443" y="321266"/>
            <a:chExt cx="2945076" cy="1832497"/>
          </a:xfrm>
        </p:grpSpPr>
        <p:pic>
          <p:nvPicPr>
            <p:cNvPr id="39" name="圖片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43" y="321266"/>
              <a:ext cx="2945076" cy="1832497"/>
            </a:xfrm>
            <a:prstGeom prst="rect">
              <a:avLst/>
            </a:prstGeom>
          </p:spPr>
        </p:pic>
        <p:sp>
          <p:nvSpPr>
            <p:cNvPr id="40" name="文字方塊 39"/>
            <p:cNvSpPr txBox="1"/>
            <p:nvPr/>
          </p:nvSpPr>
          <p:spPr>
            <a:xfrm>
              <a:off x="335811" y="921240"/>
              <a:ext cx="2304256" cy="553998"/>
            </a:xfrm>
            <a:prstGeom prst="rect">
              <a:avLst/>
            </a:prstGeom>
            <a:noFill/>
          </p:spPr>
          <p:txBody>
            <a:bodyPr wrap="square" rtlCol="0">
              <a:spAutoFit/>
            </a:bodyPr>
            <a:lstStyle/>
            <a:p>
              <a:pPr algn="ctr"/>
              <a:r>
                <a:rPr lang="zh-TW" altLang="en-US" sz="3000" b="1" dirty="0" smtClean="0">
                  <a:latin typeface="標楷體" panose="03000509000000000000" pitchFamily="65" charset="-120"/>
                  <a:ea typeface="標楷體" panose="03000509000000000000" pitchFamily="65" charset="-120"/>
                </a:rPr>
                <a:t>食品營養科</a:t>
              </a:r>
              <a:endParaRPr lang="zh-TW" altLang="en-US" sz="3000" b="1" dirty="0">
                <a:latin typeface="標楷體" panose="03000509000000000000" pitchFamily="65" charset="-120"/>
                <a:ea typeface="標楷體" panose="03000509000000000000" pitchFamily="65" charset="-120"/>
              </a:endParaRPr>
            </a:p>
          </p:txBody>
        </p:sp>
      </p:grpSp>
      <p:grpSp>
        <p:nvGrpSpPr>
          <p:cNvPr id="45" name="群組 44"/>
          <p:cNvGrpSpPr/>
          <p:nvPr/>
        </p:nvGrpSpPr>
        <p:grpSpPr>
          <a:xfrm>
            <a:off x="6787088" y="5561884"/>
            <a:ext cx="2325871" cy="939502"/>
            <a:chOff x="6787088" y="5441065"/>
            <a:chExt cx="2325871" cy="1375709"/>
          </a:xfrm>
        </p:grpSpPr>
        <p:pic>
          <p:nvPicPr>
            <p:cNvPr id="34" name="圖片 33"/>
            <p:cNvPicPr>
              <a:picLocks noChangeAspect="1"/>
            </p:cNvPicPr>
            <p:nvPr/>
          </p:nvPicPr>
          <p:blipFill rotWithShape="1">
            <a:blip r:embed="rId8">
              <a:extLst>
                <a:ext uri="{28A0092B-C50C-407E-A947-70E740481C1C}">
                  <a14:useLocalDpi xmlns:a14="http://schemas.microsoft.com/office/drawing/2010/main" val="0"/>
                </a:ext>
              </a:extLst>
            </a:blip>
            <a:srcRect t="20464" b="20388"/>
            <a:stretch/>
          </p:blipFill>
          <p:spPr>
            <a:xfrm>
              <a:off x="6787088" y="5441065"/>
              <a:ext cx="2325871" cy="1375709"/>
            </a:xfrm>
            <a:prstGeom prst="rect">
              <a:avLst/>
            </a:prstGeom>
          </p:spPr>
        </p:pic>
        <p:sp>
          <p:nvSpPr>
            <p:cNvPr id="44" name="文字方塊 43"/>
            <p:cNvSpPr txBox="1"/>
            <p:nvPr/>
          </p:nvSpPr>
          <p:spPr>
            <a:xfrm>
              <a:off x="7013919" y="5772940"/>
              <a:ext cx="1872208" cy="461665"/>
            </a:xfrm>
            <a:prstGeom prst="rect">
              <a:avLst/>
            </a:prstGeom>
            <a:noFill/>
          </p:spPr>
          <p:txBody>
            <a:bodyPr wrap="square" rtlCol="0">
              <a:spAutoFit/>
            </a:bodyPr>
            <a:lstStyle/>
            <a:p>
              <a:pPr algn="ctr"/>
              <a:r>
                <a:rPr lang="zh-TW" altLang="en-US" sz="2400" dirty="0" smtClean="0">
                  <a:latin typeface="標楷體" panose="03000509000000000000" pitchFamily="65" charset="-120"/>
                  <a:ea typeface="標楷體" panose="03000509000000000000" pitchFamily="65" charset="-120"/>
                </a:rPr>
                <a:t>畢業</a:t>
              </a:r>
              <a:r>
                <a:rPr lang="zh-TW" altLang="en-US" sz="2400" dirty="0">
                  <a:latin typeface="標楷體" panose="03000509000000000000" pitchFamily="65" charset="-120"/>
                  <a:ea typeface="標楷體" panose="03000509000000000000" pitchFamily="65" charset="-120"/>
                </a:rPr>
                <a:t>即</a:t>
              </a:r>
              <a:r>
                <a:rPr lang="zh-TW" altLang="en-US" sz="2400" dirty="0" smtClean="0">
                  <a:latin typeface="標楷體" panose="03000509000000000000" pitchFamily="65" charset="-120"/>
                  <a:ea typeface="標楷體" panose="03000509000000000000" pitchFamily="65" charset="-120"/>
                </a:rPr>
                <a:t>就業</a:t>
              </a:r>
              <a:endParaRPr lang="zh-TW" altLang="en-US" sz="2400" dirty="0">
                <a:latin typeface="標楷體" panose="03000509000000000000" pitchFamily="65" charset="-120"/>
                <a:ea typeface="標楷體" panose="03000509000000000000" pitchFamily="65" charset="-120"/>
              </a:endParaRPr>
            </a:p>
          </p:txBody>
        </p:sp>
      </p:grpSp>
      <p:sp>
        <p:nvSpPr>
          <p:cNvPr id="2" name="文字方塊 1"/>
          <p:cNvSpPr txBox="1"/>
          <p:nvPr/>
        </p:nvSpPr>
        <p:spPr>
          <a:xfrm>
            <a:off x="4103378" y="3903593"/>
            <a:ext cx="1969298" cy="369332"/>
          </a:xfrm>
          <a:prstGeom prst="rect">
            <a:avLst/>
          </a:prstGeom>
          <a:noFill/>
        </p:spPr>
        <p:txBody>
          <a:bodyPr wrap="square" rtlCol="0">
            <a:spAutoFit/>
          </a:bodyPr>
          <a:lstStyle/>
          <a:p>
            <a:pPr algn="ctr"/>
            <a:r>
              <a:rPr lang="en-US" altLang="zh-TW" b="1"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取得專業證照</a:t>
            </a:r>
            <a:r>
              <a:rPr lang="en-US" altLang="zh-TW" b="1"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4213" y="2565400"/>
            <a:ext cx="7772400" cy="863600"/>
          </a:xfrm>
        </p:spPr>
        <p:txBody>
          <a:bodyPr/>
          <a:lstStyle/>
          <a:p>
            <a:pPr algn="ctr" eaLnBrk="1" hangingPunct="1">
              <a:defRPr/>
            </a:pPr>
            <a:r>
              <a:rPr lang="zh-TW" altLang="en-US" sz="4800" dirty="0" smtClean="0">
                <a:latin typeface="Times New Roman" panose="02020603050405020304" pitchFamily="18" charset="0"/>
                <a:ea typeface="標楷體" panose="03000509000000000000" pitchFamily="65" charset="-120"/>
                <a:cs typeface="Times New Roman" panose="02020603050405020304" pitchFamily="18" charset="0"/>
              </a:rPr>
              <a:t>其他五專招生管道</a:t>
            </a:r>
            <a:endParaRPr lang="zh-TW" altLang="en-US" sz="48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76803" name="圖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標題 1"/>
          <p:cNvSpPr>
            <a:spLocks noGrp="1"/>
          </p:cNvSpPr>
          <p:nvPr>
            <p:ph type="title"/>
          </p:nvPr>
        </p:nvSpPr>
        <p:spPr/>
        <p:txBody>
          <a:bodyPr/>
          <a:lstStyle/>
          <a:p>
            <a:pPr eaLnBrk="1" hangingPunct="1"/>
            <a:r>
              <a:rPr lang="zh-TW" altLang="en-US" sz="4000" smtClean="0"/>
              <a:t>五專免試續招</a:t>
            </a:r>
          </a:p>
        </p:txBody>
      </p:sp>
      <p:sp>
        <p:nvSpPr>
          <p:cNvPr id="71683" name="內容版面配置區 2"/>
          <p:cNvSpPr>
            <a:spLocks noGrp="1"/>
          </p:cNvSpPr>
          <p:nvPr>
            <p:ph idx="1"/>
          </p:nvPr>
        </p:nvSpPr>
        <p:spPr/>
        <p:txBody>
          <a:bodyPr/>
          <a:lstStyle/>
          <a:p>
            <a:pPr algn="just" eaLnBrk="1" hangingPunct="1">
              <a:spcBef>
                <a:spcPts val="1200"/>
              </a:spcBef>
            </a:pPr>
            <a:r>
              <a:rPr lang="zh-TW" altLang="en-US" sz="2800" dirty="0" smtClean="0"/>
              <a:t>經五專優先免試入學及各區五專聯合免試入學招生後，仍有招生名額之五專招生學校得經教育部核准辦理續招，分發作業由五專續招學校自行訂定之招生規定辦理。</a:t>
            </a:r>
            <a:endParaRPr lang="en-US" altLang="zh-TW" sz="2800" dirty="0" smtClean="0"/>
          </a:p>
          <a:p>
            <a:pPr algn="just" eaLnBrk="1" hangingPunct="1">
              <a:spcBef>
                <a:spcPts val="1200"/>
              </a:spcBef>
            </a:pPr>
            <a:r>
              <a:rPr lang="zh-TW" altLang="en-US" sz="2800" dirty="0" smtClean="0"/>
              <a:t>各校辦理五專免試續招時間，自</a:t>
            </a:r>
            <a:r>
              <a:rPr lang="en-US" altLang="zh-TW" sz="2800" dirty="0" smtClean="0">
                <a:solidFill>
                  <a:srgbClr val="FF0000"/>
                </a:solidFill>
              </a:rPr>
              <a:t>109</a:t>
            </a:r>
            <a:r>
              <a:rPr lang="zh-TW" altLang="en-US" sz="2800" dirty="0" smtClean="0">
                <a:solidFill>
                  <a:srgbClr val="FF0000"/>
                </a:solidFill>
              </a:rPr>
              <a:t>年</a:t>
            </a:r>
            <a:r>
              <a:rPr lang="en-US" altLang="zh-TW" sz="2800" dirty="0" smtClean="0">
                <a:solidFill>
                  <a:srgbClr val="FF0000"/>
                </a:solidFill>
              </a:rPr>
              <a:t>7</a:t>
            </a:r>
            <a:r>
              <a:rPr lang="zh-TW" altLang="en-US" sz="2800" dirty="0" smtClean="0">
                <a:solidFill>
                  <a:srgbClr val="FF0000"/>
                </a:solidFill>
              </a:rPr>
              <a:t>月</a:t>
            </a:r>
            <a:r>
              <a:rPr lang="en-US" altLang="zh-TW" sz="2800" dirty="0" smtClean="0">
                <a:solidFill>
                  <a:srgbClr val="FF0000"/>
                </a:solidFill>
              </a:rPr>
              <a:t>14</a:t>
            </a:r>
            <a:r>
              <a:rPr lang="zh-TW" altLang="en-US" sz="2800" dirty="0" smtClean="0">
                <a:solidFill>
                  <a:srgbClr val="FF0000"/>
                </a:solidFill>
              </a:rPr>
              <a:t>日</a:t>
            </a:r>
            <a:r>
              <a:rPr lang="en-US" altLang="zh-TW" sz="2800" dirty="0" smtClean="0">
                <a:solidFill>
                  <a:srgbClr val="FF0000"/>
                </a:solidFill>
              </a:rPr>
              <a:t>(</a:t>
            </a:r>
            <a:r>
              <a:rPr lang="zh-TW" altLang="en-US" sz="2800" dirty="0" smtClean="0">
                <a:solidFill>
                  <a:srgbClr val="FF0000"/>
                </a:solidFill>
              </a:rPr>
              <a:t>星期二</a:t>
            </a:r>
            <a:r>
              <a:rPr lang="en-US" altLang="zh-TW" sz="2800" dirty="0" smtClean="0">
                <a:solidFill>
                  <a:srgbClr val="FF0000"/>
                </a:solidFill>
              </a:rPr>
              <a:t>)</a:t>
            </a:r>
            <a:r>
              <a:rPr lang="zh-TW" altLang="en-US" sz="2800" dirty="0" smtClean="0">
                <a:solidFill>
                  <a:srgbClr val="FF0000"/>
                </a:solidFill>
              </a:rPr>
              <a:t>起</a:t>
            </a:r>
            <a:r>
              <a:rPr lang="zh-TW" altLang="en-US" sz="2800" dirty="0" smtClean="0"/>
              <a:t>開始辦理，有意報名者可至</a:t>
            </a:r>
            <a:r>
              <a:rPr lang="zh-TW" altLang="en-US" sz="2800" dirty="0" smtClean="0">
                <a:solidFill>
                  <a:srgbClr val="0000FF"/>
                </a:solidFill>
              </a:rPr>
              <a:t>技專校院招生策略委員會</a:t>
            </a:r>
            <a:r>
              <a:rPr lang="zh-TW" altLang="en-US" sz="2800" dirty="0" smtClean="0"/>
              <a:t>網站</a:t>
            </a:r>
            <a:r>
              <a:rPr lang="zh-TW" altLang="en-US" sz="1800" dirty="0" smtClean="0"/>
              <a:t>（</a:t>
            </a:r>
            <a:r>
              <a:rPr lang="en-US" altLang="zh-TW" sz="1800" dirty="0" smtClean="0">
                <a:hlinkClick r:id="rId2"/>
              </a:rPr>
              <a:t>http://www.techadmi.edu.tw</a:t>
            </a:r>
            <a:r>
              <a:rPr lang="zh-TW" altLang="en-US" sz="1800" dirty="0" smtClean="0"/>
              <a:t>）</a:t>
            </a:r>
            <a:r>
              <a:rPr lang="zh-TW" altLang="en-US" sz="2800" dirty="0" smtClean="0"/>
              <a:t>查詢招生學校科組名額等資訊。</a:t>
            </a:r>
          </a:p>
        </p:txBody>
      </p:sp>
      <p:pic>
        <p:nvPicPr>
          <p:cNvPr id="77828" name="圖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標題 1"/>
          <p:cNvSpPr>
            <a:spLocks noGrp="1"/>
          </p:cNvSpPr>
          <p:nvPr>
            <p:ph type="title"/>
          </p:nvPr>
        </p:nvSpPr>
        <p:spPr/>
        <p:txBody>
          <a:bodyPr/>
          <a:lstStyle/>
          <a:p>
            <a:pPr eaLnBrk="1" hangingPunct="1"/>
            <a:r>
              <a:rPr lang="zh-TW" altLang="en-US" sz="4000" dirty="0" smtClean="0"/>
              <a:t>特色招生甄選入學</a:t>
            </a:r>
            <a:r>
              <a:rPr lang="en-US" altLang="zh-TW" sz="3200" dirty="0" smtClean="0"/>
              <a:t>(</a:t>
            </a:r>
            <a:r>
              <a:rPr lang="zh-TW" altLang="en-US" sz="3200" dirty="0" smtClean="0"/>
              <a:t>七年一貫制</a:t>
            </a:r>
            <a:r>
              <a:rPr lang="en-US" altLang="zh-TW" sz="3200" dirty="0" smtClean="0"/>
              <a:t>)</a:t>
            </a:r>
            <a:endParaRPr lang="zh-TW" altLang="en-US" sz="3200" dirty="0" smtClean="0"/>
          </a:p>
        </p:txBody>
      </p:sp>
      <p:sp>
        <p:nvSpPr>
          <p:cNvPr id="72707" name="內容版面配置區 2"/>
          <p:cNvSpPr>
            <a:spLocks noGrp="1"/>
          </p:cNvSpPr>
          <p:nvPr>
            <p:ph idx="1"/>
          </p:nvPr>
        </p:nvSpPr>
        <p:spPr>
          <a:xfrm>
            <a:off x="457200" y="1600200"/>
            <a:ext cx="8363272" cy="4525963"/>
          </a:xfrm>
        </p:spPr>
        <p:txBody>
          <a:bodyPr/>
          <a:lstStyle/>
          <a:p>
            <a:pPr algn="just" eaLnBrk="1" hangingPunct="1">
              <a:spcBef>
                <a:spcPts val="1200"/>
              </a:spcBef>
            </a:pPr>
            <a:r>
              <a:rPr lang="zh-TW" altLang="en-US" sz="2800" dirty="0" smtClean="0"/>
              <a:t>七年一貫制為特殊的藝術類科教育學制，學生修業期間</a:t>
            </a:r>
            <a:r>
              <a:rPr lang="zh-TW" altLang="en-US" sz="2800" dirty="0" smtClean="0">
                <a:solidFill>
                  <a:srgbClr val="0000FF"/>
                </a:solidFill>
              </a:rPr>
              <a:t>前</a:t>
            </a:r>
            <a:r>
              <a:rPr lang="en-US" altLang="zh-TW" sz="2800" dirty="0" smtClean="0">
                <a:solidFill>
                  <a:srgbClr val="0000FF"/>
                </a:solidFill>
              </a:rPr>
              <a:t>5</a:t>
            </a:r>
            <a:r>
              <a:rPr lang="zh-TW" altLang="en-US" sz="2800" dirty="0" smtClean="0">
                <a:solidFill>
                  <a:srgbClr val="0000FF"/>
                </a:solidFill>
              </a:rPr>
              <a:t>年視同五專生</a:t>
            </a:r>
            <a:r>
              <a:rPr lang="zh-TW" altLang="en-US" sz="2800" dirty="0" smtClean="0"/>
              <a:t>，五年級在校生成績及格者，應參加公開升級甄試；通過甄試者得直升並繼續後</a:t>
            </a:r>
            <a:r>
              <a:rPr lang="en-US" altLang="zh-TW" sz="2800" dirty="0" smtClean="0"/>
              <a:t>2</a:t>
            </a:r>
            <a:r>
              <a:rPr lang="zh-TW" altLang="en-US" sz="2800" dirty="0" smtClean="0"/>
              <a:t>年大學部</a:t>
            </a:r>
            <a:r>
              <a:rPr lang="en-US" altLang="zh-TW" sz="2800" dirty="0" smtClean="0"/>
              <a:t>(</a:t>
            </a:r>
            <a:r>
              <a:rPr lang="zh-TW" altLang="en-US" sz="2800" dirty="0" smtClean="0"/>
              <a:t>二技</a:t>
            </a:r>
            <a:r>
              <a:rPr lang="en-US" altLang="zh-TW" sz="2800" dirty="0" smtClean="0"/>
              <a:t>)</a:t>
            </a:r>
            <a:r>
              <a:rPr lang="zh-TW" altLang="en-US" sz="2800" dirty="0" smtClean="0"/>
              <a:t>學業。</a:t>
            </a:r>
            <a:endParaRPr lang="en-US" altLang="zh-TW" sz="2800" dirty="0" smtClean="0"/>
          </a:p>
          <a:p>
            <a:pPr algn="just" eaLnBrk="1" hangingPunct="1">
              <a:spcBef>
                <a:spcPts val="1200"/>
              </a:spcBef>
            </a:pPr>
            <a:r>
              <a:rPr lang="zh-TW" altLang="en-US" sz="2800" dirty="0" smtClean="0"/>
              <a:t>未參加或未通過升級甄試者，由學校視其修業情形，發給修業證明或五專副學士學位證書</a:t>
            </a:r>
            <a:endParaRPr lang="en-US" altLang="zh-TW" sz="2800" dirty="0" smtClean="0"/>
          </a:p>
          <a:p>
            <a:pPr algn="just" eaLnBrk="1" hangingPunct="1">
              <a:spcBef>
                <a:spcPts val="1200"/>
              </a:spcBef>
            </a:pPr>
            <a:r>
              <a:rPr lang="zh-TW" altLang="en-US" sz="2800" dirty="0" smtClean="0"/>
              <a:t>學生完成七年一貫制學業，成績及格者，授予藝術學學士學位。</a:t>
            </a:r>
            <a:endParaRPr lang="en-US" altLang="zh-TW" sz="2800" dirty="0" smtClean="0"/>
          </a:p>
        </p:txBody>
      </p:sp>
      <p:pic>
        <p:nvPicPr>
          <p:cNvPr id="78852"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3632512074"/>
              </p:ext>
            </p:extLst>
          </p:nvPr>
        </p:nvGraphicFramePr>
        <p:xfrm>
          <a:off x="457200" y="1600200"/>
          <a:ext cx="8229600" cy="4602670"/>
        </p:xfrm>
        <a:graphic>
          <a:graphicData uri="http://schemas.openxmlformats.org/drawingml/2006/table">
            <a:tbl>
              <a:tblPr firstRow="1" bandRow="1">
                <a:tableStyleId>{5940675A-B579-460E-94D1-54222C63F5DA}</a:tableStyleId>
              </a:tblPr>
              <a:tblGrid>
                <a:gridCol w="1810544">
                  <a:extLst>
                    <a:ext uri="{9D8B030D-6E8A-4147-A177-3AD203B41FA5}">
                      <a16:colId xmlns:a16="http://schemas.microsoft.com/office/drawing/2014/main" xmlns="" val="20000"/>
                    </a:ext>
                  </a:extLst>
                </a:gridCol>
                <a:gridCol w="1800200">
                  <a:extLst>
                    <a:ext uri="{9D8B030D-6E8A-4147-A177-3AD203B41FA5}">
                      <a16:colId xmlns:a16="http://schemas.microsoft.com/office/drawing/2014/main" xmlns="" val="20001"/>
                    </a:ext>
                  </a:extLst>
                </a:gridCol>
                <a:gridCol w="720080">
                  <a:extLst>
                    <a:ext uri="{9D8B030D-6E8A-4147-A177-3AD203B41FA5}">
                      <a16:colId xmlns:a16="http://schemas.microsoft.com/office/drawing/2014/main" xmlns="" val="3189818104"/>
                    </a:ext>
                  </a:extLst>
                </a:gridCol>
                <a:gridCol w="3898776">
                  <a:extLst>
                    <a:ext uri="{9D8B030D-6E8A-4147-A177-3AD203B41FA5}">
                      <a16:colId xmlns:a16="http://schemas.microsoft.com/office/drawing/2014/main" xmlns="" val="20002"/>
                    </a:ext>
                  </a:extLst>
                </a:gridCol>
              </a:tblGrid>
              <a:tr h="579158">
                <a:tc>
                  <a:txBody>
                    <a:bodyPr/>
                    <a:lstStyle/>
                    <a:p>
                      <a:pPr algn="ct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招生學校</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lnL w="12700" cmpd="sng">
                      <a:noFill/>
                    </a:lnL>
                    <a:lnR w="12700" cap="flat" cmpd="sng" algn="ctr">
                      <a:solidFill>
                        <a:schemeClr val="tx1"/>
                      </a:solidFill>
                      <a:prstDash val="dashDot"/>
                      <a:round/>
                      <a:headEnd type="none" w="med" len="med"/>
                      <a:tailEnd type="none" w="med" len="med"/>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5">
                        <a:lumMod val="60000"/>
                        <a:lumOff val="40000"/>
                        <a:alpha val="40000"/>
                      </a:schemeClr>
                    </a:solidFill>
                  </a:tcPr>
                </a:tc>
                <a:tc>
                  <a:txBody>
                    <a:bodyPr/>
                    <a:lstStyle/>
                    <a:p>
                      <a:pPr algn="ct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招生系別</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5">
                        <a:lumMod val="60000"/>
                        <a:lumOff val="40000"/>
                        <a:alpha val="40000"/>
                      </a:schemeClr>
                    </a:solidFill>
                  </a:tcPr>
                </a:tc>
                <a:tc>
                  <a:txBody>
                    <a:bodyPr/>
                    <a:lstStyle/>
                    <a:p>
                      <a:pPr algn="ct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名額</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5">
                        <a:lumMod val="60000"/>
                        <a:lumOff val="40000"/>
                        <a:alpha val="40000"/>
                      </a:schemeClr>
                    </a:solidFill>
                  </a:tcPr>
                </a:tc>
                <a:tc>
                  <a:txBody>
                    <a:bodyPr/>
                    <a:lstStyle/>
                    <a:p>
                      <a:pPr algn="ct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考試科目</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lnL w="12700" cap="flat" cmpd="sng" algn="ctr">
                      <a:solidFill>
                        <a:schemeClr val="tx1"/>
                      </a:solidFill>
                      <a:prstDash val="dashDot"/>
                      <a:round/>
                      <a:headEnd type="none" w="med" len="med"/>
                      <a:tailEnd type="none" w="med" len="med"/>
                    </a:lnL>
                    <a:lnR w="12700" cmpd="sng">
                      <a:noFill/>
                    </a:lnR>
                    <a:lnT w="12700" cmpd="sng">
                      <a:noFill/>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chemeClr val="accent5">
                        <a:lumMod val="60000"/>
                        <a:lumOff val="40000"/>
                        <a:alpha val="40000"/>
                      </a:schemeClr>
                    </a:solidFill>
                  </a:tcPr>
                </a:tc>
                <a:extLst>
                  <a:ext uri="{0D108BD9-81ED-4DB2-BD59-A6C34878D82A}">
                    <a16:rowId xmlns:a16="http://schemas.microsoft.com/office/drawing/2014/main" xmlns="" val="10000"/>
                  </a:ext>
                </a:extLst>
              </a:tr>
              <a:tr h="579158">
                <a:tc rowSpan="3">
                  <a:txBody>
                    <a:bodyPr/>
                    <a:lstStyle/>
                    <a:p>
                      <a:pPr algn="ct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台南應用科技大學</a:t>
                      </a:r>
                      <a:endParaRPr lang="zh-TW" altLang="en-US" sz="3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lnL w="12700" cmpd="sng">
                      <a:noFill/>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美術系</a:t>
                      </a:r>
                      <a:endParaRPr lang="zh-TW" altLang="en-US" sz="3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100</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素描</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(300</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678596">
                <a:tc vMerge="1">
                  <a:txBody>
                    <a:bodyPr/>
                    <a:lstStyle/>
                    <a:p>
                      <a:endParaRPr lang="zh-TW" altLang="en-US" sz="3200" dirty="0"/>
                    </a:p>
                  </a:txBody>
                  <a:tcPr/>
                </a:tc>
                <a:tc>
                  <a:txBody>
                    <a:bodyPr/>
                    <a:lstStyle/>
                    <a:p>
                      <a:pPr algn="ct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音樂系</a:t>
                      </a:r>
                      <a:endParaRPr lang="zh-TW" altLang="en-US" sz="3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65</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樂理</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含音樂常識</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(100</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a:t>
                      </a:r>
                    </a:p>
                    <a:p>
                      <a:pPr algn="l"/>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聽寫</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筆試</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)(50</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a:t>
                      </a:r>
                    </a:p>
                    <a:p>
                      <a:pPr algn="l"/>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視唱</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面試</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)(50</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a:t>
                      </a:r>
                    </a:p>
                    <a:p>
                      <a:pPr algn="l"/>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主修科目</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(400</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579158">
                <a:tc vMerge="1">
                  <a:txBody>
                    <a:bodyPr/>
                    <a:lstStyle/>
                    <a:p>
                      <a:endParaRPr lang="zh-TW" altLang="en-US" sz="3200" dirty="0"/>
                    </a:p>
                  </a:txBody>
                  <a:tcPr/>
                </a:tc>
                <a:tc>
                  <a:txBody>
                    <a:bodyPr/>
                    <a:lstStyle/>
                    <a:p>
                      <a:pPr algn="ct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舞蹈系</a:t>
                      </a:r>
                      <a:endParaRPr lang="zh-TW" altLang="en-US" sz="3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45</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舞蹈基本動作</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(400</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1066870">
                <a:tc>
                  <a:txBody>
                    <a:bodyPr/>
                    <a:lstStyle/>
                    <a:p>
                      <a:pPr algn="ctr"/>
                      <a:r>
                        <a:rPr lang="zh-TW" altLang="en-US" sz="3000" dirty="0" smtClean="0">
                          <a:latin typeface="Times New Roman" panose="02020603050405020304" pitchFamily="18" charset="0"/>
                          <a:ea typeface="標楷體" panose="03000509000000000000" pitchFamily="65" charset="-120"/>
                          <a:cs typeface="Times New Roman" panose="02020603050405020304" pitchFamily="18" charset="0"/>
                        </a:rPr>
                        <a:t>東方設計大學</a:t>
                      </a:r>
                      <a:endParaRPr lang="zh-TW" altLang="en-US" sz="3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lnL w="12700" cmpd="sng">
                      <a:noFill/>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solidFill>
                      <a:srgbClr val="CCECFF"/>
                    </a:solidFill>
                  </a:tcPr>
                </a:tc>
                <a:tc>
                  <a:txBody>
                    <a:bodyPr/>
                    <a:lstStyle/>
                    <a:p>
                      <a:pPr algn="ctr"/>
                      <a:r>
                        <a:rPr lang="zh-TW" altLang="en-US" sz="3000" spc="-500" baseline="0" dirty="0" smtClean="0">
                          <a:latin typeface="Times New Roman" panose="02020603050405020304" pitchFamily="18" charset="0"/>
                          <a:ea typeface="標楷體" panose="03000509000000000000" pitchFamily="65" charset="-120"/>
                          <a:cs typeface="Times New Roman" panose="02020603050405020304" pitchFamily="18" charset="0"/>
                        </a:rPr>
                        <a:t>美術工藝系</a:t>
                      </a:r>
                      <a:r>
                        <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3000" dirty="0" smtClean="0">
                          <a:latin typeface="Times New Roman" panose="02020603050405020304" pitchFamily="18" charset="0"/>
                          <a:ea typeface="標楷體" panose="03000509000000000000" pitchFamily="65" charset="-120"/>
                          <a:cs typeface="Times New Roman" panose="02020603050405020304" pitchFamily="18" charset="0"/>
                        </a:rPr>
                      </a:b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美術專長</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30</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靜物素描</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(300</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a:t>
                      </a:r>
                    </a:p>
                    <a:p>
                      <a:pPr algn="l"/>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書面審查</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(100</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分</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3" marB="45723" anchor="ctr">
                    <a:lnL w="12700" cap="flat" cmpd="sng" algn="ctr">
                      <a:solidFill>
                        <a:schemeClr val="tx1"/>
                      </a:solid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bl>
          </a:graphicData>
        </a:graphic>
      </p:graphicFrame>
      <p:sp>
        <p:nvSpPr>
          <p:cNvPr id="80898" name="標題 1"/>
          <p:cNvSpPr>
            <a:spLocks noGrp="1"/>
          </p:cNvSpPr>
          <p:nvPr>
            <p:ph type="title"/>
          </p:nvPr>
        </p:nvSpPr>
        <p:spPr/>
        <p:txBody>
          <a:bodyPr/>
          <a:lstStyle/>
          <a:p>
            <a:r>
              <a:rPr lang="zh-TW" altLang="en-US" sz="4000" dirty="0" smtClean="0"/>
              <a:t>特色招生甄選入學</a:t>
            </a:r>
            <a:r>
              <a:rPr lang="en-US" altLang="zh-TW" sz="4000" dirty="0" smtClean="0"/>
              <a:t>(</a:t>
            </a:r>
            <a:r>
              <a:rPr lang="zh-TW" altLang="en-US" sz="4000" dirty="0" smtClean="0"/>
              <a:t>七年一貫制</a:t>
            </a:r>
            <a:r>
              <a:rPr lang="en-US" altLang="zh-TW" sz="4000" dirty="0" smtClean="0"/>
              <a:t>)</a:t>
            </a:r>
            <a:br>
              <a:rPr lang="en-US" altLang="zh-TW" sz="4000" dirty="0" smtClean="0"/>
            </a:br>
            <a:r>
              <a:rPr lang="zh-TW" altLang="en-US" sz="4000" dirty="0"/>
              <a:t>招生</a:t>
            </a:r>
            <a:r>
              <a:rPr lang="zh-TW" altLang="en-US" sz="4000" dirty="0" smtClean="0"/>
              <a:t>學校、名額、考試科目</a:t>
            </a:r>
          </a:p>
        </p:txBody>
      </p:sp>
      <p:pic>
        <p:nvPicPr>
          <p:cNvPr id="80923"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581" y="3140968"/>
            <a:ext cx="1729569" cy="1986533"/>
          </a:xfrm>
          <a:prstGeom prst="rect">
            <a:avLst/>
          </a:prstGeom>
        </p:spPr>
      </p:pic>
      <p:pic>
        <p:nvPicPr>
          <p:cNvPr id="5" name="圖片 4"/>
          <p:cNvPicPr>
            <a:picLocks noChangeAspect="1"/>
          </p:cNvPicPr>
          <p:nvPr/>
        </p:nvPicPr>
        <p:blipFill rotWithShape="1">
          <a:blip r:embed="rId4">
            <a:extLst>
              <a:ext uri="{28A0092B-C50C-407E-A947-70E740481C1C}">
                <a14:useLocalDpi xmlns:a14="http://schemas.microsoft.com/office/drawing/2010/main" val="0"/>
              </a:ext>
            </a:extLst>
          </a:blip>
          <a:srcRect l="8400" t="21000" r="7601" b="26501"/>
          <a:stretch/>
        </p:blipFill>
        <p:spPr>
          <a:xfrm>
            <a:off x="107504" y="1263912"/>
            <a:ext cx="8820472" cy="5212634"/>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563096400"/>
              </p:ext>
            </p:extLst>
          </p:nvPr>
        </p:nvGraphicFramePr>
        <p:xfrm>
          <a:off x="683567" y="1805386"/>
          <a:ext cx="7890049" cy="4303880"/>
        </p:xfrm>
        <a:graphic>
          <a:graphicData uri="http://schemas.openxmlformats.org/drawingml/2006/table">
            <a:tbl>
              <a:tblPr firstRow="1" bandRow="1">
                <a:tableStyleId>{5940675A-B579-460E-94D1-54222C63F5DA}</a:tableStyleId>
              </a:tblPr>
              <a:tblGrid>
                <a:gridCol w="1368153">
                  <a:extLst>
                    <a:ext uri="{9D8B030D-6E8A-4147-A177-3AD203B41FA5}">
                      <a16:colId xmlns:a16="http://schemas.microsoft.com/office/drawing/2014/main" xmlns="" val="20000"/>
                    </a:ext>
                  </a:extLst>
                </a:gridCol>
                <a:gridCol w="3168352">
                  <a:extLst>
                    <a:ext uri="{9D8B030D-6E8A-4147-A177-3AD203B41FA5}">
                      <a16:colId xmlns:a16="http://schemas.microsoft.com/office/drawing/2014/main" xmlns="" val="20001"/>
                    </a:ext>
                  </a:extLst>
                </a:gridCol>
                <a:gridCol w="3353544">
                  <a:extLst>
                    <a:ext uri="{9D8B030D-6E8A-4147-A177-3AD203B41FA5}">
                      <a16:colId xmlns:a16="http://schemas.microsoft.com/office/drawing/2014/main" xmlns="" val="20002"/>
                    </a:ext>
                  </a:extLst>
                </a:gridCol>
              </a:tblGrid>
              <a:tr h="759518">
                <a:tc>
                  <a:txBody>
                    <a:bodyPr/>
                    <a:lstStyle/>
                    <a:p>
                      <a:pPr algn="ct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項目</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5" marB="45715" anchor="ctr">
                    <a:lnL w="12700" cap="flat" cmpd="sng" algn="ctr">
                      <a:no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no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台南應用科技大學</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5" marB="45715"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no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東方設計大學</a:t>
                      </a:r>
                      <a:endPar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715" marB="45715" anchor="ctr">
                    <a:lnL w="12700" cap="flat" cmpd="sng" algn="ctr">
                      <a:solidFill>
                        <a:schemeClr val="tx1"/>
                      </a:solidFill>
                      <a:prstDash val="dashDot"/>
                      <a:round/>
                      <a:headEnd type="none" w="med" len="med"/>
                      <a:tailEnd type="none" w="med" len="med"/>
                    </a:lnL>
                    <a:lnR w="12700" cap="flat" cmpd="sng" algn="ctr">
                      <a:noFill/>
                      <a:prstDash val="dashDot"/>
                      <a:round/>
                      <a:headEnd type="none" w="med" len="med"/>
                      <a:tailEnd type="none" w="med" len="med"/>
                    </a:lnR>
                    <a:lnT w="12700" cap="flat" cmpd="sng" algn="ctr">
                      <a:no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xmlns="" val="10000"/>
                  </a:ext>
                </a:extLst>
              </a:tr>
              <a:tr h="1692000">
                <a:tc>
                  <a:txBody>
                    <a:bodyPr/>
                    <a:lstStyle/>
                    <a:p>
                      <a:pPr algn="ct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報名</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5" marB="45715" anchor="ctr">
                    <a:lnL w="12700" cap="flat" cmpd="sng" algn="ctr">
                      <a:no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網路報名：</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星期二</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起</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星期三</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止</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marT="45715" marB="45715"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通訊及現場報名：</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星期四</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起</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星期三</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止</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marT="45715" marB="45715" anchor="ctr">
                    <a:lnL w="12700" cap="flat" cmpd="sng" algn="ctr">
                      <a:solidFill>
                        <a:schemeClr val="tx1"/>
                      </a:solid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694192">
                <a:tc>
                  <a:txBody>
                    <a:bodyPr/>
                    <a:lstStyle/>
                    <a:p>
                      <a:pPr algn="ct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考試</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5" marB="45715" anchor="ctr">
                    <a:lnL w="12700" cap="flat" cmpd="sng" algn="ctr">
                      <a:no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28</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星期六</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5" marB="45715"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14</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星期六</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5" marB="45715" anchor="ctr">
                    <a:lnL w="12700" cap="flat" cmpd="sng" algn="ctr">
                      <a:solidFill>
                        <a:schemeClr val="tx1"/>
                      </a:solid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579085">
                <a:tc>
                  <a:txBody>
                    <a:bodyPr/>
                    <a:lstStyle/>
                    <a:p>
                      <a:pPr algn="ct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放榜</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5" marB="45715" anchor="ctr">
                    <a:lnL w="12700" cap="flat" cmpd="sng" algn="ctr">
                      <a:no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9</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星期四</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5" marB="45715"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星期三</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5" marB="45715" anchor="ctr">
                    <a:lnL w="12700" cap="flat" cmpd="sng" algn="ctr">
                      <a:solidFill>
                        <a:schemeClr val="tx1"/>
                      </a:solid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579085">
                <a:tc>
                  <a:txBody>
                    <a:bodyPr/>
                    <a:lstStyle/>
                    <a:p>
                      <a:pPr algn="ct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報到</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5" marB="45715" anchor="ctr">
                    <a:lnL w="12700" cap="flat" cmpd="sng" algn="ctr">
                      <a:no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noFill/>
                      <a:prstDash val="dashDot"/>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22</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日前</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星期三</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5" marB="45715" anchor="ctr">
                    <a:lnL w="12700" cap="flat" cmpd="sng" algn="ctr">
                      <a:solidFill>
                        <a:schemeClr val="tx1"/>
                      </a:solidFill>
                      <a:prstDash val="dashDot"/>
                      <a:round/>
                      <a:headEnd type="none" w="med" len="med"/>
                      <a:tailEnd type="none" w="med" len="med"/>
                    </a:lnL>
                    <a:lnR w="12700" cap="flat" cmpd="sng" algn="ctr">
                      <a:solidFill>
                        <a:schemeClr val="tx1"/>
                      </a:solid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noFill/>
                      <a:prstDash val="dashDot"/>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13</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星期一</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marT="45715" marB="45715" anchor="ctr">
                    <a:lnL w="12700" cap="flat" cmpd="sng" algn="ctr">
                      <a:solidFill>
                        <a:schemeClr val="tx1"/>
                      </a:solid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dashDot"/>
                      <a:round/>
                      <a:headEnd type="none" w="med" len="med"/>
                      <a:tailEnd type="none" w="med" len="med"/>
                    </a:lnT>
                    <a:lnB w="12700" cap="flat" cmpd="sng" algn="ctr">
                      <a:noFill/>
                      <a:prstDash val="dash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pic>
        <p:nvPicPr>
          <p:cNvPr id="5" name="圖片 4"/>
          <p:cNvPicPr>
            <a:picLocks noChangeAspect="1"/>
          </p:cNvPicPr>
          <p:nvPr/>
        </p:nvPicPr>
        <p:blipFill rotWithShape="1">
          <a:blip r:embed="rId2">
            <a:extLst>
              <a:ext uri="{28A0092B-C50C-407E-A947-70E740481C1C}">
                <a14:useLocalDpi xmlns:a14="http://schemas.microsoft.com/office/drawing/2010/main" val="0"/>
              </a:ext>
            </a:extLst>
          </a:blip>
          <a:srcRect l="2726" t="4200" r="3703" b="8651"/>
          <a:stretch/>
        </p:blipFill>
        <p:spPr>
          <a:xfrm>
            <a:off x="-396552" y="1025612"/>
            <a:ext cx="9937104" cy="5903945"/>
          </a:xfrm>
          <a:prstGeom prst="rect">
            <a:avLst/>
          </a:prstGeom>
        </p:spPr>
      </p:pic>
      <p:sp>
        <p:nvSpPr>
          <p:cNvPr id="81922" name="標題 1"/>
          <p:cNvSpPr>
            <a:spLocks noGrp="1"/>
          </p:cNvSpPr>
          <p:nvPr>
            <p:ph type="title"/>
          </p:nvPr>
        </p:nvSpPr>
        <p:spPr/>
        <p:txBody>
          <a:bodyPr/>
          <a:lstStyle/>
          <a:p>
            <a:r>
              <a:rPr lang="zh-TW" altLang="en-US" sz="4000" smtClean="0"/>
              <a:t>特色招生甄選入學</a:t>
            </a:r>
            <a:r>
              <a:rPr lang="en-US" altLang="zh-TW" sz="4000" smtClean="0"/>
              <a:t>(</a:t>
            </a:r>
            <a:r>
              <a:rPr lang="zh-TW" altLang="en-US" sz="4000" smtClean="0"/>
              <a:t>七年一貫制</a:t>
            </a:r>
            <a:r>
              <a:rPr lang="en-US" altLang="zh-TW" sz="4000" smtClean="0"/>
              <a:t>)</a:t>
            </a:r>
            <a:br>
              <a:rPr lang="en-US" altLang="zh-TW" sz="4000" smtClean="0"/>
            </a:br>
            <a:r>
              <a:rPr lang="zh-TW" altLang="en-US" sz="4000" smtClean="0"/>
              <a:t>辦理日程</a:t>
            </a:r>
          </a:p>
        </p:txBody>
      </p:sp>
      <p:pic>
        <p:nvPicPr>
          <p:cNvPr id="81949" name="圖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17722841"/>
              </p:ext>
            </p:extLst>
          </p:nvPr>
        </p:nvGraphicFramePr>
        <p:xfrm>
          <a:off x="395536" y="908721"/>
          <a:ext cx="8496944" cy="2677393"/>
        </p:xfrm>
        <a:graphic>
          <a:graphicData uri="http://schemas.openxmlformats.org/drawingml/2006/table">
            <a:tbl>
              <a:tblPr firstRow="1" bandRow="1">
                <a:tableStyleId>{F2DE63D5-997A-4646-A377-4702673A728D}</a:tableStyleId>
              </a:tblPr>
              <a:tblGrid>
                <a:gridCol w="1189556">
                  <a:extLst>
                    <a:ext uri="{9D8B030D-6E8A-4147-A177-3AD203B41FA5}">
                      <a16:colId xmlns:a16="http://schemas.microsoft.com/office/drawing/2014/main" xmlns="" val="20000"/>
                    </a:ext>
                  </a:extLst>
                </a:gridCol>
                <a:gridCol w="3505000">
                  <a:extLst>
                    <a:ext uri="{9D8B030D-6E8A-4147-A177-3AD203B41FA5}">
                      <a16:colId xmlns:a16="http://schemas.microsoft.com/office/drawing/2014/main" xmlns="" val="20001"/>
                    </a:ext>
                  </a:extLst>
                </a:gridCol>
                <a:gridCol w="3802388">
                  <a:extLst>
                    <a:ext uri="{9D8B030D-6E8A-4147-A177-3AD203B41FA5}">
                      <a16:colId xmlns:a16="http://schemas.microsoft.com/office/drawing/2014/main" xmlns="" val="1985085486"/>
                    </a:ext>
                  </a:extLst>
                </a:gridCol>
              </a:tblGrid>
              <a:tr h="313328">
                <a:tc rowSpan="2">
                  <a:txBody>
                    <a:bodyPr/>
                    <a:lstStyle/>
                    <a:p>
                      <a:pPr algn="ctr"/>
                      <a:r>
                        <a:rPr lang="zh-TW" altLang="en-US" sz="1800" dirty="0" smtClean="0">
                          <a:latin typeface="標楷體" panose="03000509000000000000" pitchFamily="65" charset="-120"/>
                          <a:ea typeface="標楷體" panose="03000509000000000000" pitchFamily="65" charset="-120"/>
                        </a:rPr>
                        <a:t>招生學校</a:t>
                      </a:r>
                      <a:endParaRPr lang="zh-TW" altLang="en-US" sz="1800" dirty="0">
                        <a:latin typeface="標楷體" panose="03000509000000000000" pitchFamily="65" charset="-120"/>
                        <a:ea typeface="標楷體" panose="03000509000000000000" pitchFamily="65" charset="-120"/>
                        <a:cs typeface="Times New Roman" panose="02020603050405020304" pitchFamily="18" charset="0"/>
                      </a:endParaRPr>
                    </a:p>
                  </a:txBody>
                  <a:tcPr marT="45701" marB="45701"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gridSpan="2">
                  <a:txBody>
                    <a:bodyPr/>
                    <a:lstStyle/>
                    <a:p>
                      <a:pPr algn="ctr"/>
                      <a:r>
                        <a:rPr lang="zh-TW" altLang="en-US" sz="1800" dirty="0" smtClean="0">
                          <a:latin typeface="標楷體" panose="03000509000000000000" pitchFamily="65" charset="-120"/>
                          <a:ea typeface="標楷體" panose="03000509000000000000" pitchFamily="65" charset="-120"/>
                        </a:rPr>
                        <a:t>慈濟科技大學</a:t>
                      </a:r>
                      <a:endParaRPr lang="en-US" altLang="zh-TW" sz="1800" dirty="0" smtClean="0">
                        <a:latin typeface="標楷體" panose="03000509000000000000" pitchFamily="65" charset="-120"/>
                        <a:ea typeface="標楷體" panose="03000509000000000000" pitchFamily="65" charset="-120"/>
                      </a:endParaRPr>
                    </a:p>
                  </a:txBody>
                  <a:tcPr marT="45701" marB="45701"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tc hMerge="1">
                  <a:txBody>
                    <a:bodyPr/>
                    <a:lstStyle/>
                    <a:p>
                      <a:pPr algn="ctr"/>
                      <a:endParaRPr lang="en-US" altLang="zh-TW" sz="1800" dirty="0" smtClean="0">
                        <a:latin typeface="標楷體" panose="03000509000000000000" pitchFamily="65" charset="-120"/>
                        <a:ea typeface="標楷體" panose="03000509000000000000" pitchFamily="65" charset="-120"/>
                      </a:endParaRPr>
                    </a:p>
                  </a:txBody>
                  <a:tcPr marT="45701" marB="45701" anchor="ct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0"/>
                  </a:ext>
                </a:extLst>
              </a:tr>
              <a:tr h="786405">
                <a:tc v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標楷體" panose="03000509000000000000" pitchFamily="65" charset="-120"/>
                          <a:ea typeface="標楷體" panose="03000509000000000000" pitchFamily="65" charset="-120"/>
                        </a:rPr>
                        <a:t>五專護理科</a:t>
                      </a:r>
                      <a:r>
                        <a:rPr lang="zh-TW" altLang="en-US" sz="1800" b="1" dirty="0" smtClean="0">
                          <a:latin typeface="標楷體" panose="03000509000000000000" pitchFamily="65" charset="-120"/>
                          <a:ea typeface="標楷體" panose="03000509000000000000" pitchFamily="65" charset="-120"/>
                        </a:rPr>
                        <a:t>原住民</a:t>
                      </a:r>
                      <a:r>
                        <a:rPr lang="zh-TW" altLang="en-US" sz="1800" dirty="0" smtClean="0">
                          <a:latin typeface="標楷體" panose="03000509000000000000" pitchFamily="65" charset="-120"/>
                          <a:ea typeface="標楷體" panose="03000509000000000000" pitchFamily="65" charset="-120"/>
                        </a:rPr>
                        <a:t>單獨招生</a:t>
                      </a:r>
                      <a:endParaRPr lang="zh-TW" altLang="en-US" sz="1800" dirty="0" smtClean="0">
                        <a:latin typeface="標楷體" panose="03000509000000000000" pitchFamily="65" charset="-120"/>
                        <a:ea typeface="標楷體" panose="03000509000000000000" pitchFamily="65" charset="-120"/>
                        <a:cs typeface="Times New Roman" panose="02020603050405020304" pitchFamily="18" charset="0"/>
                      </a:endParaRPr>
                    </a:p>
                  </a:txBody>
                  <a:tcPr marT="45701" marB="4570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FF6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標楷體" panose="03000509000000000000" pitchFamily="65" charset="-120"/>
                          <a:ea typeface="標楷體" panose="03000509000000000000" pitchFamily="65" charset="-120"/>
                        </a:rPr>
                        <a:t>五專護理科</a:t>
                      </a:r>
                      <a:r>
                        <a:rPr lang="zh-TW" altLang="en-US" sz="1800" b="1" dirty="0" smtClean="0">
                          <a:latin typeface="標楷體" panose="03000509000000000000" pitchFamily="65" charset="-120"/>
                          <a:ea typeface="標楷體" panose="03000509000000000000" pitchFamily="65" charset="-120"/>
                        </a:rPr>
                        <a:t>新住民子女</a:t>
                      </a:r>
                      <a:r>
                        <a:rPr lang="zh-TW" altLang="en-US" sz="1800" dirty="0" smtClean="0">
                          <a:latin typeface="標楷體" panose="03000509000000000000" pitchFamily="65" charset="-120"/>
                          <a:ea typeface="標楷體" panose="03000509000000000000" pitchFamily="65" charset="-120"/>
                        </a:rPr>
                        <a:t>單獨招生</a:t>
                      </a:r>
                      <a:r>
                        <a:rPr lang="en-US" altLang="zh-TW" sz="1800" dirty="0" smtClean="0">
                          <a:solidFill>
                            <a:srgbClr val="FF0000"/>
                          </a:solidFill>
                          <a:latin typeface="標楷體" panose="03000509000000000000" pitchFamily="65" charset="-120"/>
                          <a:ea typeface="標楷體" panose="03000509000000000000" pitchFamily="65" charset="-120"/>
                        </a:rPr>
                        <a:t>(108</a:t>
                      </a:r>
                      <a:r>
                        <a:rPr lang="zh-TW" altLang="en-US" sz="1800" dirty="0" smtClean="0">
                          <a:solidFill>
                            <a:srgbClr val="FF0000"/>
                          </a:solidFill>
                          <a:latin typeface="標楷體" panose="03000509000000000000" pitchFamily="65" charset="-120"/>
                          <a:ea typeface="標楷體" panose="03000509000000000000" pitchFamily="65" charset="-120"/>
                        </a:rPr>
                        <a:t>學年度起新增</a:t>
                      </a:r>
                      <a:r>
                        <a:rPr lang="en-US" altLang="zh-TW" sz="1800" dirty="0" smtClean="0">
                          <a:solidFill>
                            <a:srgbClr val="FF0000"/>
                          </a:solidFill>
                          <a:latin typeface="標楷體" panose="03000509000000000000" pitchFamily="65" charset="-120"/>
                          <a:ea typeface="標楷體" panose="03000509000000000000" pitchFamily="65" charset="-120"/>
                        </a:rPr>
                        <a:t>)</a:t>
                      </a:r>
                      <a:endParaRPr lang="zh-TW" altLang="en-US" sz="1800" dirty="0" smtClean="0">
                        <a:solidFill>
                          <a:srgbClr val="FF0000"/>
                        </a:solidFill>
                        <a:latin typeface="標楷體" panose="03000509000000000000" pitchFamily="65" charset="-120"/>
                        <a:ea typeface="標楷體" panose="03000509000000000000" pitchFamily="65" charset="-120"/>
                        <a:cs typeface="Times New Roman" panose="02020603050405020304" pitchFamily="18" charset="0"/>
                      </a:endParaRPr>
                    </a:p>
                  </a:txBody>
                  <a:tcPr marT="45701" marB="45701"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2001699422"/>
                  </a:ext>
                </a:extLst>
              </a:tr>
              <a:tr h="314925">
                <a:tc>
                  <a:txBody>
                    <a:bodyPr/>
                    <a:lstStyle/>
                    <a:p>
                      <a:pPr algn="ctr"/>
                      <a:r>
                        <a:rPr lang="zh-TW" altLang="en-US" sz="1800" dirty="0" smtClean="0">
                          <a:latin typeface="標楷體" panose="03000509000000000000" pitchFamily="65" charset="-120"/>
                          <a:ea typeface="標楷體" panose="03000509000000000000" pitchFamily="65" charset="-120"/>
                        </a:rPr>
                        <a:t>招生名額</a:t>
                      </a:r>
                      <a:endParaRPr lang="zh-TW" altLang="en-US" sz="1800" dirty="0">
                        <a:latin typeface="標楷體" panose="03000509000000000000" pitchFamily="65" charset="-120"/>
                        <a:ea typeface="標楷體" panose="03000509000000000000" pitchFamily="65" charset="-120"/>
                        <a:cs typeface="Times New Roman" panose="02020603050405020304" pitchFamily="18" charset="0"/>
                      </a:endParaRPr>
                    </a:p>
                  </a:txBody>
                  <a:tcPr marT="45701" marB="45701" anchor="ctr">
                    <a:lnR w="28575" cap="flat" cmpd="sng" algn="ctr">
                      <a:solidFill>
                        <a:schemeClr val="accent3">
                          <a:lumMod val="40000"/>
                          <a:lumOff val="6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3">
                          <a:lumMod val="40000"/>
                          <a:lumOff val="60000"/>
                        </a:schemeClr>
                      </a:solidFill>
                      <a:prstDash val="solid"/>
                      <a:round/>
                      <a:headEnd type="none" w="med" len="med"/>
                      <a:tailEnd type="none" w="med" len="med"/>
                    </a:lnB>
                    <a:solidFill>
                      <a:schemeClr val="bg1"/>
                    </a:solidFill>
                  </a:tcPr>
                </a:tc>
                <a:tc>
                  <a:txBody>
                    <a:bodyPr/>
                    <a:lstStyle/>
                    <a:p>
                      <a:pPr algn="ctr"/>
                      <a:r>
                        <a:rPr lang="en-US" altLang="zh-TW" sz="1800" dirty="0" smtClean="0">
                          <a:latin typeface="標楷體" panose="03000509000000000000" pitchFamily="65" charset="-120"/>
                          <a:ea typeface="標楷體" panose="03000509000000000000" pitchFamily="65" charset="-120"/>
                        </a:rPr>
                        <a:t>100</a:t>
                      </a:r>
                      <a:r>
                        <a:rPr lang="zh-TW" altLang="en-US" sz="1800" dirty="0" smtClean="0">
                          <a:latin typeface="標楷體" panose="03000509000000000000" pitchFamily="65" charset="-120"/>
                          <a:ea typeface="標楷體" panose="03000509000000000000" pitchFamily="65" charset="-120"/>
                        </a:rPr>
                        <a:t>名</a:t>
                      </a:r>
                      <a:endParaRPr lang="zh-TW" altLang="en-US" sz="1800" dirty="0">
                        <a:latin typeface="標楷體" panose="03000509000000000000" pitchFamily="65" charset="-120"/>
                        <a:ea typeface="標楷體" panose="03000509000000000000" pitchFamily="65" charset="-120"/>
                        <a:cs typeface="Times New Roman" panose="02020603050405020304" pitchFamily="18" charset="0"/>
                      </a:endParaRPr>
                    </a:p>
                  </a:txBody>
                  <a:tcPr marT="45701" marB="45701" anchor="ctr">
                    <a:lnL w="28575" cap="flat" cmpd="sng" algn="ctr">
                      <a:solidFill>
                        <a:schemeClr val="accent3">
                          <a:lumMod val="40000"/>
                          <a:lumOff val="60000"/>
                        </a:schemeClr>
                      </a:solidFill>
                      <a:prstDash val="solid"/>
                      <a:round/>
                      <a:headEnd type="none" w="med" len="med"/>
                      <a:tailEnd type="none" w="med" len="med"/>
                    </a:lnL>
                    <a:lnR w="28575" cap="flat" cmpd="sng" algn="ctr">
                      <a:solidFill>
                        <a:schemeClr val="accent3">
                          <a:lumMod val="40000"/>
                          <a:lumOff val="6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3">
                          <a:lumMod val="40000"/>
                          <a:lumOff val="60000"/>
                        </a:schemeClr>
                      </a:solidFill>
                      <a:prstDash val="solid"/>
                      <a:round/>
                      <a:headEnd type="none" w="med" len="med"/>
                      <a:tailEnd type="none" w="med" len="med"/>
                    </a:lnB>
                    <a:solidFill>
                      <a:schemeClr val="bg1"/>
                    </a:solidFill>
                  </a:tcPr>
                </a:tc>
                <a:tc>
                  <a:txBody>
                    <a:bodyPr/>
                    <a:lstStyle/>
                    <a:p>
                      <a:pPr algn="ctr"/>
                      <a:r>
                        <a:rPr lang="en-US" altLang="zh-TW" sz="1800" dirty="0" smtClean="0">
                          <a:latin typeface="標楷體" panose="03000509000000000000" pitchFamily="65" charset="-120"/>
                          <a:ea typeface="標楷體" panose="03000509000000000000" pitchFamily="65" charset="-120"/>
                        </a:rPr>
                        <a:t>50</a:t>
                      </a:r>
                      <a:r>
                        <a:rPr lang="zh-TW" altLang="en-US" sz="1800" dirty="0" smtClean="0">
                          <a:latin typeface="標楷體" panose="03000509000000000000" pitchFamily="65" charset="-120"/>
                          <a:ea typeface="標楷體" panose="03000509000000000000" pitchFamily="65" charset="-120"/>
                        </a:rPr>
                        <a:t>名</a:t>
                      </a:r>
                      <a:endParaRPr lang="zh-TW" altLang="en-US" sz="1800" dirty="0">
                        <a:latin typeface="標楷體" panose="03000509000000000000" pitchFamily="65" charset="-120"/>
                        <a:ea typeface="標楷體" panose="03000509000000000000" pitchFamily="65" charset="-120"/>
                        <a:cs typeface="Times New Roman" panose="02020603050405020304" pitchFamily="18" charset="0"/>
                      </a:endParaRPr>
                    </a:p>
                  </a:txBody>
                  <a:tcPr marT="45701" marB="45701" anchor="ctr">
                    <a:lnL w="28575" cap="flat" cmpd="sng" algn="ctr">
                      <a:solidFill>
                        <a:schemeClr val="accent3">
                          <a:lumMod val="40000"/>
                          <a:lumOff val="60000"/>
                        </a:schemeClr>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accent3">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14925">
                <a:tc>
                  <a:txBody>
                    <a:bodyPr/>
                    <a:lstStyle/>
                    <a:p>
                      <a:pPr algn="ctr"/>
                      <a:r>
                        <a:rPr lang="zh-TW" altLang="en-US" sz="1800" dirty="0" smtClean="0">
                          <a:latin typeface="標楷體" panose="03000509000000000000" pitchFamily="65" charset="-120"/>
                          <a:ea typeface="標楷體" panose="03000509000000000000" pitchFamily="65" charset="-120"/>
                        </a:rPr>
                        <a:t>限制條件</a:t>
                      </a:r>
                      <a:endParaRPr lang="zh-TW" altLang="en-US" sz="1800" dirty="0">
                        <a:latin typeface="標楷體" panose="03000509000000000000" pitchFamily="65" charset="-120"/>
                        <a:ea typeface="標楷體" panose="03000509000000000000" pitchFamily="65" charset="-120"/>
                        <a:cs typeface="Times New Roman" panose="02020603050405020304" pitchFamily="18" charset="0"/>
                      </a:endParaRPr>
                    </a:p>
                  </a:txBody>
                  <a:tcPr marT="45701" marB="45701" anchor="ctr">
                    <a:lnR w="28575" cap="flat" cmpd="sng" algn="ctr">
                      <a:solidFill>
                        <a:schemeClr val="accent3">
                          <a:lumMod val="40000"/>
                          <a:lumOff val="60000"/>
                        </a:schemeClr>
                      </a:solidFill>
                      <a:prstDash val="solid"/>
                      <a:round/>
                      <a:headEnd type="none" w="med" len="med"/>
                      <a:tailEnd type="none" w="med" len="med"/>
                    </a:lnR>
                    <a:lnT w="28575" cap="flat" cmpd="sng" algn="ctr">
                      <a:solidFill>
                        <a:schemeClr val="accent3">
                          <a:lumMod val="40000"/>
                          <a:lumOff val="60000"/>
                        </a:schemeClr>
                      </a:solidFill>
                      <a:prstDash val="solid"/>
                      <a:round/>
                      <a:headEnd type="none" w="med" len="med"/>
                      <a:tailEnd type="none" w="med" len="med"/>
                    </a:lnT>
                    <a:lnB w="28575" cap="flat" cmpd="sng" algn="ctr">
                      <a:solidFill>
                        <a:schemeClr val="accent3">
                          <a:lumMod val="40000"/>
                          <a:lumOff val="60000"/>
                        </a:schemeClr>
                      </a:solidFill>
                      <a:prstDash val="solid"/>
                      <a:round/>
                      <a:headEnd type="none" w="med" len="med"/>
                      <a:tailEnd type="none" w="med" len="med"/>
                    </a:lnB>
                    <a:solidFill>
                      <a:schemeClr val="bg1"/>
                    </a:solidFill>
                  </a:tcPr>
                </a:tc>
                <a:tc>
                  <a:txBody>
                    <a:bodyPr/>
                    <a:lstStyle/>
                    <a:p>
                      <a:pPr algn="ctr"/>
                      <a:r>
                        <a:rPr lang="zh-TW" altLang="en-US" sz="1800" dirty="0" smtClean="0">
                          <a:latin typeface="標楷體" panose="03000509000000000000" pitchFamily="65" charset="-120"/>
                          <a:ea typeface="標楷體" panose="03000509000000000000" pitchFamily="65" charset="-120"/>
                        </a:rPr>
                        <a:t>限</a:t>
                      </a:r>
                      <a:r>
                        <a:rPr lang="en-US" altLang="zh-TW" sz="1800" dirty="0" smtClean="0">
                          <a:latin typeface="標楷體" panose="03000509000000000000" pitchFamily="65" charset="-120"/>
                          <a:ea typeface="標楷體" panose="03000509000000000000" pitchFamily="65" charset="-120"/>
                        </a:rPr>
                        <a:t>25</a:t>
                      </a:r>
                      <a:r>
                        <a:rPr lang="zh-TW" altLang="en-US" sz="1800" dirty="0" smtClean="0">
                          <a:latin typeface="標楷體" panose="03000509000000000000" pitchFamily="65" charset="-120"/>
                          <a:ea typeface="標楷體" panose="03000509000000000000" pitchFamily="65" charset="-120"/>
                        </a:rPr>
                        <a:t>歲以下具原住民身分</a:t>
                      </a:r>
                      <a:endParaRPr lang="zh-TW" altLang="en-US" sz="1800" dirty="0">
                        <a:latin typeface="標楷體" panose="03000509000000000000" pitchFamily="65" charset="-120"/>
                        <a:ea typeface="標楷體" panose="03000509000000000000" pitchFamily="65" charset="-120"/>
                        <a:cs typeface="Times New Roman" panose="02020603050405020304" pitchFamily="18" charset="0"/>
                      </a:endParaRPr>
                    </a:p>
                  </a:txBody>
                  <a:tcPr marT="45701" marB="45701" anchor="ctr">
                    <a:lnL w="28575" cap="flat" cmpd="sng" algn="ctr">
                      <a:solidFill>
                        <a:schemeClr val="accent3">
                          <a:lumMod val="40000"/>
                          <a:lumOff val="60000"/>
                        </a:schemeClr>
                      </a:solidFill>
                      <a:prstDash val="solid"/>
                      <a:round/>
                      <a:headEnd type="none" w="med" len="med"/>
                      <a:tailEnd type="none" w="med" len="med"/>
                    </a:lnL>
                    <a:lnR w="28575" cap="flat" cmpd="sng" algn="ctr">
                      <a:solidFill>
                        <a:schemeClr val="accent3">
                          <a:lumMod val="40000"/>
                          <a:lumOff val="60000"/>
                        </a:schemeClr>
                      </a:solidFill>
                      <a:prstDash val="solid"/>
                      <a:round/>
                      <a:headEnd type="none" w="med" len="med"/>
                      <a:tailEnd type="none" w="med" len="med"/>
                    </a:lnR>
                    <a:lnT w="28575" cap="flat" cmpd="sng" algn="ctr">
                      <a:solidFill>
                        <a:schemeClr val="accent3">
                          <a:lumMod val="40000"/>
                          <a:lumOff val="60000"/>
                        </a:schemeClr>
                      </a:solidFill>
                      <a:prstDash val="solid"/>
                      <a:round/>
                      <a:headEnd type="none" w="med" len="med"/>
                      <a:tailEnd type="none" w="med" len="med"/>
                    </a:lnT>
                    <a:lnB w="28575" cap="flat" cmpd="sng" algn="ctr">
                      <a:solidFill>
                        <a:schemeClr val="accent3">
                          <a:lumMod val="40000"/>
                          <a:lumOff val="60000"/>
                        </a:schemeClr>
                      </a:solidFill>
                      <a:prstDash val="solid"/>
                      <a:round/>
                      <a:headEnd type="none" w="med" len="med"/>
                      <a:tailEnd type="none" w="med" len="med"/>
                    </a:lnB>
                    <a:solidFill>
                      <a:schemeClr val="bg1"/>
                    </a:solidFill>
                  </a:tcPr>
                </a:tc>
                <a:tc>
                  <a:txBody>
                    <a:bodyPr/>
                    <a:lstStyle/>
                    <a:p>
                      <a:pPr algn="ctr"/>
                      <a:r>
                        <a:rPr lang="zh-TW" altLang="en-US" sz="1800" dirty="0" smtClean="0">
                          <a:latin typeface="標楷體" panose="03000509000000000000" pitchFamily="65" charset="-120"/>
                          <a:ea typeface="標楷體" panose="03000509000000000000" pitchFamily="65" charset="-120"/>
                        </a:rPr>
                        <a:t>限</a:t>
                      </a:r>
                      <a:r>
                        <a:rPr lang="en-US" altLang="zh-TW" sz="1800" dirty="0" smtClean="0">
                          <a:latin typeface="標楷體" panose="03000509000000000000" pitchFamily="65" charset="-120"/>
                          <a:ea typeface="標楷體" panose="03000509000000000000" pitchFamily="65" charset="-120"/>
                        </a:rPr>
                        <a:t>25</a:t>
                      </a:r>
                      <a:r>
                        <a:rPr lang="zh-TW" altLang="en-US" sz="1800" dirty="0" smtClean="0">
                          <a:latin typeface="標楷體" panose="03000509000000000000" pitchFamily="65" charset="-120"/>
                          <a:ea typeface="標楷體" panose="03000509000000000000" pitchFamily="65" charset="-120"/>
                        </a:rPr>
                        <a:t>歲以下具新住民子女身分</a:t>
                      </a:r>
                      <a:endParaRPr lang="zh-TW" altLang="en-US" sz="1800" dirty="0">
                        <a:latin typeface="標楷體" panose="03000509000000000000" pitchFamily="65" charset="-120"/>
                        <a:ea typeface="標楷體" panose="03000509000000000000" pitchFamily="65" charset="-120"/>
                        <a:cs typeface="Times New Roman" panose="02020603050405020304" pitchFamily="18" charset="0"/>
                      </a:endParaRPr>
                    </a:p>
                  </a:txBody>
                  <a:tcPr marT="45701" marB="45701" anchor="ctr">
                    <a:lnL w="28575" cap="flat" cmpd="sng" algn="ctr">
                      <a:solidFill>
                        <a:schemeClr val="accent3">
                          <a:lumMod val="40000"/>
                          <a:lumOff val="60000"/>
                        </a:schemeClr>
                      </a:solidFill>
                      <a:prstDash val="solid"/>
                      <a:round/>
                      <a:headEnd type="none" w="med" len="med"/>
                      <a:tailEnd type="none" w="med" len="med"/>
                    </a:lnL>
                    <a:lnT w="28575" cap="flat" cmpd="sng" algn="ctr">
                      <a:solidFill>
                        <a:schemeClr val="accent3">
                          <a:lumMod val="40000"/>
                          <a:lumOff val="60000"/>
                        </a:schemeClr>
                      </a:solidFill>
                      <a:prstDash val="solid"/>
                      <a:round/>
                      <a:headEnd type="none" w="med" len="med"/>
                      <a:tailEnd type="none" w="med" len="med"/>
                    </a:lnT>
                    <a:lnB w="28575" cap="flat" cmpd="sng" algn="ctr">
                      <a:solidFill>
                        <a:schemeClr val="accent3">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14925">
                <a:tc>
                  <a:txBody>
                    <a:bodyPr/>
                    <a:lstStyle/>
                    <a:p>
                      <a:pPr algn="ctr"/>
                      <a:r>
                        <a:rPr lang="zh-TW" altLang="en-US" sz="1800" dirty="0" smtClean="0">
                          <a:latin typeface="標楷體" panose="03000509000000000000" pitchFamily="65" charset="-120"/>
                          <a:ea typeface="標楷體" panose="03000509000000000000" pitchFamily="65" charset="-120"/>
                        </a:rPr>
                        <a:t>考試科目</a:t>
                      </a:r>
                      <a:endParaRPr lang="zh-TW" altLang="en-US" sz="1800" dirty="0">
                        <a:latin typeface="標楷體" panose="03000509000000000000" pitchFamily="65" charset="-120"/>
                        <a:ea typeface="標楷體" panose="03000509000000000000" pitchFamily="65" charset="-120"/>
                        <a:cs typeface="Times New Roman" panose="02020603050405020304" pitchFamily="18" charset="0"/>
                      </a:endParaRPr>
                    </a:p>
                  </a:txBody>
                  <a:tcPr marT="45701" marB="45701" anchor="ctr">
                    <a:lnR w="28575" cap="flat" cmpd="sng" algn="ctr">
                      <a:solidFill>
                        <a:schemeClr val="accent3">
                          <a:lumMod val="40000"/>
                          <a:lumOff val="60000"/>
                        </a:schemeClr>
                      </a:solidFill>
                      <a:prstDash val="solid"/>
                      <a:round/>
                      <a:headEnd type="none" w="med" len="med"/>
                      <a:tailEnd type="none" w="med" len="med"/>
                    </a:lnR>
                    <a:lnT w="28575" cap="flat" cmpd="sng" algn="ctr">
                      <a:solidFill>
                        <a:schemeClr val="accent3">
                          <a:lumMod val="40000"/>
                          <a:lumOff val="60000"/>
                        </a:schemeClr>
                      </a:solidFill>
                      <a:prstDash val="solid"/>
                      <a:round/>
                      <a:headEnd type="none" w="med" len="med"/>
                      <a:tailEnd type="none" w="med" len="med"/>
                    </a:lnT>
                    <a:lnB w="28575" cap="flat" cmpd="sng" algn="ctr">
                      <a:solidFill>
                        <a:schemeClr val="accent3">
                          <a:lumMod val="40000"/>
                          <a:lumOff val="60000"/>
                        </a:schemeClr>
                      </a:solidFill>
                      <a:prstDash val="solid"/>
                      <a:round/>
                      <a:headEnd type="none" w="med" len="med"/>
                      <a:tailEnd type="none" w="med" len="med"/>
                    </a:lnB>
                    <a:solidFill>
                      <a:schemeClr val="bg1"/>
                    </a:solidFill>
                  </a:tcPr>
                </a:tc>
                <a:tc gridSpan="2">
                  <a:txBody>
                    <a:bodyPr/>
                    <a:lstStyle/>
                    <a:p>
                      <a:pPr algn="ctr"/>
                      <a:r>
                        <a:rPr lang="zh-TW" altLang="en-US" sz="1800" dirty="0" smtClean="0">
                          <a:latin typeface="標楷體" panose="03000509000000000000" pitchFamily="65" charset="-120"/>
                          <a:ea typeface="標楷體" panose="03000509000000000000" pitchFamily="65" charset="-120"/>
                        </a:rPr>
                        <a:t>國文、英語、數學</a:t>
                      </a:r>
                      <a:endParaRPr lang="zh-TW" altLang="en-US" sz="1800" dirty="0">
                        <a:latin typeface="標楷體" panose="03000509000000000000" pitchFamily="65" charset="-120"/>
                        <a:ea typeface="標楷體" panose="03000509000000000000" pitchFamily="65" charset="-120"/>
                        <a:cs typeface="Times New Roman" panose="02020603050405020304" pitchFamily="18" charset="0"/>
                      </a:endParaRPr>
                    </a:p>
                  </a:txBody>
                  <a:tcPr marT="45701" marB="45701" anchor="ctr">
                    <a:lnL w="28575" cap="flat" cmpd="sng" algn="ctr">
                      <a:solidFill>
                        <a:schemeClr val="accent3">
                          <a:lumMod val="40000"/>
                          <a:lumOff val="60000"/>
                        </a:schemeClr>
                      </a:solidFill>
                      <a:prstDash val="solid"/>
                      <a:round/>
                      <a:headEnd type="none" w="med" len="med"/>
                      <a:tailEnd type="none" w="med" len="med"/>
                    </a:lnL>
                    <a:lnT w="28575" cap="flat" cmpd="sng" algn="ctr">
                      <a:solidFill>
                        <a:schemeClr val="accent3">
                          <a:lumMod val="40000"/>
                          <a:lumOff val="60000"/>
                        </a:schemeClr>
                      </a:solidFill>
                      <a:prstDash val="solid"/>
                      <a:round/>
                      <a:headEnd type="none" w="med" len="med"/>
                      <a:tailEnd type="none" w="med" len="med"/>
                    </a:lnT>
                    <a:lnB w="28575" cap="flat" cmpd="sng" algn="ctr">
                      <a:solidFill>
                        <a:schemeClr val="accent3">
                          <a:lumMod val="40000"/>
                          <a:lumOff val="60000"/>
                        </a:schemeClr>
                      </a:solidFill>
                      <a:prstDash val="solid"/>
                      <a:round/>
                      <a:headEnd type="none" w="med" len="med"/>
                      <a:tailEnd type="none" w="med" len="med"/>
                    </a:lnB>
                    <a:solidFill>
                      <a:schemeClr val="bg1"/>
                    </a:solidFill>
                  </a:tcPr>
                </a:tc>
                <a:tc hMerge="1">
                  <a:txBody>
                    <a:bodyPr/>
                    <a:lstStyle/>
                    <a:p>
                      <a:pPr algn="ct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1" marB="45701" anchor="ctr">
                    <a:lnL w="12700" cap="flat" cmpd="sng" algn="ctr">
                      <a:no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ap="flat" cmpd="sng" algn="ctr">
                      <a:solidFill>
                        <a:schemeClr val="tx1"/>
                      </a:solidFill>
                      <a:prstDash val="dash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428100">
                <a:tc>
                  <a:txBody>
                    <a:bodyPr/>
                    <a:lstStyle/>
                    <a:p>
                      <a:pPr algn="ctr"/>
                      <a:r>
                        <a:rPr lang="zh-TW" altLang="en-US" sz="1800" dirty="0" smtClean="0">
                          <a:latin typeface="標楷體" panose="03000509000000000000" pitchFamily="65" charset="-120"/>
                          <a:ea typeface="標楷體" panose="03000509000000000000" pitchFamily="65" charset="-120"/>
                        </a:rPr>
                        <a:t>說明</a:t>
                      </a:r>
                      <a:endParaRPr lang="zh-TW" altLang="en-US" sz="1800" dirty="0">
                        <a:latin typeface="標楷體" panose="03000509000000000000" pitchFamily="65" charset="-120"/>
                        <a:ea typeface="標楷體" panose="03000509000000000000" pitchFamily="65" charset="-120"/>
                        <a:cs typeface="Times New Roman" panose="02020603050405020304" pitchFamily="18" charset="0"/>
                      </a:endParaRPr>
                    </a:p>
                  </a:txBody>
                  <a:tcPr marT="45701" marB="45701" anchor="ctr">
                    <a:lnR w="28575" cap="flat" cmpd="sng" algn="ctr">
                      <a:solidFill>
                        <a:schemeClr val="accent3">
                          <a:lumMod val="40000"/>
                          <a:lumOff val="60000"/>
                        </a:schemeClr>
                      </a:solidFill>
                      <a:prstDash val="solid"/>
                      <a:round/>
                      <a:headEnd type="none" w="med" len="med"/>
                      <a:tailEnd type="none" w="med" len="med"/>
                    </a:lnR>
                    <a:lnT w="28575" cap="flat" cmpd="sng" algn="ctr">
                      <a:solidFill>
                        <a:schemeClr val="accent3">
                          <a:lumMod val="40000"/>
                          <a:lumOff val="60000"/>
                        </a:schemeClr>
                      </a:solidFill>
                      <a:prstDash val="solid"/>
                      <a:round/>
                      <a:headEnd type="none" w="med" len="med"/>
                      <a:tailEnd type="none" w="med" len="med"/>
                    </a:lnT>
                    <a:solidFill>
                      <a:schemeClr val="bg1"/>
                    </a:solidFill>
                  </a:tcPr>
                </a:tc>
                <a:tc gridSpan="2">
                  <a:txBody>
                    <a:bodyPr/>
                    <a:lstStyle/>
                    <a:p>
                      <a:pPr algn="ctr"/>
                      <a:r>
                        <a:rPr lang="zh-TW" altLang="en-US" sz="1800" dirty="0" smtClean="0">
                          <a:latin typeface="標楷體" panose="03000509000000000000" pitchFamily="65" charset="-120"/>
                          <a:ea typeface="標楷體" panose="03000509000000000000" pitchFamily="65" charset="-120"/>
                        </a:rPr>
                        <a:t>專班學生將獲得公費就學獎助，畢業後派任至慈濟各醫療院所服務五年</a:t>
                      </a:r>
                      <a:endParaRPr lang="zh-TW" altLang="en-US" sz="1800" dirty="0">
                        <a:latin typeface="標楷體" panose="03000509000000000000" pitchFamily="65" charset="-120"/>
                        <a:ea typeface="標楷體" panose="03000509000000000000" pitchFamily="65" charset="-120"/>
                        <a:cs typeface="Times New Roman" panose="02020603050405020304" pitchFamily="18" charset="0"/>
                      </a:endParaRPr>
                    </a:p>
                  </a:txBody>
                  <a:tcPr marT="45701" marB="45701" anchor="ctr">
                    <a:lnL w="28575" cap="flat" cmpd="sng" algn="ctr">
                      <a:solidFill>
                        <a:schemeClr val="accent3">
                          <a:lumMod val="40000"/>
                          <a:lumOff val="60000"/>
                        </a:schemeClr>
                      </a:solidFill>
                      <a:prstDash val="solid"/>
                      <a:round/>
                      <a:headEnd type="none" w="med" len="med"/>
                      <a:tailEnd type="none" w="med" len="med"/>
                    </a:lnL>
                    <a:lnT w="28575" cap="flat" cmpd="sng" algn="ctr">
                      <a:solidFill>
                        <a:schemeClr val="accent3">
                          <a:lumMod val="40000"/>
                          <a:lumOff val="60000"/>
                        </a:schemeClr>
                      </a:solidFill>
                      <a:prstDash val="solid"/>
                      <a:round/>
                      <a:headEnd type="none" w="med" len="med"/>
                      <a:tailEnd type="none" w="med" len="med"/>
                    </a:lnT>
                    <a:solidFill>
                      <a:schemeClr val="bg1"/>
                    </a:solidFill>
                  </a:tcPr>
                </a:tc>
                <a:tc hMerge="1">
                  <a:txBody>
                    <a:bodyPr/>
                    <a:lstStyle/>
                    <a:p>
                      <a:pPr algn="ct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1" marB="45701" anchor="ctr">
                    <a:lnL w="12700" cap="flat" cmpd="sng" algn="ctr">
                      <a:noFill/>
                      <a:prstDash val="dashDot"/>
                      <a:round/>
                      <a:headEnd type="none" w="med" len="med"/>
                      <a:tailEnd type="none" w="med" len="med"/>
                    </a:lnL>
                    <a:lnR w="12700" cmpd="sng">
                      <a:noFill/>
                    </a:lnR>
                    <a:lnT w="12700" cap="flat" cmpd="sng" algn="ctr">
                      <a:solidFill>
                        <a:schemeClr val="tx1"/>
                      </a:solidFill>
                      <a:prstDash val="dashDot"/>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bl>
          </a:graphicData>
        </a:graphic>
      </p:graphicFrame>
      <p:pic>
        <p:nvPicPr>
          <p:cNvPr id="82970"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6" name="標題 1"/>
          <p:cNvSpPr>
            <a:spLocks noGrp="1"/>
          </p:cNvSpPr>
          <p:nvPr>
            <p:ph type="title"/>
          </p:nvPr>
        </p:nvSpPr>
        <p:spPr>
          <a:xfrm>
            <a:off x="457200" y="274638"/>
            <a:ext cx="8229600" cy="346050"/>
          </a:xfrm>
        </p:spPr>
        <p:txBody>
          <a:bodyPr/>
          <a:lstStyle/>
          <a:p>
            <a:r>
              <a:rPr lang="zh-TW" altLang="en-US" sz="4000" dirty="0" smtClean="0"/>
              <a:t>其他特殊專班招生</a:t>
            </a:r>
            <a:r>
              <a:rPr lang="en-US" altLang="zh-TW" sz="4000" dirty="0" smtClean="0"/>
              <a:t>(1/2)</a:t>
            </a:r>
            <a:endParaRPr lang="zh-TW" altLang="en-US" sz="4000" dirty="0" smtClean="0"/>
          </a:p>
        </p:txBody>
      </p:sp>
      <p:graphicFrame>
        <p:nvGraphicFramePr>
          <p:cNvPr id="9" name="內容版面配置區 3"/>
          <p:cNvGraphicFramePr>
            <a:graphicFrameLocks/>
          </p:cNvGraphicFramePr>
          <p:nvPr>
            <p:extLst>
              <p:ext uri="{D42A27DB-BD31-4B8C-83A1-F6EECF244321}">
                <p14:modId xmlns:p14="http://schemas.microsoft.com/office/powerpoint/2010/main" val="1856745396"/>
              </p:ext>
            </p:extLst>
          </p:nvPr>
        </p:nvGraphicFramePr>
        <p:xfrm>
          <a:off x="395536" y="3789040"/>
          <a:ext cx="8496944" cy="2468652"/>
        </p:xfrm>
        <a:graphic>
          <a:graphicData uri="http://schemas.openxmlformats.org/drawingml/2006/table">
            <a:tbl>
              <a:tblPr firstRow="1" bandRow="1">
                <a:tableStyleId>{7DF18680-E054-41AD-8BC1-D1AEF772440D}</a:tableStyleId>
              </a:tblPr>
              <a:tblGrid>
                <a:gridCol w="3573480">
                  <a:extLst>
                    <a:ext uri="{9D8B030D-6E8A-4147-A177-3AD203B41FA5}">
                      <a16:colId xmlns:a16="http://schemas.microsoft.com/office/drawing/2014/main" xmlns="" val="20000"/>
                    </a:ext>
                  </a:extLst>
                </a:gridCol>
                <a:gridCol w="4923464">
                  <a:extLst>
                    <a:ext uri="{9D8B030D-6E8A-4147-A177-3AD203B41FA5}">
                      <a16:colId xmlns:a16="http://schemas.microsoft.com/office/drawing/2014/main" xmlns="" val="20001"/>
                    </a:ext>
                  </a:extLst>
                </a:gridCol>
              </a:tblGrid>
              <a:tr h="196779">
                <a:tc>
                  <a:txBody>
                    <a:bodyPr/>
                    <a:lstStyle/>
                    <a:p>
                      <a:pPr algn="ctr"/>
                      <a:r>
                        <a:rPr lang="zh-TW" altLang="en-US" sz="1800" dirty="0" smtClean="0">
                          <a:latin typeface="標楷體" panose="03000509000000000000" pitchFamily="65" charset="-120"/>
                          <a:ea typeface="標楷體" panose="03000509000000000000" pitchFamily="65" charset="-120"/>
                        </a:rPr>
                        <a:t>項目</a:t>
                      </a:r>
                      <a:endParaRPr lang="zh-TW" altLang="en-US" sz="1800" dirty="0">
                        <a:latin typeface="標楷體" panose="03000509000000000000" pitchFamily="65" charset="-120"/>
                        <a:ea typeface="標楷體" panose="03000509000000000000" pitchFamily="65" charset="-120"/>
                        <a:cs typeface="Times New Roman" panose="02020603050405020304" pitchFamily="18" charset="0"/>
                      </a:endParaRPr>
                    </a:p>
                  </a:txBody>
                  <a:tcPr marT="45701" marB="45701" anchor="ctr"/>
                </a:tc>
                <a:tc>
                  <a:txBody>
                    <a:bodyPr/>
                    <a:lstStyle/>
                    <a:p>
                      <a:pPr algn="ctr"/>
                      <a:r>
                        <a:rPr lang="zh-TW" altLang="en-US" sz="1800" dirty="0" smtClean="0">
                          <a:latin typeface="標楷體" panose="03000509000000000000" pitchFamily="65" charset="-120"/>
                          <a:ea typeface="標楷體" panose="03000509000000000000" pitchFamily="65" charset="-120"/>
                        </a:rPr>
                        <a:t>辦理日程</a:t>
                      </a:r>
                      <a:endParaRPr lang="zh-TW" altLang="en-US" sz="1800" dirty="0">
                        <a:latin typeface="標楷體" panose="03000509000000000000" pitchFamily="65" charset="-120"/>
                        <a:ea typeface="標楷體" panose="03000509000000000000" pitchFamily="65" charset="-120"/>
                        <a:cs typeface="Times New Roman" panose="02020603050405020304" pitchFamily="18" charset="0"/>
                      </a:endParaRPr>
                    </a:p>
                  </a:txBody>
                  <a:tcPr marT="45701" marB="45701" anchor="ctr"/>
                </a:tc>
                <a:extLst>
                  <a:ext uri="{0D108BD9-81ED-4DB2-BD59-A6C34878D82A}">
                    <a16:rowId xmlns:a16="http://schemas.microsoft.com/office/drawing/2014/main" xmlns="" val="10000"/>
                  </a:ext>
                </a:extLst>
              </a:tr>
              <a:tr h="196779">
                <a:tc>
                  <a:txBody>
                    <a:bodyPr/>
                    <a:lstStyle/>
                    <a:p>
                      <a:pPr algn="ctr"/>
                      <a:r>
                        <a:rPr lang="zh-TW" altLang="en-US" sz="1800" dirty="0" smtClean="0">
                          <a:latin typeface="標楷體" panose="03000509000000000000" pitchFamily="65" charset="-120"/>
                          <a:ea typeface="標楷體" panose="03000509000000000000" pitchFamily="65" charset="-120"/>
                        </a:rPr>
                        <a:t>公告招生簡章</a:t>
                      </a:r>
                      <a:endParaRPr lang="zh-TW" altLang="en-US" sz="1800" dirty="0">
                        <a:latin typeface="標楷體" panose="03000509000000000000" pitchFamily="65" charset="-120"/>
                        <a:ea typeface="標楷體" panose="03000509000000000000" pitchFamily="65" charset="-120"/>
                        <a:cs typeface="Times New Roman" panose="02020603050405020304" pitchFamily="18" charset="0"/>
                      </a:endParaRPr>
                    </a:p>
                  </a:txBody>
                  <a:tcPr marT="45701" marB="45701" anchor="ctr"/>
                </a:tc>
                <a:tc>
                  <a:txBody>
                    <a:bodyPr/>
                    <a:lstStyle/>
                    <a:p>
                      <a:pPr algn="ctr"/>
                      <a:r>
                        <a:rPr lang="en-US" altLang="zh-TW" sz="18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108</a:t>
                      </a:r>
                      <a:r>
                        <a:rPr lang="zh-TW" altLang="en-US" sz="18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年</a:t>
                      </a:r>
                      <a:r>
                        <a:rPr lang="en-US" altLang="zh-TW" sz="18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12</a:t>
                      </a:r>
                      <a:r>
                        <a:rPr lang="zh-TW" altLang="en-US" sz="18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月</a:t>
                      </a:r>
                      <a:r>
                        <a:rPr lang="en-US" altLang="zh-TW" sz="18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20</a:t>
                      </a:r>
                      <a:r>
                        <a:rPr lang="zh-TW" altLang="en-US" sz="18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日</a:t>
                      </a:r>
                      <a:r>
                        <a:rPr lang="en-US" altLang="zh-TW" sz="18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18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星期五</a:t>
                      </a:r>
                      <a:r>
                        <a:rPr lang="en-US" altLang="zh-TW" sz="18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18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前</a:t>
                      </a:r>
                      <a:endParaRPr lang="zh-TW" altLang="en-US" sz="18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txBody>
                  <a:tcPr marT="45701" marB="45701" anchor="ctr"/>
                </a:tc>
                <a:extLst>
                  <a:ext uri="{0D108BD9-81ED-4DB2-BD59-A6C34878D82A}">
                    <a16:rowId xmlns:a16="http://schemas.microsoft.com/office/drawing/2014/main" xmlns="" val="10001"/>
                  </a:ext>
                </a:extLst>
              </a:tr>
              <a:tr h="196779">
                <a:tc>
                  <a:txBody>
                    <a:bodyPr/>
                    <a:lstStyle/>
                    <a:p>
                      <a:pPr algn="ctr"/>
                      <a:r>
                        <a:rPr lang="zh-TW" altLang="en-US" sz="1800" dirty="0" smtClean="0">
                          <a:latin typeface="標楷體" panose="03000509000000000000" pitchFamily="65" charset="-120"/>
                          <a:ea typeface="標楷體" panose="03000509000000000000" pitchFamily="65" charset="-120"/>
                        </a:rPr>
                        <a:t>報名</a:t>
                      </a:r>
                      <a:endParaRPr lang="zh-TW" altLang="en-US" sz="1800" dirty="0">
                        <a:latin typeface="標楷體" panose="03000509000000000000" pitchFamily="65" charset="-120"/>
                        <a:ea typeface="標楷體" panose="03000509000000000000" pitchFamily="65" charset="-120"/>
                        <a:cs typeface="Times New Roman" panose="02020603050405020304" pitchFamily="18" charset="0"/>
                      </a:endParaRPr>
                    </a:p>
                  </a:txBody>
                  <a:tcPr marT="45701" marB="45701" anchor="ctr"/>
                </a:tc>
                <a:tc>
                  <a:txBody>
                    <a:bodyPr/>
                    <a:lstStyle/>
                    <a:p>
                      <a:pPr algn="ctr"/>
                      <a:r>
                        <a:rPr lang="en-US" altLang="zh-TW" sz="18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109</a:t>
                      </a:r>
                      <a:r>
                        <a:rPr lang="zh-TW" altLang="en-US" sz="18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年</a:t>
                      </a:r>
                      <a:r>
                        <a:rPr lang="en-US" altLang="zh-TW" sz="18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03</a:t>
                      </a:r>
                      <a:r>
                        <a:rPr lang="zh-TW" altLang="en-US" sz="18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月</a:t>
                      </a:r>
                      <a:r>
                        <a:rPr lang="en-US" altLang="zh-TW" sz="18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02</a:t>
                      </a:r>
                      <a:r>
                        <a:rPr lang="zh-TW" altLang="en-US" sz="18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日</a:t>
                      </a:r>
                      <a:r>
                        <a:rPr lang="en-US" altLang="zh-TW" sz="18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18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星期一</a:t>
                      </a:r>
                      <a:r>
                        <a:rPr lang="en-US" altLang="zh-TW" sz="18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18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起</a:t>
                      </a:r>
                      <a:endParaRPr lang="en-US" altLang="zh-TW" sz="18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p>
                      <a:pPr algn="ctr"/>
                      <a:r>
                        <a:rPr lang="en-US" altLang="zh-TW" sz="18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109</a:t>
                      </a:r>
                      <a:r>
                        <a:rPr lang="zh-TW" altLang="en-US" sz="18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年</a:t>
                      </a:r>
                      <a:r>
                        <a:rPr lang="en-US" altLang="zh-TW" sz="18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03</a:t>
                      </a:r>
                      <a:r>
                        <a:rPr lang="zh-TW" altLang="en-US" sz="18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月</a:t>
                      </a:r>
                      <a:r>
                        <a:rPr lang="en-US" altLang="zh-TW" sz="18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16</a:t>
                      </a:r>
                      <a:r>
                        <a:rPr lang="zh-TW" altLang="en-US" sz="18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日</a:t>
                      </a:r>
                      <a:r>
                        <a:rPr lang="en-US" altLang="zh-TW" sz="18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18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星期一</a:t>
                      </a:r>
                      <a:r>
                        <a:rPr lang="en-US" altLang="zh-TW" sz="18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18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止</a:t>
                      </a:r>
                      <a:endParaRPr lang="zh-TW" altLang="en-US" sz="18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txBody>
                  <a:tcPr marT="45701" marB="45701" anchor="ctr"/>
                </a:tc>
                <a:extLst>
                  <a:ext uri="{0D108BD9-81ED-4DB2-BD59-A6C34878D82A}">
                    <a16:rowId xmlns:a16="http://schemas.microsoft.com/office/drawing/2014/main" xmlns="" val="10002"/>
                  </a:ext>
                </a:extLst>
              </a:tr>
              <a:tr h="196779">
                <a:tc>
                  <a:txBody>
                    <a:bodyPr/>
                    <a:lstStyle/>
                    <a:p>
                      <a:pPr algn="ctr"/>
                      <a:r>
                        <a:rPr lang="zh-TW" altLang="en-US" sz="1800" dirty="0" smtClean="0">
                          <a:latin typeface="標楷體" panose="03000509000000000000" pitchFamily="65" charset="-120"/>
                          <a:ea typeface="標楷體" panose="03000509000000000000" pitchFamily="65" charset="-120"/>
                        </a:rPr>
                        <a:t>考試</a:t>
                      </a:r>
                      <a:endParaRPr lang="zh-TW" altLang="en-US" sz="1800" dirty="0">
                        <a:latin typeface="標楷體" panose="03000509000000000000" pitchFamily="65" charset="-120"/>
                        <a:ea typeface="標楷體" panose="03000509000000000000" pitchFamily="65" charset="-120"/>
                        <a:cs typeface="Times New Roman" panose="02020603050405020304" pitchFamily="18" charset="0"/>
                      </a:endParaRPr>
                    </a:p>
                  </a:txBody>
                  <a:tcPr marT="45701" marB="45701" anchor="ctr"/>
                </a:tc>
                <a:tc>
                  <a:txBody>
                    <a:bodyPr/>
                    <a:lstStyle/>
                    <a:p>
                      <a:pPr algn="ctr"/>
                      <a:r>
                        <a:rPr lang="en-US" altLang="zh-TW" sz="18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109</a:t>
                      </a:r>
                      <a:r>
                        <a:rPr lang="zh-TW" altLang="en-US" sz="18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年</a:t>
                      </a:r>
                      <a:r>
                        <a:rPr lang="en-US" altLang="zh-TW" sz="18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04</a:t>
                      </a:r>
                      <a:r>
                        <a:rPr lang="zh-TW" altLang="en-US" sz="18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月</a:t>
                      </a:r>
                      <a:r>
                        <a:rPr lang="en-US" altLang="zh-TW" sz="18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11</a:t>
                      </a:r>
                      <a:r>
                        <a:rPr lang="zh-TW" altLang="en-US" sz="18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日</a:t>
                      </a:r>
                      <a:r>
                        <a:rPr lang="en-US" altLang="zh-TW" sz="18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18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星期六</a:t>
                      </a:r>
                      <a:r>
                        <a:rPr lang="en-US" altLang="zh-TW" sz="18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a:t>
                      </a:r>
                      <a:endParaRPr lang="zh-TW" altLang="en-US" sz="18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txBody>
                  <a:tcPr marT="45701" marB="45701" anchor="ctr"/>
                </a:tc>
                <a:extLst>
                  <a:ext uri="{0D108BD9-81ED-4DB2-BD59-A6C34878D82A}">
                    <a16:rowId xmlns:a16="http://schemas.microsoft.com/office/drawing/2014/main" xmlns="" val="10003"/>
                  </a:ext>
                </a:extLst>
              </a:tr>
              <a:tr h="360774">
                <a:tc>
                  <a:txBody>
                    <a:bodyPr/>
                    <a:lstStyle/>
                    <a:p>
                      <a:pPr algn="ctr"/>
                      <a:r>
                        <a:rPr lang="zh-TW" altLang="en-US" sz="1800" dirty="0" smtClean="0">
                          <a:latin typeface="標楷體" panose="03000509000000000000" pitchFamily="65" charset="-120"/>
                          <a:ea typeface="標楷體" panose="03000509000000000000" pitchFamily="65" charset="-120"/>
                        </a:rPr>
                        <a:t>寄發現場登記分發通知單</a:t>
                      </a:r>
                      <a:endParaRPr lang="zh-TW" altLang="en-US" sz="1800" dirty="0">
                        <a:latin typeface="標楷體" panose="03000509000000000000" pitchFamily="65" charset="-120"/>
                        <a:ea typeface="標楷體" panose="03000509000000000000" pitchFamily="65" charset="-120"/>
                        <a:cs typeface="Times New Roman" panose="02020603050405020304" pitchFamily="18" charset="0"/>
                      </a:endParaRPr>
                    </a:p>
                  </a:txBody>
                  <a:tcPr marT="45701" marB="45701" anchor="ctr"/>
                </a:tc>
                <a:tc>
                  <a:txBody>
                    <a:bodyPr/>
                    <a:lstStyle/>
                    <a:p>
                      <a:pPr algn="ctr"/>
                      <a:r>
                        <a:rPr lang="en-US" altLang="zh-TW" sz="18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109</a:t>
                      </a:r>
                      <a:r>
                        <a:rPr lang="zh-TW" altLang="en-US" sz="18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年</a:t>
                      </a:r>
                      <a:r>
                        <a:rPr lang="en-US" altLang="zh-TW" sz="18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04</a:t>
                      </a:r>
                      <a:r>
                        <a:rPr lang="zh-TW" altLang="en-US" sz="18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月</a:t>
                      </a:r>
                      <a:r>
                        <a:rPr lang="en-US" altLang="zh-TW" sz="18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21</a:t>
                      </a:r>
                      <a:r>
                        <a:rPr lang="zh-TW" altLang="en-US" sz="18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日</a:t>
                      </a:r>
                      <a:r>
                        <a:rPr lang="en-US" altLang="zh-TW" sz="18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18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星期二</a:t>
                      </a:r>
                      <a:r>
                        <a:rPr lang="en-US" altLang="zh-TW" sz="18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18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前</a:t>
                      </a:r>
                      <a:endParaRPr lang="en-US" altLang="zh-TW" sz="18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txBody>
                  <a:tcPr marT="45701" marB="45701" anchor="ctr"/>
                </a:tc>
                <a:extLst>
                  <a:ext uri="{0D108BD9-81ED-4DB2-BD59-A6C34878D82A}">
                    <a16:rowId xmlns:a16="http://schemas.microsoft.com/office/drawing/2014/main" xmlns="" val="10004"/>
                  </a:ext>
                </a:extLst>
              </a:tr>
              <a:tr h="360774">
                <a:tc>
                  <a:txBody>
                    <a:bodyPr/>
                    <a:lstStyle/>
                    <a:p>
                      <a:pPr algn="ctr"/>
                      <a:r>
                        <a:rPr lang="zh-TW" altLang="en-US" sz="1800" dirty="0" smtClean="0">
                          <a:latin typeface="標楷體" panose="03000509000000000000" pitchFamily="65" charset="-120"/>
                          <a:ea typeface="標楷體" panose="03000509000000000000" pitchFamily="65" charset="-120"/>
                        </a:rPr>
                        <a:t>現場登記分發報到</a:t>
                      </a:r>
                      <a:endParaRPr lang="zh-TW" altLang="en-US" sz="1800" dirty="0">
                        <a:latin typeface="標楷體" panose="03000509000000000000" pitchFamily="65" charset="-120"/>
                        <a:ea typeface="標楷體" panose="03000509000000000000" pitchFamily="65" charset="-120"/>
                        <a:cs typeface="Times New Roman" panose="02020603050405020304" pitchFamily="18" charset="0"/>
                      </a:endParaRPr>
                    </a:p>
                  </a:txBody>
                  <a:tcPr marT="45701" marB="45701" anchor="ctr"/>
                </a:tc>
                <a:tc>
                  <a:txBody>
                    <a:bodyPr/>
                    <a:lstStyle/>
                    <a:p>
                      <a:pPr algn="ctr"/>
                      <a:r>
                        <a:rPr lang="en-US" altLang="zh-TW" sz="18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109</a:t>
                      </a:r>
                      <a:r>
                        <a:rPr lang="zh-TW" altLang="en-US" sz="18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年</a:t>
                      </a:r>
                      <a:r>
                        <a:rPr lang="en-US" altLang="zh-TW" sz="18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5</a:t>
                      </a:r>
                      <a:r>
                        <a:rPr lang="zh-TW" altLang="en-US" sz="18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月</a:t>
                      </a:r>
                      <a:r>
                        <a:rPr lang="en-US" altLang="zh-TW" sz="18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9</a:t>
                      </a:r>
                      <a:r>
                        <a:rPr lang="zh-TW" altLang="en-US" sz="18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日</a:t>
                      </a:r>
                      <a:r>
                        <a:rPr lang="en-US" altLang="zh-TW" sz="18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18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星期六</a:t>
                      </a:r>
                      <a:r>
                        <a:rPr lang="en-US" altLang="zh-TW" sz="1800" dirty="0" smtClean="0">
                          <a:solidFill>
                            <a:schemeClr val="tx1"/>
                          </a:solidFill>
                          <a:latin typeface="標楷體" panose="03000509000000000000" pitchFamily="65" charset="-120"/>
                          <a:ea typeface="標楷體" panose="03000509000000000000" pitchFamily="65" charset="-120"/>
                          <a:cs typeface="Times New Roman" panose="02020603050405020304" pitchFamily="18" charset="0"/>
                        </a:rPr>
                        <a:t>)</a:t>
                      </a:r>
                      <a:endParaRPr lang="zh-TW" altLang="en-US" sz="1800" dirty="0">
                        <a:solidFill>
                          <a:schemeClr val="tx1"/>
                        </a:solidFill>
                        <a:latin typeface="標楷體" panose="03000509000000000000" pitchFamily="65" charset="-120"/>
                        <a:ea typeface="標楷體" panose="03000509000000000000" pitchFamily="65" charset="-120"/>
                        <a:cs typeface="Times New Roman" panose="02020603050405020304" pitchFamily="18" charset="0"/>
                      </a:endParaRPr>
                    </a:p>
                  </a:txBody>
                  <a:tcPr marT="45701" marB="45701" anchor="ctr"/>
                </a:tc>
                <a:extLst>
                  <a:ext uri="{0D108BD9-81ED-4DB2-BD59-A6C34878D82A}">
                    <a16:rowId xmlns:a16="http://schemas.microsoft.com/office/drawing/2014/main" xmlns="" val="10005"/>
                  </a:ext>
                </a:extLst>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433932667"/>
              </p:ext>
            </p:extLst>
          </p:nvPr>
        </p:nvGraphicFramePr>
        <p:xfrm>
          <a:off x="457200" y="1600200"/>
          <a:ext cx="8229600" cy="3297312"/>
        </p:xfrm>
        <a:graphic>
          <a:graphicData uri="http://schemas.openxmlformats.org/drawingml/2006/table">
            <a:tbl>
              <a:tblPr firstRow="1" bandRow="1">
                <a:tableStyleId>{17292A2E-F333-43FB-9621-5CBBE7FDCDCB}</a:tableStyleId>
              </a:tblPr>
              <a:tblGrid>
                <a:gridCol w="2602632">
                  <a:extLst>
                    <a:ext uri="{9D8B030D-6E8A-4147-A177-3AD203B41FA5}">
                      <a16:colId xmlns:a16="http://schemas.microsoft.com/office/drawing/2014/main" xmlns="" val="20000"/>
                    </a:ext>
                  </a:extLst>
                </a:gridCol>
                <a:gridCol w="5626968">
                  <a:extLst>
                    <a:ext uri="{9D8B030D-6E8A-4147-A177-3AD203B41FA5}">
                      <a16:colId xmlns:a16="http://schemas.microsoft.com/office/drawing/2014/main" xmlns="" val="20001"/>
                    </a:ext>
                  </a:extLst>
                </a:gridCol>
              </a:tblGrid>
              <a:tr h="1108720">
                <a:tc>
                  <a:txBody>
                    <a:bodyPr/>
                    <a:lstStyle/>
                    <a:p>
                      <a:pPr algn="ctr"/>
                      <a:r>
                        <a:rPr lang="zh-TW" altLang="en-US" sz="1800" dirty="0" smtClean="0">
                          <a:latin typeface="標楷體" panose="03000509000000000000" pitchFamily="65" charset="-120"/>
                          <a:ea typeface="標楷體" panose="03000509000000000000" pitchFamily="65" charset="-120"/>
                        </a:rPr>
                        <a:t>招生學校</a:t>
                      </a:r>
                      <a:endParaRPr lang="zh-TW" altLang="en-US" sz="1800" dirty="0">
                        <a:latin typeface="標楷體" panose="03000509000000000000" pitchFamily="65" charset="-120"/>
                        <a:ea typeface="標楷體" panose="03000509000000000000" pitchFamily="65" charset="-120"/>
                        <a:cs typeface="Times New Roman" panose="02020603050405020304" pitchFamily="18" charset="0"/>
                      </a:endParaRPr>
                    </a:p>
                  </a:txBody>
                  <a:tcPr marT="45723" marB="45723" anchor="ctr"/>
                </a:tc>
                <a:tc>
                  <a:txBody>
                    <a:bodyPr/>
                    <a:lstStyle/>
                    <a:p>
                      <a:pPr algn="ctr"/>
                      <a:r>
                        <a:rPr lang="zh-TW" altLang="en-US" sz="1800" dirty="0" smtClean="0">
                          <a:latin typeface="標楷體" panose="03000509000000000000" pitchFamily="65" charset="-120"/>
                          <a:ea typeface="標楷體" panose="03000509000000000000" pitchFamily="65" charset="-120"/>
                        </a:rPr>
                        <a:t>馬偕醫護管理專科學校</a:t>
                      </a:r>
                      <a:endParaRPr lang="en-US" altLang="zh-TW" sz="1800" dirty="0" smtClean="0">
                        <a:latin typeface="標楷體" panose="03000509000000000000" pitchFamily="65" charset="-120"/>
                        <a:ea typeface="標楷體" panose="03000509000000000000" pitchFamily="65" charset="-120"/>
                      </a:endParaRPr>
                    </a:p>
                    <a:p>
                      <a:pPr algn="ctr"/>
                      <a:r>
                        <a:rPr lang="zh-TW" altLang="en-US" sz="1800" dirty="0" smtClean="0">
                          <a:latin typeface="標楷體" panose="03000509000000000000" pitchFamily="65" charset="-120"/>
                          <a:ea typeface="標楷體" panose="03000509000000000000" pitchFamily="65" charset="-120"/>
                        </a:rPr>
                        <a:t>東部地區</a:t>
                      </a:r>
                      <a:r>
                        <a:rPr lang="en-US" altLang="zh-TW" sz="1800" dirty="0" smtClean="0">
                          <a:latin typeface="標楷體" panose="03000509000000000000" pitchFamily="65" charset="-120"/>
                          <a:ea typeface="標楷體" panose="03000509000000000000" pitchFamily="65" charset="-120"/>
                        </a:rPr>
                        <a:t/>
                      </a:r>
                      <a:br>
                        <a:rPr lang="en-US" altLang="zh-TW" sz="1800" dirty="0" smtClean="0">
                          <a:latin typeface="標楷體" panose="03000509000000000000" pitchFamily="65" charset="-120"/>
                          <a:ea typeface="標楷體" panose="03000509000000000000" pitchFamily="65" charset="-120"/>
                        </a:rPr>
                      </a:br>
                      <a:r>
                        <a:rPr lang="zh-TW" altLang="en-US" sz="1800" dirty="0" smtClean="0">
                          <a:latin typeface="標楷體" panose="03000509000000000000" pitchFamily="65" charset="-120"/>
                          <a:ea typeface="標楷體" panose="03000509000000000000" pitchFamily="65" charset="-120"/>
                        </a:rPr>
                        <a:t>五專護理科獎助生甄選入學招生</a:t>
                      </a:r>
                      <a:endParaRPr lang="zh-TW" altLang="en-US" sz="1800" dirty="0">
                        <a:latin typeface="標楷體" panose="03000509000000000000" pitchFamily="65" charset="-120"/>
                        <a:ea typeface="標楷體" panose="03000509000000000000" pitchFamily="65" charset="-120"/>
                        <a:cs typeface="Times New Roman" panose="02020603050405020304" pitchFamily="18" charset="0"/>
                      </a:endParaRPr>
                    </a:p>
                  </a:txBody>
                  <a:tcPr marT="45723" marB="45723" anchor="ctr"/>
                </a:tc>
                <a:extLst>
                  <a:ext uri="{0D108BD9-81ED-4DB2-BD59-A6C34878D82A}">
                    <a16:rowId xmlns:a16="http://schemas.microsoft.com/office/drawing/2014/main" xmlns="" val="10000"/>
                  </a:ext>
                </a:extLst>
              </a:tr>
              <a:tr h="249814">
                <a:tc>
                  <a:txBody>
                    <a:bodyPr/>
                    <a:lstStyle/>
                    <a:p>
                      <a:pPr algn="ctr"/>
                      <a:r>
                        <a:rPr lang="zh-TW" altLang="en-US" sz="1800" dirty="0" smtClean="0">
                          <a:latin typeface="標楷體" panose="03000509000000000000" pitchFamily="65" charset="-120"/>
                          <a:ea typeface="標楷體" panose="03000509000000000000" pitchFamily="65" charset="-120"/>
                        </a:rPr>
                        <a:t>招生名額</a:t>
                      </a:r>
                      <a:endParaRPr lang="zh-TW" altLang="en-US" sz="1800" dirty="0">
                        <a:latin typeface="標楷體" panose="03000509000000000000" pitchFamily="65" charset="-120"/>
                        <a:ea typeface="標楷體" panose="03000509000000000000" pitchFamily="65" charset="-120"/>
                        <a:cs typeface="Times New Roman" panose="02020603050405020304" pitchFamily="18" charset="0"/>
                      </a:endParaRPr>
                    </a:p>
                  </a:txBody>
                  <a:tcPr marT="45723" marB="45723" anchor="ctr"/>
                </a:tc>
                <a:tc>
                  <a:txBody>
                    <a:bodyPr/>
                    <a:lstStyle/>
                    <a:p>
                      <a:pPr algn="ctr"/>
                      <a:r>
                        <a:rPr lang="en-US" altLang="zh-TW" sz="1800" dirty="0" smtClean="0">
                          <a:latin typeface="標楷體" panose="03000509000000000000" pitchFamily="65" charset="-120"/>
                          <a:ea typeface="標楷體" panose="03000509000000000000" pitchFamily="65" charset="-120"/>
                        </a:rPr>
                        <a:t>40</a:t>
                      </a:r>
                      <a:r>
                        <a:rPr lang="zh-TW" altLang="en-US" sz="1800" dirty="0" smtClean="0">
                          <a:latin typeface="標楷體" panose="03000509000000000000" pitchFamily="65" charset="-120"/>
                          <a:ea typeface="標楷體" panose="03000509000000000000" pitchFamily="65" charset="-120"/>
                        </a:rPr>
                        <a:t>名</a:t>
                      </a:r>
                      <a:endParaRPr lang="zh-TW" altLang="en-US" sz="1800" dirty="0">
                        <a:latin typeface="標楷體" panose="03000509000000000000" pitchFamily="65" charset="-120"/>
                        <a:ea typeface="標楷體" panose="03000509000000000000" pitchFamily="65" charset="-120"/>
                        <a:cs typeface="Times New Roman" panose="02020603050405020304" pitchFamily="18" charset="0"/>
                      </a:endParaRPr>
                    </a:p>
                  </a:txBody>
                  <a:tcPr marT="45723" marB="45723" anchor="ctr"/>
                </a:tc>
                <a:extLst>
                  <a:ext uri="{0D108BD9-81ED-4DB2-BD59-A6C34878D82A}">
                    <a16:rowId xmlns:a16="http://schemas.microsoft.com/office/drawing/2014/main" xmlns="" val="10001"/>
                  </a:ext>
                </a:extLst>
              </a:tr>
              <a:tr h="249814">
                <a:tc>
                  <a:txBody>
                    <a:bodyPr/>
                    <a:lstStyle/>
                    <a:p>
                      <a:pPr algn="ctr"/>
                      <a:r>
                        <a:rPr lang="zh-TW" altLang="en-US" sz="1800" dirty="0" smtClean="0">
                          <a:latin typeface="標楷體" panose="03000509000000000000" pitchFamily="65" charset="-120"/>
                          <a:ea typeface="標楷體" panose="03000509000000000000" pitchFamily="65" charset="-120"/>
                        </a:rPr>
                        <a:t>簡章公告</a:t>
                      </a:r>
                      <a:endParaRPr lang="zh-TW" altLang="en-US" sz="1800" dirty="0">
                        <a:latin typeface="標楷體" panose="03000509000000000000" pitchFamily="65" charset="-120"/>
                        <a:ea typeface="標楷體" panose="03000509000000000000" pitchFamily="65" charset="-120"/>
                        <a:cs typeface="Times New Roman" panose="02020603050405020304" pitchFamily="18" charset="0"/>
                      </a:endParaRPr>
                    </a:p>
                  </a:txBody>
                  <a:tcPr marT="45723" marB="45723" anchor="ctr"/>
                </a:tc>
                <a:tc>
                  <a:txBody>
                    <a:bodyPr/>
                    <a:lstStyle/>
                    <a:p>
                      <a:pPr algn="ctr"/>
                      <a:r>
                        <a:rPr lang="zh-TW" altLang="en-US" sz="1800" dirty="0" smtClean="0">
                          <a:latin typeface="標楷體" panose="03000509000000000000" pitchFamily="65" charset="-120"/>
                          <a:ea typeface="標楷體" panose="03000509000000000000" pitchFamily="65" charset="-120"/>
                        </a:rPr>
                        <a:t>預定於</a:t>
                      </a:r>
                      <a:r>
                        <a:rPr lang="en-US" altLang="zh-TW" sz="1800" dirty="0" smtClean="0">
                          <a:latin typeface="標楷體" panose="03000509000000000000" pitchFamily="65" charset="-120"/>
                          <a:ea typeface="標楷體" panose="03000509000000000000" pitchFamily="65" charset="-120"/>
                        </a:rPr>
                        <a:t>5</a:t>
                      </a:r>
                      <a:r>
                        <a:rPr lang="zh-TW" altLang="en-US" sz="1800" dirty="0" smtClean="0">
                          <a:latin typeface="標楷體" panose="03000509000000000000" pitchFamily="65" charset="-120"/>
                          <a:ea typeface="標楷體" panose="03000509000000000000" pitchFamily="65" charset="-120"/>
                        </a:rPr>
                        <a:t>月中旬公告</a:t>
                      </a:r>
                      <a:endParaRPr lang="zh-TW" altLang="en-US" sz="1800" dirty="0">
                        <a:latin typeface="標楷體" panose="03000509000000000000" pitchFamily="65" charset="-120"/>
                        <a:ea typeface="標楷體" panose="03000509000000000000" pitchFamily="65" charset="-120"/>
                        <a:cs typeface="Times New Roman" panose="02020603050405020304" pitchFamily="18" charset="0"/>
                      </a:endParaRPr>
                    </a:p>
                  </a:txBody>
                  <a:tcPr marT="45723" marB="45723" anchor="ctr"/>
                </a:tc>
                <a:extLst>
                  <a:ext uri="{0D108BD9-81ED-4DB2-BD59-A6C34878D82A}">
                    <a16:rowId xmlns:a16="http://schemas.microsoft.com/office/drawing/2014/main" xmlns="" val="10002"/>
                  </a:ext>
                </a:extLst>
              </a:tr>
              <a:tr h="249814">
                <a:tc>
                  <a:txBody>
                    <a:bodyPr/>
                    <a:lstStyle/>
                    <a:p>
                      <a:pPr algn="ctr"/>
                      <a:r>
                        <a:rPr lang="zh-TW" altLang="en-US" sz="1800" dirty="0" smtClean="0">
                          <a:latin typeface="標楷體" panose="03000509000000000000" pitchFamily="65" charset="-120"/>
                          <a:ea typeface="標楷體" panose="03000509000000000000" pitchFamily="65" charset="-120"/>
                        </a:rPr>
                        <a:t>限制條件</a:t>
                      </a:r>
                      <a:endParaRPr lang="zh-TW" altLang="en-US" sz="1800" dirty="0">
                        <a:latin typeface="標楷體" panose="03000509000000000000" pitchFamily="65" charset="-120"/>
                        <a:ea typeface="標楷體" panose="03000509000000000000" pitchFamily="65" charset="-120"/>
                        <a:cs typeface="Times New Roman" panose="02020603050405020304" pitchFamily="18" charset="0"/>
                      </a:endParaRPr>
                    </a:p>
                  </a:txBody>
                  <a:tcPr marT="45723" marB="45723" anchor="ctr"/>
                </a:tc>
                <a:tc>
                  <a:txBody>
                    <a:bodyPr/>
                    <a:lstStyle/>
                    <a:p>
                      <a:pPr algn="ctr"/>
                      <a:r>
                        <a:rPr lang="zh-TW" altLang="en-US" sz="1800" dirty="0" smtClean="0">
                          <a:latin typeface="標楷體" panose="03000509000000000000" pitchFamily="65" charset="-120"/>
                          <a:ea typeface="標楷體" panose="03000509000000000000" pitchFamily="65" charset="-120"/>
                        </a:rPr>
                        <a:t>限設籍在臺東或花蓮地區</a:t>
                      </a:r>
                      <a:endParaRPr lang="zh-TW" altLang="en-US" sz="1800" dirty="0">
                        <a:latin typeface="標楷體" panose="03000509000000000000" pitchFamily="65" charset="-120"/>
                        <a:ea typeface="標楷體" panose="03000509000000000000" pitchFamily="65" charset="-120"/>
                        <a:cs typeface="Times New Roman" panose="02020603050405020304" pitchFamily="18" charset="0"/>
                      </a:endParaRPr>
                    </a:p>
                  </a:txBody>
                  <a:tcPr marT="45723" marB="45723" anchor="ctr"/>
                </a:tc>
                <a:extLst>
                  <a:ext uri="{0D108BD9-81ED-4DB2-BD59-A6C34878D82A}">
                    <a16:rowId xmlns:a16="http://schemas.microsoft.com/office/drawing/2014/main" xmlns="" val="10003"/>
                  </a:ext>
                </a:extLst>
              </a:tr>
              <a:tr h="1091294">
                <a:tc>
                  <a:txBody>
                    <a:bodyPr/>
                    <a:lstStyle/>
                    <a:p>
                      <a:pPr algn="ctr"/>
                      <a:r>
                        <a:rPr lang="zh-TW" altLang="en-US" sz="1800" dirty="0" smtClean="0">
                          <a:latin typeface="標楷體" panose="03000509000000000000" pitchFamily="65" charset="-120"/>
                          <a:ea typeface="標楷體" panose="03000509000000000000" pitchFamily="65" charset="-120"/>
                        </a:rPr>
                        <a:t>說明</a:t>
                      </a:r>
                      <a:endParaRPr lang="zh-TW" altLang="en-US" sz="1800" dirty="0">
                        <a:latin typeface="標楷體" panose="03000509000000000000" pitchFamily="65" charset="-120"/>
                        <a:ea typeface="標楷體" panose="03000509000000000000" pitchFamily="65" charset="-120"/>
                        <a:cs typeface="Times New Roman" panose="02020603050405020304" pitchFamily="18" charset="0"/>
                      </a:endParaRPr>
                    </a:p>
                  </a:txBody>
                  <a:tcPr marT="45723" marB="45723" anchor="ctr"/>
                </a:tc>
                <a:tc>
                  <a:txBody>
                    <a:bodyPr/>
                    <a:lstStyle/>
                    <a:p>
                      <a:pPr algn="l"/>
                      <a:r>
                        <a:rPr lang="zh-TW" altLang="en-US" sz="1800" dirty="0" smtClean="0">
                          <a:latin typeface="標楷體" panose="03000509000000000000" pitchFamily="65" charset="-120"/>
                          <a:ea typeface="標楷體" panose="03000509000000000000" pitchFamily="65" charset="-120"/>
                        </a:rPr>
                        <a:t>在校期間由台東馬偕紀念醫院、台東基督教醫院及花蓮門諾醫院提供學雜費獎助金，畢業後在以上醫院服務，其服務年限依獎助金支領年限而定</a:t>
                      </a:r>
                      <a:endParaRPr lang="zh-TW" altLang="en-US" sz="1800" dirty="0">
                        <a:latin typeface="標楷體" panose="03000509000000000000" pitchFamily="65" charset="-120"/>
                        <a:ea typeface="標楷體" panose="03000509000000000000" pitchFamily="65" charset="-120"/>
                        <a:cs typeface="Times New Roman" panose="02020603050405020304" pitchFamily="18" charset="0"/>
                      </a:endParaRPr>
                    </a:p>
                  </a:txBody>
                  <a:tcPr marT="45723" marB="45723" anchor="ctr"/>
                </a:tc>
                <a:extLst>
                  <a:ext uri="{0D108BD9-81ED-4DB2-BD59-A6C34878D82A}">
                    <a16:rowId xmlns:a16="http://schemas.microsoft.com/office/drawing/2014/main" xmlns="" val="10004"/>
                  </a:ext>
                </a:extLst>
              </a:tr>
            </a:tbl>
          </a:graphicData>
        </a:graphic>
      </p:graphicFrame>
      <p:pic>
        <p:nvPicPr>
          <p:cNvPr id="86039"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標題 1"/>
          <p:cNvSpPr>
            <a:spLocks noGrp="1"/>
          </p:cNvSpPr>
          <p:nvPr>
            <p:ph type="title"/>
          </p:nvPr>
        </p:nvSpPr>
        <p:spPr>
          <a:xfrm>
            <a:off x="457200" y="274638"/>
            <a:ext cx="8229600" cy="346050"/>
          </a:xfrm>
        </p:spPr>
        <p:txBody>
          <a:bodyPr/>
          <a:lstStyle/>
          <a:p>
            <a:r>
              <a:rPr lang="zh-TW" altLang="en-US" sz="4000" dirty="0" smtClean="0"/>
              <a:t>其他特殊專班招生</a:t>
            </a:r>
            <a:r>
              <a:rPr lang="en-US" altLang="zh-TW" sz="4000" dirty="0" smtClean="0"/>
              <a:t>(2/2)</a:t>
            </a:r>
            <a:endParaRPr lang="zh-TW" altLang="en-US" sz="4000"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4212" y="2133600"/>
            <a:ext cx="8136259" cy="2374900"/>
          </a:xfrm>
        </p:spPr>
        <p:txBody>
          <a:bodyPr/>
          <a:lstStyle/>
          <a:p>
            <a:pPr algn="ctr" eaLnBrk="1" hangingPunct="1">
              <a:defRPr/>
            </a:pPr>
            <a:r>
              <a:rPr lang="zh-TW" altLang="en-US" sz="4800" dirty="0" smtClean="0">
                <a:latin typeface="Times New Roman" panose="02020603050405020304" pitchFamily="18" charset="0"/>
                <a:ea typeface="標楷體" panose="03000509000000000000" pitchFamily="65" charset="-120"/>
                <a:cs typeface="Times New Roman" panose="02020603050405020304" pitchFamily="18" charset="0"/>
              </a:rPr>
              <a:t>以上各項招生日程、招生方式如有異動，以簡章及各招生委員會公告為準</a:t>
            </a:r>
            <a:endParaRPr lang="zh-TW" altLang="en-US" sz="48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87043" name="圖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188" y="2924175"/>
            <a:ext cx="7772400" cy="792163"/>
          </a:xfrm>
        </p:spPr>
        <p:txBody>
          <a:bodyPr/>
          <a:lstStyle/>
          <a:p>
            <a:pPr algn="ctr" eaLnBrk="1" hangingPunct="1">
              <a:defRPr/>
            </a:pPr>
            <a:r>
              <a:rPr lang="zh-TW" altLang="en-US" sz="4800" dirty="0" smtClean="0">
                <a:latin typeface="Times New Roman" panose="02020603050405020304" pitchFamily="18" charset="0"/>
                <a:ea typeface="標楷體" panose="03000509000000000000" pitchFamily="65" charset="-120"/>
                <a:cs typeface="Times New Roman" panose="02020603050405020304" pitchFamily="18" charset="0"/>
              </a:rPr>
              <a:t>招生資訊</a:t>
            </a:r>
            <a:r>
              <a:rPr lang="zh-TW" altLang="en-US" sz="4800" dirty="0">
                <a:latin typeface="Times New Roman" panose="02020603050405020304" pitchFamily="18" charset="0"/>
                <a:ea typeface="標楷體" panose="03000509000000000000" pitchFamily="65" charset="-120"/>
                <a:cs typeface="Times New Roman" panose="02020603050405020304" pitchFamily="18" charset="0"/>
              </a:rPr>
              <a:t>查詢</a:t>
            </a:r>
          </a:p>
        </p:txBody>
      </p:sp>
      <p:pic>
        <p:nvPicPr>
          <p:cNvPr id="88067" name="圖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標題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zh-TW" altLang="en-US" sz="4400" dirty="0" smtClean="0">
                <a:latin typeface="Times New Roman" panose="02020603050405020304" pitchFamily="18" charset="0"/>
                <a:ea typeface="標楷體" panose="03000509000000000000" pitchFamily="65" charset="-120"/>
                <a:cs typeface="Times New Roman" panose="02020603050405020304" pitchFamily="18" charset="0"/>
              </a:rPr>
              <a:t>五專招生</a:t>
            </a:r>
            <a:r>
              <a:rPr kumimoji="0" lang="zh-TW" altLang="en-US" sz="4400" dirty="0">
                <a:latin typeface="Times New Roman" panose="02020603050405020304" pitchFamily="18" charset="0"/>
                <a:ea typeface="標楷體" panose="03000509000000000000" pitchFamily="65" charset="-120"/>
                <a:cs typeface="Times New Roman" panose="02020603050405020304" pitchFamily="18" charset="0"/>
              </a:rPr>
              <a:t>委員會</a:t>
            </a:r>
          </a:p>
        </p:txBody>
      </p:sp>
      <p:sp>
        <p:nvSpPr>
          <p:cNvPr id="87043" name="內容版面配置區 2"/>
          <p:cNvSpPr txBox="1">
            <a:spLocks/>
          </p:cNvSpPr>
          <p:nvPr/>
        </p:nvSpPr>
        <p:spPr bwMode="auto">
          <a:xfrm>
            <a:off x="457200" y="1617663"/>
            <a:ext cx="8435975"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defRPr/>
            </a:pPr>
            <a:r>
              <a:rPr kumimoji="0"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五專</a:t>
            </a:r>
            <a:r>
              <a:rPr kumimoji="0"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優先免試</a:t>
            </a:r>
            <a:r>
              <a:rPr kumimoji="0"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入學招生委員會：</a:t>
            </a:r>
            <a:endParaRPr kumimoji="0"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360000" indent="0" eaLnBrk="1" hangingPunct="1">
              <a:buFont typeface="Arial" panose="020B0604020202020204" pitchFamily="34" charset="0"/>
              <a:buNone/>
              <a:defRPr/>
            </a:pPr>
            <a:r>
              <a:rPr kumimoji="0"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承辦單位：技專校院招生委員會聯合會</a:t>
            </a:r>
            <a:r>
              <a:rPr kumimoji="0"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hlinkClick r:id="rId2"/>
              </a:rPr>
              <a:t>http://www.jctv.ntut.edu.tw/u5/</a:t>
            </a:r>
            <a:endParaRPr kumimoji="0"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defRPr/>
            </a:pPr>
            <a:r>
              <a:rPr kumimoji="0"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各區五專</a:t>
            </a:r>
            <a:r>
              <a:rPr kumimoji="0" lang="zh-TW" altLang="en-US" b="1" dirty="0" smtClean="0">
                <a:solidFill>
                  <a:srgbClr val="007A37"/>
                </a:solidFill>
                <a:latin typeface="Times New Roman" panose="02020603050405020304" pitchFamily="18" charset="0"/>
                <a:ea typeface="標楷體" panose="03000509000000000000" pitchFamily="65" charset="-120"/>
                <a:cs typeface="Times New Roman" panose="02020603050405020304" pitchFamily="18" charset="0"/>
              </a:rPr>
              <a:t>聯合免試</a:t>
            </a:r>
            <a:r>
              <a:rPr kumimoji="0"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招生入學委員會：</a:t>
            </a:r>
            <a:r>
              <a:rPr kumimoji="0"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a:r>
            <a:br>
              <a:rPr kumimoji="0" lang="en-US" altLang="zh-TW" dirty="0" smtClean="0">
                <a:latin typeface="Times New Roman" panose="02020603050405020304" pitchFamily="18" charset="0"/>
                <a:ea typeface="標楷體" panose="03000509000000000000" pitchFamily="65" charset="-120"/>
                <a:cs typeface="Times New Roman" panose="02020603050405020304" pitchFamily="18" charset="0"/>
              </a:rPr>
            </a:br>
            <a:r>
              <a:rPr kumimoji="0"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北區</a:t>
            </a:r>
            <a:r>
              <a:rPr kumimoji="0"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技專校院招生委員會聯合會</a:t>
            </a:r>
            <a:endParaRPr kumimoji="0"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360000" indent="0" eaLnBrk="1" hangingPunct="1">
              <a:buFont typeface="Arial" panose="020B0604020202020204" pitchFamily="34" charset="0"/>
              <a:buNone/>
              <a:defRPr/>
            </a:pPr>
            <a:r>
              <a:rPr kumimoji="0"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hlinkClick r:id="rId3"/>
              </a:rPr>
              <a:t>http://www.jctv.ntut.edu.tw/enter5/</a:t>
            </a:r>
            <a:endParaRPr kumimoji="0"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360000" indent="0" eaLnBrk="1" hangingPunct="1">
              <a:buFont typeface="Arial" panose="020B0604020202020204" pitchFamily="34" charset="0"/>
              <a:buNone/>
              <a:defRPr/>
            </a:pPr>
            <a:r>
              <a:rPr kumimoji="0"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中區</a:t>
            </a:r>
            <a:r>
              <a:rPr kumimoji="0"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仁德醫護管理專科學校</a:t>
            </a:r>
            <a:endParaRPr kumimoji="0"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360000" indent="0" eaLnBrk="1" hangingPunct="1">
              <a:buFont typeface="Arial" panose="020B0604020202020204" pitchFamily="34" charset="0"/>
              <a:buNone/>
              <a:defRPr/>
            </a:pPr>
            <a:r>
              <a:rPr kumimoji="0"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hlinkClick r:id="rId4"/>
              </a:rPr>
              <a:t>http://exam.jente.edu.tw</a:t>
            </a:r>
            <a:endParaRPr kumimoji="0"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360000" indent="0" eaLnBrk="1" hangingPunct="1">
              <a:buFont typeface="Arial" panose="020B0604020202020204" pitchFamily="34" charset="0"/>
              <a:buNone/>
              <a:defRPr/>
            </a:pPr>
            <a:r>
              <a:rPr kumimoji="0"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南區</a:t>
            </a:r>
            <a:r>
              <a:rPr kumimoji="0"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國立高雄餐旅大學</a:t>
            </a:r>
            <a:endParaRPr kumimoji="0"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360000" indent="0" eaLnBrk="1" hangingPunct="1">
              <a:buFont typeface="Arial" panose="020B0604020202020204" pitchFamily="34" charset="0"/>
              <a:buNone/>
              <a:defRPr/>
            </a:pPr>
            <a:r>
              <a:rPr kumimoji="0"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hlinkClick r:id="rId5"/>
              </a:rPr>
              <a:t>http://s5.nkuht.edu.tw</a:t>
            </a:r>
            <a:endParaRPr kumimoji="0"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89092" name="圖片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圖片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428" y="3401894"/>
            <a:ext cx="4550419" cy="2015859"/>
          </a:xfrm>
          <a:prstGeom prst="rect">
            <a:avLst/>
          </a:prstGeom>
        </p:spPr>
      </p:pic>
      <p:pic>
        <p:nvPicPr>
          <p:cNvPr id="21" name="圖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0893" y="100721"/>
            <a:ext cx="2811640" cy="2249312"/>
          </a:xfrm>
          <a:prstGeom prst="rect">
            <a:avLst/>
          </a:prstGeom>
        </p:spPr>
      </p:pic>
      <p:sp>
        <p:nvSpPr>
          <p:cNvPr id="15" name="向右箭號 14"/>
          <p:cNvSpPr/>
          <p:nvPr/>
        </p:nvSpPr>
        <p:spPr>
          <a:xfrm>
            <a:off x="3924301" y="908050"/>
            <a:ext cx="3240088" cy="504825"/>
          </a:xfrm>
          <a:prstGeom prst="rightArrow">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latin typeface="標楷體" panose="03000509000000000000" pitchFamily="65" charset="-120"/>
              <a:ea typeface="標楷體" panose="03000509000000000000" pitchFamily="65" charset="-120"/>
            </a:endParaRPr>
          </a:p>
        </p:txBody>
      </p:sp>
      <p:sp>
        <p:nvSpPr>
          <p:cNvPr id="16" name="向右箭號 15"/>
          <p:cNvSpPr/>
          <p:nvPr/>
        </p:nvSpPr>
        <p:spPr>
          <a:xfrm>
            <a:off x="6443662" y="2565251"/>
            <a:ext cx="720725" cy="504825"/>
          </a:xfrm>
          <a:prstGeom prst="rightArrow">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latin typeface="標楷體" panose="03000509000000000000" pitchFamily="65" charset="-120"/>
              <a:ea typeface="標楷體" panose="03000509000000000000" pitchFamily="65" charset="-120"/>
            </a:endParaRPr>
          </a:p>
        </p:txBody>
      </p:sp>
      <p:sp>
        <p:nvSpPr>
          <p:cNvPr id="17" name="向右箭號 16"/>
          <p:cNvSpPr/>
          <p:nvPr/>
        </p:nvSpPr>
        <p:spPr>
          <a:xfrm>
            <a:off x="4701848" y="4409823"/>
            <a:ext cx="2462540" cy="503238"/>
          </a:xfrm>
          <a:prstGeom prst="rightArrow">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latin typeface="標楷體" panose="03000509000000000000" pitchFamily="65" charset="-120"/>
              <a:ea typeface="標楷體" panose="03000509000000000000" pitchFamily="65" charset="-120"/>
            </a:endParaRPr>
          </a:p>
        </p:txBody>
      </p:sp>
      <p:sp>
        <p:nvSpPr>
          <p:cNvPr id="18" name="向右箭號 17"/>
          <p:cNvSpPr/>
          <p:nvPr/>
        </p:nvSpPr>
        <p:spPr>
          <a:xfrm>
            <a:off x="6633514" y="5516563"/>
            <a:ext cx="530874" cy="504825"/>
          </a:xfrm>
          <a:prstGeom prst="rightArrow">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latin typeface="標楷體" panose="03000509000000000000" pitchFamily="65" charset="-120"/>
              <a:ea typeface="標楷體" panose="03000509000000000000" pitchFamily="65" charset="-120"/>
            </a:endParaRPr>
          </a:p>
        </p:txBody>
      </p:sp>
      <p:sp>
        <p:nvSpPr>
          <p:cNvPr id="19" name="矩形 18"/>
          <p:cNvSpPr/>
          <p:nvPr/>
        </p:nvSpPr>
        <p:spPr>
          <a:xfrm>
            <a:off x="7308850" y="765175"/>
            <a:ext cx="1150938" cy="5688013"/>
          </a:xfrm>
          <a:prstGeom prst="rect">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3200" dirty="0">
                <a:solidFill>
                  <a:schemeClr val="tx1">
                    <a:lumMod val="95000"/>
                    <a:lumOff val="5000"/>
                  </a:schemeClr>
                </a:solidFill>
                <a:latin typeface="標楷體" panose="03000509000000000000" pitchFamily="65" charset="-120"/>
                <a:ea typeface="標楷體" panose="03000509000000000000" pitchFamily="65" charset="-120"/>
                <a:cs typeface="Arial Unicode MS" pitchFamily="34" charset="-120"/>
              </a:rPr>
              <a:t>熟</a:t>
            </a:r>
            <a:endParaRPr lang="en-US" altLang="zh-TW" sz="3200" dirty="0">
              <a:solidFill>
                <a:schemeClr val="tx1">
                  <a:lumMod val="95000"/>
                  <a:lumOff val="5000"/>
                </a:schemeClr>
              </a:solidFill>
              <a:latin typeface="標楷體" panose="03000509000000000000" pitchFamily="65" charset="-120"/>
              <a:ea typeface="標楷體" panose="03000509000000000000" pitchFamily="65" charset="-120"/>
              <a:cs typeface="Arial Unicode MS" pitchFamily="34" charset="-120"/>
            </a:endParaRPr>
          </a:p>
          <a:p>
            <a:pPr algn="ctr" eaLnBrk="1" hangingPunct="1">
              <a:defRPr/>
            </a:pPr>
            <a:r>
              <a:rPr lang="zh-TW" altLang="en-US" sz="3200" dirty="0">
                <a:solidFill>
                  <a:schemeClr val="tx1">
                    <a:lumMod val="95000"/>
                    <a:lumOff val="5000"/>
                  </a:schemeClr>
                </a:solidFill>
                <a:latin typeface="標楷體" panose="03000509000000000000" pitchFamily="65" charset="-120"/>
                <a:ea typeface="標楷體" panose="03000509000000000000" pitchFamily="65" charset="-120"/>
                <a:cs typeface="Arial Unicode MS" pitchFamily="34" charset="-120"/>
              </a:rPr>
              <a:t>悉</a:t>
            </a:r>
            <a:endParaRPr lang="en-US" altLang="zh-TW" sz="3200" dirty="0">
              <a:solidFill>
                <a:schemeClr val="tx1">
                  <a:lumMod val="95000"/>
                  <a:lumOff val="5000"/>
                </a:schemeClr>
              </a:solidFill>
              <a:latin typeface="標楷體" panose="03000509000000000000" pitchFamily="65" charset="-120"/>
              <a:ea typeface="標楷體" panose="03000509000000000000" pitchFamily="65" charset="-120"/>
              <a:cs typeface="Arial Unicode MS" pitchFamily="34" charset="-120"/>
            </a:endParaRPr>
          </a:p>
          <a:p>
            <a:pPr algn="ctr" eaLnBrk="1" hangingPunct="1">
              <a:defRPr/>
            </a:pPr>
            <a:r>
              <a:rPr lang="zh-TW" altLang="en-US" sz="3200" dirty="0">
                <a:solidFill>
                  <a:schemeClr val="tx1">
                    <a:lumMod val="95000"/>
                    <a:lumOff val="5000"/>
                  </a:schemeClr>
                </a:solidFill>
                <a:latin typeface="標楷體" panose="03000509000000000000" pitchFamily="65" charset="-120"/>
                <a:ea typeface="標楷體" panose="03000509000000000000" pitchFamily="65" charset="-120"/>
                <a:cs typeface="Arial Unicode MS" pitchFamily="34" charset="-120"/>
              </a:rPr>
              <a:t>職</a:t>
            </a:r>
            <a:endParaRPr lang="en-US" altLang="zh-TW" sz="3200" dirty="0">
              <a:solidFill>
                <a:schemeClr val="tx1">
                  <a:lumMod val="95000"/>
                  <a:lumOff val="5000"/>
                </a:schemeClr>
              </a:solidFill>
              <a:latin typeface="標楷體" panose="03000509000000000000" pitchFamily="65" charset="-120"/>
              <a:ea typeface="標楷體" panose="03000509000000000000" pitchFamily="65" charset="-120"/>
              <a:cs typeface="Arial Unicode MS" pitchFamily="34" charset="-120"/>
            </a:endParaRPr>
          </a:p>
          <a:p>
            <a:pPr algn="ctr" eaLnBrk="1" hangingPunct="1">
              <a:defRPr/>
            </a:pPr>
            <a:r>
              <a:rPr lang="zh-TW" altLang="en-US" sz="3200" dirty="0">
                <a:solidFill>
                  <a:schemeClr val="tx1">
                    <a:lumMod val="95000"/>
                    <a:lumOff val="5000"/>
                  </a:schemeClr>
                </a:solidFill>
                <a:latin typeface="標楷體" panose="03000509000000000000" pitchFamily="65" charset="-120"/>
                <a:ea typeface="標楷體" panose="03000509000000000000" pitchFamily="65" charset="-120"/>
                <a:cs typeface="Arial Unicode MS" pitchFamily="34" charset="-120"/>
              </a:rPr>
              <a:t>場</a:t>
            </a:r>
            <a:endParaRPr lang="en-US" altLang="zh-TW" sz="3200" dirty="0">
              <a:solidFill>
                <a:schemeClr val="tx1">
                  <a:lumMod val="95000"/>
                  <a:lumOff val="5000"/>
                </a:schemeClr>
              </a:solidFill>
              <a:latin typeface="標楷體" panose="03000509000000000000" pitchFamily="65" charset="-120"/>
              <a:ea typeface="標楷體" panose="03000509000000000000" pitchFamily="65" charset="-120"/>
              <a:cs typeface="Arial Unicode MS" pitchFamily="34" charset="-120"/>
            </a:endParaRPr>
          </a:p>
          <a:p>
            <a:pPr algn="ctr" eaLnBrk="1" hangingPunct="1">
              <a:defRPr/>
            </a:pPr>
            <a:r>
              <a:rPr lang="zh-TW" altLang="en-US" sz="3200" dirty="0">
                <a:solidFill>
                  <a:schemeClr val="tx1">
                    <a:lumMod val="95000"/>
                    <a:lumOff val="5000"/>
                  </a:schemeClr>
                </a:solidFill>
                <a:latin typeface="標楷體" panose="03000509000000000000" pitchFamily="65" charset="-120"/>
                <a:ea typeface="標楷體" panose="03000509000000000000" pitchFamily="65" charset="-120"/>
                <a:cs typeface="Arial Unicode MS" pitchFamily="34" charset="-120"/>
              </a:rPr>
              <a:t>環</a:t>
            </a:r>
            <a:endParaRPr lang="en-US" altLang="zh-TW" sz="3200" dirty="0">
              <a:solidFill>
                <a:schemeClr val="tx1">
                  <a:lumMod val="95000"/>
                  <a:lumOff val="5000"/>
                </a:schemeClr>
              </a:solidFill>
              <a:latin typeface="標楷體" panose="03000509000000000000" pitchFamily="65" charset="-120"/>
              <a:ea typeface="標楷體" panose="03000509000000000000" pitchFamily="65" charset="-120"/>
              <a:cs typeface="Arial Unicode MS" pitchFamily="34" charset="-120"/>
            </a:endParaRPr>
          </a:p>
          <a:p>
            <a:pPr algn="ctr" eaLnBrk="1" hangingPunct="1">
              <a:defRPr/>
            </a:pPr>
            <a:r>
              <a:rPr lang="zh-TW" altLang="en-US" sz="3200" dirty="0">
                <a:solidFill>
                  <a:schemeClr val="tx1">
                    <a:lumMod val="95000"/>
                    <a:lumOff val="5000"/>
                  </a:schemeClr>
                </a:solidFill>
                <a:latin typeface="標楷體" panose="03000509000000000000" pitchFamily="65" charset="-120"/>
                <a:ea typeface="標楷體" panose="03000509000000000000" pitchFamily="65" charset="-120"/>
                <a:cs typeface="Arial Unicode MS" pitchFamily="34" charset="-120"/>
              </a:rPr>
              <a:t>境</a:t>
            </a:r>
            <a:endParaRPr lang="en-US" altLang="zh-TW" sz="3200" dirty="0">
              <a:solidFill>
                <a:schemeClr val="tx1">
                  <a:lumMod val="95000"/>
                  <a:lumOff val="5000"/>
                </a:schemeClr>
              </a:solidFill>
              <a:latin typeface="標楷體" panose="03000509000000000000" pitchFamily="65" charset="-120"/>
              <a:ea typeface="標楷體" panose="03000509000000000000" pitchFamily="65" charset="-120"/>
              <a:cs typeface="Arial Unicode MS" pitchFamily="34" charset="-120"/>
            </a:endParaRPr>
          </a:p>
          <a:p>
            <a:pPr algn="ctr" eaLnBrk="1" hangingPunct="1">
              <a:defRPr/>
            </a:pPr>
            <a:r>
              <a:rPr lang="zh-TW" altLang="en-US" sz="3200" dirty="0">
                <a:solidFill>
                  <a:schemeClr val="tx1">
                    <a:lumMod val="95000"/>
                    <a:lumOff val="5000"/>
                  </a:schemeClr>
                </a:solidFill>
                <a:latin typeface="標楷體" panose="03000509000000000000" pitchFamily="65" charset="-120"/>
                <a:ea typeface="標楷體" panose="03000509000000000000" pitchFamily="65" charset="-120"/>
                <a:cs typeface="Arial Unicode MS" pitchFamily="34" charset="-120"/>
              </a:rPr>
              <a:t>、</a:t>
            </a:r>
            <a:endParaRPr lang="en-US" altLang="zh-TW" sz="3200" dirty="0">
              <a:solidFill>
                <a:schemeClr val="tx1">
                  <a:lumMod val="95000"/>
                  <a:lumOff val="5000"/>
                </a:schemeClr>
              </a:solidFill>
              <a:latin typeface="標楷體" panose="03000509000000000000" pitchFamily="65" charset="-120"/>
              <a:ea typeface="標楷體" panose="03000509000000000000" pitchFamily="65" charset="-120"/>
              <a:cs typeface="Arial Unicode MS" pitchFamily="34" charset="-120"/>
            </a:endParaRPr>
          </a:p>
          <a:p>
            <a:pPr algn="ctr" eaLnBrk="1" hangingPunct="1">
              <a:defRPr/>
            </a:pPr>
            <a:r>
              <a:rPr lang="zh-TW" altLang="en-US" sz="3200" dirty="0">
                <a:solidFill>
                  <a:schemeClr val="tx1">
                    <a:lumMod val="95000"/>
                    <a:lumOff val="5000"/>
                  </a:schemeClr>
                </a:solidFill>
                <a:latin typeface="標楷體" panose="03000509000000000000" pitchFamily="65" charset="-120"/>
                <a:ea typeface="標楷體" panose="03000509000000000000" pitchFamily="65" charset="-120"/>
                <a:cs typeface="Arial Unicode MS" pitchFamily="34" charset="-120"/>
              </a:rPr>
              <a:t>提</a:t>
            </a:r>
            <a:endParaRPr lang="en-US" altLang="zh-TW" sz="3200" dirty="0">
              <a:solidFill>
                <a:schemeClr val="tx1">
                  <a:lumMod val="95000"/>
                  <a:lumOff val="5000"/>
                </a:schemeClr>
              </a:solidFill>
              <a:latin typeface="標楷體" panose="03000509000000000000" pitchFamily="65" charset="-120"/>
              <a:ea typeface="標楷體" panose="03000509000000000000" pitchFamily="65" charset="-120"/>
              <a:cs typeface="Arial Unicode MS" pitchFamily="34" charset="-120"/>
            </a:endParaRPr>
          </a:p>
          <a:p>
            <a:pPr algn="ctr" eaLnBrk="1" hangingPunct="1">
              <a:defRPr/>
            </a:pPr>
            <a:r>
              <a:rPr lang="zh-TW" altLang="en-US" sz="3200" dirty="0">
                <a:solidFill>
                  <a:schemeClr val="tx1">
                    <a:lumMod val="95000"/>
                    <a:lumOff val="5000"/>
                  </a:schemeClr>
                </a:solidFill>
                <a:latin typeface="標楷體" panose="03000509000000000000" pitchFamily="65" charset="-120"/>
                <a:ea typeface="標楷體" panose="03000509000000000000" pitchFamily="65" charset="-120"/>
                <a:cs typeface="Arial Unicode MS" pitchFamily="34" charset="-120"/>
              </a:rPr>
              <a:t>早</a:t>
            </a:r>
            <a:endParaRPr lang="en-US" altLang="zh-TW" sz="3200" dirty="0">
              <a:solidFill>
                <a:schemeClr val="tx1">
                  <a:lumMod val="95000"/>
                  <a:lumOff val="5000"/>
                </a:schemeClr>
              </a:solidFill>
              <a:latin typeface="標楷體" panose="03000509000000000000" pitchFamily="65" charset="-120"/>
              <a:ea typeface="標楷體" panose="03000509000000000000" pitchFamily="65" charset="-120"/>
              <a:cs typeface="Arial Unicode MS" pitchFamily="34" charset="-120"/>
            </a:endParaRPr>
          </a:p>
          <a:p>
            <a:pPr algn="ctr" eaLnBrk="1" hangingPunct="1">
              <a:defRPr/>
            </a:pPr>
            <a:r>
              <a:rPr lang="zh-TW" altLang="en-US" sz="3200" dirty="0">
                <a:solidFill>
                  <a:schemeClr val="tx1">
                    <a:lumMod val="95000"/>
                    <a:lumOff val="5000"/>
                  </a:schemeClr>
                </a:solidFill>
                <a:latin typeface="標楷體" panose="03000509000000000000" pitchFamily="65" charset="-120"/>
                <a:ea typeface="標楷體" panose="03000509000000000000" pitchFamily="65" charset="-120"/>
                <a:cs typeface="Arial Unicode MS" pitchFamily="34" charset="-120"/>
              </a:rPr>
              <a:t>卡</a:t>
            </a:r>
            <a:endParaRPr lang="en-US" altLang="zh-TW" sz="3200" dirty="0">
              <a:solidFill>
                <a:schemeClr val="tx1">
                  <a:lumMod val="95000"/>
                  <a:lumOff val="5000"/>
                </a:schemeClr>
              </a:solidFill>
              <a:latin typeface="標楷體" panose="03000509000000000000" pitchFamily="65" charset="-120"/>
              <a:ea typeface="標楷體" panose="03000509000000000000" pitchFamily="65" charset="-120"/>
              <a:cs typeface="Arial Unicode MS" pitchFamily="34" charset="-120"/>
            </a:endParaRPr>
          </a:p>
          <a:p>
            <a:pPr algn="ctr" eaLnBrk="1" hangingPunct="1">
              <a:defRPr/>
            </a:pPr>
            <a:r>
              <a:rPr lang="zh-TW" altLang="en-US" sz="3200" dirty="0">
                <a:solidFill>
                  <a:schemeClr val="tx1">
                    <a:lumMod val="95000"/>
                    <a:lumOff val="5000"/>
                  </a:schemeClr>
                </a:solidFill>
                <a:latin typeface="標楷體" panose="03000509000000000000" pitchFamily="65" charset="-120"/>
                <a:ea typeface="標楷體" panose="03000509000000000000" pitchFamily="65" charset="-120"/>
                <a:cs typeface="Arial Unicode MS" pitchFamily="34" charset="-120"/>
              </a:rPr>
              <a:t>位</a:t>
            </a:r>
          </a:p>
        </p:txBody>
      </p:sp>
      <p:pic>
        <p:nvPicPr>
          <p:cNvPr id="14355" name="圖片 2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圖片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8559" y="1492347"/>
            <a:ext cx="331194" cy="993581"/>
          </a:xfrm>
          <a:prstGeom prst="rect">
            <a:avLst/>
          </a:prstGeom>
        </p:spPr>
      </p:pic>
      <p:pic>
        <p:nvPicPr>
          <p:cNvPr id="25" name="圖片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30824" y="1492347"/>
            <a:ext cx="3231766" cy="2377391"/>
          </a:xfrm>
          <a:prstGeom prst="rect">
            <a:avLst/>
          </a:prstGeom>
        </p:spPr>
      </p:pic>
      <p:pic>
        <p:nvPicPr>
          <p:cNvPr id="23" name="圖片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81669" y="2844395"/>
            <a:ext cx="439003" cy="1168912"/>
          </a:xfrm>
          <a:prstGeom prst="rect">
            <a:avLst/>
          </a:prstGeom>
        </p:spPr>
      </p:pic>
      <p:pic>
        <p:nvPicPr>
          <p:cNvPr id="32" name="圖片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84047" y="5580331"/>
            <a:ext cx="1120932" cy="1215952"/>
          </a:xfrm>
          <a:prstGeom prst="rect">
            <a:avLst/>
          </a:prstGeom>
        </p:spPr>
      </p:pic>
      <p:pic>
        <p:nvPicPr>
          <p:cNvPr id="33" name="圖片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77210" y="4953385"/>
            <a:ext cx="2356304" cy="2005476"/>
          </a:xfrm>
          <a:prstGeom prst="rect">
            <a:avLst/>
          </a:prstGeom>
        </p:spPr>
      </p:pic>
      <p:pic>
        <p:nvPicPr>
          <p:cNvPr id="6" name="圖片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8520" y="4379446"/>
            <a:ext cx="1277123" cy="1362265"/>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標題 1"/>
          <p:cNvSpPr>
            <a:spLocks noGrp="1"/>
          </p:cNvSpPr>
          <p:nvPr>
            <p:ph type="title"/>
          </p:nvPr>
        </p:nvSpPr>
        <p:spPr/>
        <p:txBody>
          <a:bodyPr/>
          <a:lstStyle/>
          <a:p>
            <a:pPr eaLnBrk="1" hangingPunct="1"/>
            <a:r>
              <a:rPr lang="zh-TW" altLang="en-US" dirty="0" smtClean="0"/>
              <a:t>考試與招生相關網站</a:t>
            </a:r>
          </a:p>
        </p:txBody>
      </p:sp>
      <p:sp>
        <p:nvSpPr>
          <p:cNvPr id="90115" name="內容版面配置區 2"/>
          <p:cNvSpPr>
            <a:spLocks noGrp="1"/>
          </p:cNvSpPr>
          <p:nvPr>
            <p:ph idx="1"/>
          </p:nvPr>
        </p:nvSpPr>
        <p:spPr>
          <a:xfrm>
            <a:off x="457200" y="1600200"/>
            <a:ext cx="8507413" cy="4525963"/>
          </a:xfrm>
        </p:spPr>
        <p:txBody>
          <a:bodyPr/>
          <a:lstStyle/>
          <a:p>
            <a:r>
              <a:rPr lang="zh-TW" altLang="en-US" dirty="0" smtClean="0"/>
              <a:t>查詢招生相關資料</a:t>
            </a:r>
            <a:r>
              <a:rPr lang="en-US" altLang="zh-TW" dirty="0" smtClean="0"/>
              <a:t>-</a:t>
            </a:r>
            <a:r>
              <a:rPr lang="zh-TW" altLang="en-US" dirty="0" smtClean="0"/>
              <a:t>技專校院招生策略委員會</a:t>
            </a:r>
            <a:r>
              <a:rPr lang="en-US" altLang="zh-TW" dirty="0" smtClean="0"/>
              <a:t/>
            </a:r>
            <a:br>
              <a:rPr lang="en-US" altLang="zh-TW" dirty="0" smtClean="0"/>
            </a:br>
            <a:r>
              <a:rPr lang="en-US" altLang="zh-TW" dirty="0" smtClean="0">
                <a:hlinkClick r:id="rId2"/>
              </a:rPr>
              <a:t>http://www.techadmi.edu.tw/</a:t>
            </a:r>
            <a:endParaRPr lang="en-US" altLang="zh-TW" dirty="0" smtClean="0"/>
          </a:p>
          <a:p>
            <a:r>
              <a:rPr lang="zh-TW" altLang="en-US" dirty="0" smtClean="0"/>
              <a:t>查詢各入學管道招生資訊</a:t>
            </a:r>
            <a:r>
              <a:rPr lang="en-US" altLang="zh-TW" dirty="0" smtClean="0"/>
              <a:t>-</a:t>
            </a:r>
            <a:r>
              <a:rPr lang="zh-TW" altLang="en-US" dirty="0" smtClean="0"/>
              <a:t>技訊網</a:t>
            </a:r>
            <a:r>
              <a:rPr lang="en-US" altLang="zh-TW" dirty="0" smtClean="0"/>
              <a:t/>
            </a:r>
            <a:br>
              <a:rPr lang="en-US" altLang="zh-TW" dirty="0" smtClean="0"/>
            </a:br>
            <a:r>
              <a:rPr lang="en-US" altLang="zh-TW" dirty="0" smtClean="0">
                <a:hlinkClick r:id="rId3"/>
              </a:rPr>
              <a:t>http://techexpo.moe.edu.tw/search/</a:t>
            </a:r>
            <a:endParaRPr lang="en-US" altLang="zh-TW" dirty="0" smtClean="0"/>
          </a:p>
          <a:p>
            <a:r>
              <a:rPr lang="en-US" altLang="zh-TW" dirty="0" smtClean="0"/>
              <a:t>109</a:t>
            </a:r>
            <a:r>
              <a:rPr lang="zh-TW" altLang="en-US" dirty="0" smtClean="0"/>
              <a:t>學年度適性入學宣導網站</a:t>
            </a:r>
            <a:r>
              <a:rPr lang="en-US" altLang="zh-TW" dirty="0" smtClean="0"/>
              <a:t/>
            </a:r>
            <a:br>
              <a:rPr lang="en-US" altLang="zh-TW" dirty="0" smtClean="0"/>
            </a:br>
            <a:r>
              <a:rPr lang="en-US" altLang="zh-TW" dirty="0" smtClean="0">
                <a:hlinkClick r:id="rId4"/>
              </a:rPr>
              <a:t>http://adapt.k12ea.gov.tw</a:t>
            </a:r>
            <a:endParaRPr lang="en-US" altLang="zh-TW" dirty="0" smtClean="0"/>
          </a:p>
          <a:p>
            <a:r>
              <a:rPr lang="zh-TW" altLang="en-US" dirty="0" smtClean="0"/>
              <a:t>國中教育會考辦理單位</a:t>
            </a:r>
            <a:r>
              <a:rPr lang="en-US" altLang="zh-TW" dirty="0" smtClean="0"/>
              <a:t>-</a:t>
            </a:r>
            <a:r>
              <a:rPr lang="zh-TW" altLang="en-US" dirty="0" smtClean="0"/>
              <a:t>臺師大心測中心</a:t>
            </a:r>
            <a:r>
              <a:rPr lang="en-US" altLang="zh-TW" dirty="0" smtClean="0"/>
              <a:t/>
            </a:r>
            <a:br>
              <a:rPr lang="en-US" altLang="zh-TW" dirty="0" smtClean="0"/>
            </a:br>
            <a:r>
              <a:rPr lang="en-US" altLang="zh-TW" dirty="0" smtClean="0">
                <a:hlinkClick r:id="rId5"/>
              </a:rPr>
              <a:t>http://cap.ntnu.edu.tw</a:t>
            </a:r>
            <a:endParaRPr lang="zh-TW" altLang="en-US" dirty="0" smtClean="0"/>
          </a:p>
        </p:txBody>
      </p:sp>
      <p:pic>
        <p:nvPicPr>
          <p:cNvPr id="90116" name="圖片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多元入學進路指南</a:t>
            </a:r>
            <a:r>
              <a:rPr lang="en-US" altLang="zh-TW" dirty="0" smtClean="0"/>
              <a:t>-</a:t>
            </a:r>
            <a:r>
              <a:rPr lang="zh-TW" altLang="en-US" dirty="0" smtClean="0"/>
              <a:t>五專</a:t>
            </a:r>
            <a:endParaRPr lang="zh-TW" altLang="en-US" dirty="0"/>
          </a:p>
        </p:txBody>
      </p:sp>
      <p:sp>
        <p:nvSpPr>
          <p:cNvPr id="3" name="內容版面配置區 2"/>
          <p:cNvSpPr>
            <a:spLocks noGrp="1"/>
          </p:cNvSpPr>
          <p:nvPr>
            <p:ph idx="1"/>
          </p:nvPr>
        </p:nvSpPr>
        <p:spPr>
          <a:xfrm>
            <a:off x="457200" y="1600200"/>
            <a:ext cx="8507288" cy="4525963"/>
          </a:xfrm>
        </p:spPr>
        <p:txBody>
          <a:bodyPr/>
          <a:lstStyle/>
          <a:p>
            <a:r>
              <a:rPr lang="zh-TW" altLang="en-US" dirty="0" smtClean="0"/>
              <a:t>本會每年</a:t>
            </a:r>
            <a:r>
              <a:rPr lang="zh-TW" altLang="en-US" dirty="0"/>
              <a:t>彙編</a:t>
            </a:r>
            <a:r>
              <a:rPr lang="zh-TW" altLang="en-US" dirty="0" smtClean="0"/>
              <a:t>當學年度「多元入學進路指南</a:t>
            </a:r>
            <a:r>
              <a:rPr lang="en-US" altLang="zh-TW" dirty="0" smtClean="0"/>
              <a:t>-</a:t>
            </a:r>
            <a:r>
              <a:rPr lang="zh-TW" altLang="en-US" dirty="0" smtClean="0"/>
              <a:t>五專」，</a:t>
            </a:r>
            <a:r>
              <a:rPr lang="en-US" altLang="zh-TW" dirty="0" smtClean="0"/>
              <a:t>2</a:t>
            </a:r>
            <a:r>
              <a:rPr lang="zh-TW" altLang="en-US" dirty="0" smtClean="0"/>
              <a:t>月起可至本會官網下載使用。</a:t>
            </a:r>
            <a:endParaRPr lang="zh-TW" altLang="en-US"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5866" y="2780928"/>
            <a:ext cx="5052269" cy="3787493"/>
          </a:xfrm>
          <a:prstGeom prst="rect">
            <a:avLst/>
          </a:prstGeom>
        </p:spPr>
      </p:pic>
      <p:pic>
        <p:nvPicPr>
          <p:cNvPr id="5" name="圖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136640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4213" y="2565400"/>
            <a:ext cx="7772400" cy="1655763"/>
          </a:xfrm>
        </p:spPr>
        <p:txBody>
          <a:bodyPr/>
          <a:lstStyle/>
          <a:p>
            <a:pPr algn="ctr" eaLnBrk="1" hangingPunct="1">
              <a:defRPr/>
            </a:pPr>
            <a:r>
              <a:rPr lang="zh-TW" altLang="en-US" sz="4800" dirty="0" smtClean="0">
                <a:latin typeface="Times New Roman" panose="02020603050405020304" pitchFamily="18" charset="0"/>
                <a:ea typeface="標楷體" panose="03000509000000000000" pitchFamily="65" charset="-120"/>
                <a:cs typeface="Times New Roman" panose="02020603050405020304" pitchFamily="18" charset="0"/>
              </a:rPr>
              <a:t>五</a:t>
            </a:r>
            <a:r>
              <a:rPr lang="zh-TW" altLang="en-US" sz="4800" dirty="0">
                <a:latin typeface="Times New Roman" panose="02020603050405020304" pitchFamily="18" charset="0"/>
                <a:ea typeface="標楷體" panose="03000509000000000000" pitchFamily="65" charset="-120"/>
                <a:cs typeface="Times New Roman" panose="02020603050405020304" pitchFamily="18" charset="0"/>
              </a:rPr>
              <a:t>專</a:t>
            </a:r>
            <a:r>
              <a:rPr lang="zh-TW" altLang="en-US" sz="4800" dirty="0" smtClean="0">
                <a:latin typeface="Times New Roman" panose="02020603050405020304" pitchFamily="18" charset="0"/>
                <a:ea typeface="標楷體" panose="03000509000000000000" pitchFamily="65" charset="-120"/>
                <a:cs typeface="Times New Roman" panose="02020603050405020304" pitchFamily="18" charset="0"/>
              </a:rPr>
              <a:t>招生管道介紹完畢</a:t>
            </a:r>
            <a:r>
              <a:rPr lang="en-US" altLang="zh-TW" sz="48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480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4800" dirty="0" smtClean="0">
                <a:latin typeface="Times New Roman" panose="02020603050405020304" pitchFamily="18" charset="0"/>
                <a:ea typeface="標楷體" panose="03000509000000000000" pitchFamily="65" charset="-120"/>
                <a:cs typeface="Times New Roman" panose="02020603050405020304" pitchFamily="18" charset="0"/>
              </a:rPr>
              <a:t>感謝您的聆聽</a:t>
            </a:r>
            <a:endParaRPr lang="zh-TW" altLang="en-US" sz="48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91139" name="圖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03" name="圖片 2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4" name="標題 1"/>
          <p:cNvSpPr>
            <a:spLocks noGrp="1"/>
          </p:cNvSpPr>
          <p:nvPr>
            <p:ph type="title"/>
          </p:nvPr>
        </p:nvSpPr>
        <p:spPr>
          <a:xfrm>
            <a:off x="0" y="6350"/>
            <a:ext cx="9144000" cy="1046163"/>
          </a:xfrm>
        </p:spPr>
        <p:txBody>
          <a:bodyPr/>
          <a:lstStyle/>
          <a:p>
            <a:r>
              <a:rPr lang="zh-TW" altLang="en-US" dirty="0" smtClean="0">
                <a:latin typeface="標楷體" panose="03000509000000000000" pitchFamily="65" charset="-120"/>
                <a:cs typeface="Arial Unicode MS" panose="020B0604020202020204" pitchFamily="34" charset="-120"/>
              </a:rPr>
              <a:t>五專畢業生升學及就業發展</a:t>
            </a:r>
          </a:p>
        </p:txBody>
      </p:sp>
      <p:grpSp>
        <p:nvGrpSpPr>
          <p:cNvPr id="7" name="群組 6"/>
          <p:cNvGrpSpPr/>
          <p:nvPr/>
        </p:nvGrpSpPr>
        <p:grpSpPr>
          <a:xfrm>
            <a:off x="3007670" y="2369082"/>
            <a:ext cx="2991861" cy="2752512"/>
            <a:chOff x="3099839" y="2340156"/>
            <a:chExt cx="2991861" cy="2752512"/>
          </a:xfrm>
        </p:grpSpPr>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9839" y="2340156"/>
              <a:ext cx="2991861" cy="2752512"/>
            </a:xfrm>
            <a:prstGeom prst="rect">
              <a:avLst/>
            </a:prstGeom>
          </p:spPr>
        </p:pic>
        <p:sp>
          <p:nvSpPr>
            <p:cNvPr id="6" name="文字方塊 5"/>
            <p:cNvSpPr txBox="1"/>
            <p:nvPr/>
          </p:nvSpPr>
          <p:spPr>
            <a:xfrm>
              <a:off x="3335321" y="3295168"/>
              <a:ext cx="426827" cy="923330"/>
            </a:xfrm>
            <a:prstGeom prst="rect">
              <a:avLst/>
            </a:prstGeom>
            <a:noFill/>
          </p:spPr>
          <p:txBody>
            <a:bodyPr wrap="square" rtlCol="0" anchor="ctr">
              <a:spAutoFit/>
            </a:bodyPr>
            <a:lstStyle/>
            <a:p>
              <a:pPr algn="ctr"/>
              <a:r>
                <a:rPr lang="zh-TW" altLang="en-US" dirty="0" smtClean="0">
                  <a:latin typeface="標楷體" panose="03000509000000000000" pitchFamily="65" charset="-120"/>
                  <a:ea typeface="標楷體" panose="03000509000000000000" pitchFamily="65" charset="-120"/>
                </a:rPr>
                <a:t>升</a:t>
              </a:r>
              <a:endParaRPr lang="en-US" altLang="zh-TW" dirty="0" smtClean="0">
                <a:latin typeface="標楷體" panose="03000509000000000000" pitchFamily="65" charset="-120"/>
                <a:ea typeface="標楷體" panose="03000509000000000000" pitchFamily="65" charset="-120"/>
              </a:endParaRPr>
            </a:p>
            <a:p>
              <a:pPr algn="ctr"/>
              <a:r>
                <a:rPr lang="zh-TW" altLang="en-US" dirty="0" smtClean="0">
                  <a:latin typeface="標楷體" panose="03000509000000000000" pitchFamily="65" charset="-120"/>
                  <a:ea typeface="標楷體" panose="03000509000000000000" pitchFamily="65" charset="-120"/>
                </a:rPr>
                <a:t>學</a:t>
              </a:r>
              <a:endParaRPr lang="en-US" altLang="zh-TW" dirty="0" smtClean="0">
                <a:latin typeface="標楷體" panose="03000509000000000000" pitchFamily="65" charset="-120"/>
                <a:ea typeface="標楷體" panose="03000509000000000000" pitchFamily="65" charset="-120"/>
              </a:endParaRPr>
            </a:p>
            <a:p>
              <a:pPr algn="ctr"/>
              <a:r>
                <a:rPr lang="en-US" altLang="zh-TW"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34" name="文字方塊 33"/>
            <p:cNvSpPr txBox="1"/>
            <p:nvPr/>
          </p:nvSpPr>
          <p:spPr>
            <a:xfrm>
              <a:off x="5424957" y="2773959"/>
              <a:ext cx="426827" cy="923330"/>
            </a:xfrm>
            <a:prstGeom prst="rect">
              <a:avLst/>
            </a:prstGeom>
            <a:noFill/>
          </p:spPr>
          <p:txBody>
            <a:bodyPr wrap="square" rtlCol="0" anchor="ctr">
              <a:spAutoFit/>
            </a:bodyPr>
            <a:lstStyle/>
            <a:p>
              <a:pPr algn="ctr"/>
              <a:r>
                <a:rPr lang="zh-TW" altLang="en-US" dirty="0" smtClean="0">
                  <a:latin typeface="標楷體" panose="03000509000000000000" pitchFamily="65" charset="-120"/>
                  <a:ea typeface="標楷體" panose="03000509000000000000" pitchFamily="65" charset="-120"/>
                </a:rPr>
                <a:t>就業</a:t>
              </a:r>
              <a:r>
                <a:rPr lang="en-US" altLang="zh-TW"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grpSp>
      <p:grpSp>
        <p:nvGrpSpPr>
          <p:cNvPr id="4" name="群組 3"/>
          <p:cNvGrpSpPr/>
          <p:nvPr/>
        </p:nvGrpSpPr>
        <p:grpSpPr>
          <a:xfrm>
            <a:off x="-59573" y="1863088"/>
            <a:ext cx="3159412" cy="4583825"/>
            <a:chOff x="-59573" y="1863088"/>
            <a:chExt cx="3159412" cy="4583825"/>
          </a:xfrm>
        </p:grpSpPr>
        <p:pic>
          <p:nvPicPr>
            <p:cNvPr id="2" name="圖片 1"/>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9573" y="1863088"/>
              <a:ext cx="3159412" cy="4583825"/>
            </a:xfrm>
            <a:prstGeom prst="rect">
              <a:avLst/>
            </a:prstGeom>
          </p:spPr>
        </p:pic>
        <p:sp>
          <p:nvSpPr>
            <p:cNvPr id="3" name="文字方塊 2"/>
            <p:cNvSpPr txBox="1"/>
            <p:nvPr/>
          </p:nvSpPr>
          <p:spPr>
            <a:xfrm>
              <a:off x="817210" y="2263204"/>
              <a:ext cx="1361005" cy="461665"/>
            </a:xfrm>
            <a:prstGeom prst="rect">
              <a:avLst/>
            </a:prstGeom>
            <a:noFill/>
          </p:spPr>
          <p:txBody>
            <a:bodyPr wrap="square" rtlCol="0">
              <a:spAutoFit/>
            </a:bodyPr>
            <a:lstStyle/>
            <a:p>
              <a:pPr algn="dist"/>
              <a:r>
                <a:rPr lang="zh-TW" altLang="en-US" sz="2400" b="1" dirty="0" smtClean="0">
                  <a:latin typeface="標楷體" panose="03000509000000000000" pitchFamily="65" charset="-120"/>
                  <a:ea typeface="標楷體" panose="03000509000000000000" pitchFamily="65" charset="-120"/>
                </a:rPr>
                <a:t>二技</a:t>
              </a:r>
              <a:endParaRPr lang="zh-TW" altLang="en-US" sz="2400" b="1" dirty="0">
                <a:latin typeface="標楷體" panose="03000509000000000000" pitchFamily="65" charset="-120"/>
                <a:ea typeface="標楷體" panose="03000509000000000000" pitchFamily="65" charset="-120"/>
              </a:endParaRPr>
            </a:p>
          </p:txBody>
        </p:sp>
        <p:sp>
          <p:nvSpPr>
            <p:cNvPr id="43" name="文字方塊 42"/>
            <p:cNvSpPr txBox="1"/>
            <p:nvPr/>
          </p:nvSpPr>
          <p:spPr>
            <a:xfrm>
              <a:off x="615617" y="2841379"/>
              <a:ext cx="1954007" cy="430887"/>
            </a:xfrm>
            <a:prstGeom prst="rect">
              <a:avLst/>
            </a:prstGeom>
            <a:noFill/>
          </p:spPr>
          <p:txBody>
            <a:bodyPr wrap="square" rtlCol="0">
              <a:spAutoFit/>
            </a:bodyPr>
            <a:lstStyle/>
            <a:p>
              <a:pPr algn="dist"/>
              <a:r>
                <a:rPr lang="zh-TW" altLang="en-US" sz="2200" b="1" dirty="0" smtClean="0">
                  <a:latin typeface="標楷體" panose="03000509000000000000" pitchFamily="65" charset="-120"/>
                  <a:ea typeface="標楷體" panose="03000509000000000000" pitchFamily="65" charset="-120"/>
                </a:rPr>
                <a:t>插大</a:t>
              </a:r>
              <a:r>
                <a:rPr lang="en-US" altLang="zh-TW" sz="2200" b="1" dirty="0" smtClean="0">
                  <a:latin typeface="標楷體" panose="03000509000000000000" pitchFamily="65" charset="-120"/>
                  <a:ea typeface="標楷體" panose="03000509000000000000" pitchFamily="65" charset="-120"/>
                </a:rPr>
                <a:t>(</a:t>
              </a:r>
              <a:r>
                <a:rPr lang="zh-TW" altLang="en-US" sz="2200" b="1" dirty="0" smtClean="0">
                  <a:latin typeface="標楷體" panose="03000509000000000000" pitchFamily="65" charset="-120"/>
                  <a:ea typeface="標楷體" panose="03000509000000000000" pitchFamily="65" charset="-120"/>
                </a:rPr>
                <a:t>轉四技</a:t>
              </a:r>
              <a:r>
                <a:rPr lang="en-US" altLang="zh-TW" sz="2200" b="1" dirty="0" smtClean="0">
                  <a:latin typeface="標楷體" panose="03000509000000000000" pitchFamily="65" charset="-120"/>
                  <a:ea typeface="標楷體" panose="03000509000000000000" pitchFamily="65" charset="-120"/>
                </a:rPr>
                <a:t>)</a:t>
              </a:r>
              <a:endParaRPr lang="zh-TW" altLang="en-US" sz="2200" b="1" dirty="0">
                <a:latin typeface="標楷體" panose="03000509000000000000" pitchFamily="65" charset="-120"/>
                <a:ea typeface="標楷體" panose="03000509000000000000" pitchFamily="65" charset="-120"/>
              </a:endParaRPr>
            </a:p>
          </p:txBody>
        </p:sp>
        <p:sp>
          <p:nvSpPr>
            <p:cNvPr id="52" name="文字方塊 51"/>
            <p:cNvSpPr txBox="1"/>
            <p:nvPr/>
          </p:nvSpPr>
          <p:spPr>
            <a:xfrm>
              <a:off x="543129" y="3388776"/>
              <a:ext cx="1954007" cy="430887"/>
            </a:xfrm>
            <a:prstGeom prst="rect">
              <a:avLst/>
            </a:prstGeom>
            <a:noFill/>
          </p:spPr>
          <p:txBody>
            <a:bodyPr wrap="square" rtlCol="0">
              <a:spAutoFit/>
            </a:bodyPr>
            <a:lstStyle/>
            <a:p>
              <a:pPr algn="dist"/>
              <a:r>
                <a:rPr lang="zh-TW" altLang="en-US" sz="2200" b="1" dirty="0" smtClean="0">
                  <a:latin typeface="標楷體" panose="03000509000000000000" pitchFamily="65" charset="-120"/>
                  <a:ea typeface="標楷體" panose="03000509000000000000" pitchFamily="65" charset="-120"/>
                </a:rPr>
                <a:t>報考研究所</a:t>
              </a:r>
              <a:endParaRPr lang="zh-TW" altLang="en-US" sz="2200" b="1" dirty="0">
                <a:latin typeface="標楷體" panose="03000509000000000000" pitchFamily="65" charset="-120"/>
                <a:ea typeface="標楷體" panose="03000509000000000000" pitchFamily="65" charset="-120"/>
              </a:endParaRPr>
            </a:p>
          </p:txBody>
        </p:sp>
        <p:sp>
          <p:nvSpPr>
            <p:cNvPr id="53" name="文字方塊 52"/>
            <p:cNvSpPr txBox="1"/>
            <p:nvPr/>
          </p:nvSpPr>
          <p:spPr>
            <a:xfrm>
              <a:off x="524541" y="3939556"/>
              <a:ext cx="1954007" cy="430887"/>
            </a:xfrm>
            <a:prstGeom prst="rect">
              <a:avLst/>
            </a:prstGeom>
            <a:noFill/>
          </p:spPr>
          <p:txBody>
            <a:bodyPr wrap="square" rtlCol="0">
              <a:spAutoFit/>
            </a:bodyPr>
            <a:lstStyle/>
            <a:p>
              <a:pPr algn="dist"/>
              <a:r>
                <a:rPr lang="zh-TW" altLang="en-US" sz="2200" b="1" dirty="0" smtClean="0">
                  <a:latin typeface="標楷體" panose="03000509000000000000" pitchFamily="65" charset="-120"/>
                  <a:ea typeface="標楷體" panose="03000509000000000000" pitchFamily="65" charset="-120"/>
                </a:rPr>
                <a:t>出國留學</a:t>
              </a:r>
              <a:endParaRPr lang="zh-TW" altLang="en-US" sz="2200" b="1" dirty="0">
                <a:latin typeface="標楷體" panose="03000509000000000000" pitchFamily="65" charset="-120"/>
                <a:ea typeface="標楷體" panose="03000509000000000000" pitchFamily="65" charset="-120"/>
              </a:endParaRPr>
            </a:p>
          </p:txBody>
        </p:sp>
      </p:grpSp>
      <p:grpSp>
        <p:nvGrpSpPr>
          <p:cNvPr id="54" name="群組 53"/>
          <p:cNvGrpSpPr/>
          <p:nvPr/>
        </p:nvGrpSpPr>
        <p:grpSpPr>
          <a:xfrm>
            <a:off x="5976889" y="1863088"/>
            <a:ext cx="3159412" cy="4583825"/>
            <a:chOff x="-59573" y="1863088"/>
            <a:chExt cx="3159412" cy="4583825"/>
          </a:xfrm>
        </p:grpSpPr>
        <p:pic>
          <p:nvPicPr>
            <p:cNvPr id="55" name="圖片 54"/>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9573" y="1863088"/>
              <a:ext cx="3159412" cy="4583825"/>
            </a:xfrm>
            <a:prstGeom prst="rect">
              <a:avLst/>
            </a:prstGeom>
          </p:spPr>
        </p:pic>
        <p:sp>
          <p:nvSpPr>
            <p:cNvPr id="56" name="文字方塊 55"/>
            <p:cNvSpPr txBox="1"/>
            <p:nvPr/>
          </p:nvSpPr>
          <p:spPr>
            <a:xfrm>
              <a:off x="625378" y="2263204"/>
              <a:ext cx="1853170" cy="461665"/>
            </a:xfrm>
            <a:prstGeom prst="rect">
              <a:avLst/>
            </a:prstGeom>
            <a:noFill/>
          </p:spPr>
          <p:txBody>
            <a:bodyPr wrap="square" rtlCol="0">
              <a:spAutoFit/>
            </a:bodyPr>
            <a:lstStyle/>
            <a:p>
              <a:pPr algn="dist"/>
              <a:r>
                <a:rPr lang="zh-TW" altLang="en-US" sz="2400" b="1" dirty="0" smtClean="0">
                  <a:latin typeface="標楷體" panose="03000509000000000000" pitchFamily="65" charset="-120"/>
                  <a:ea typeface="標楷體" panose="03000509000000000000" pitchFamily="65" charset="-120"/>
                </a:rPr>
                <a:t>公職考試</a:t>
              </a:r>
              <a:endParaRPr lang="zh-TW" altLang="en-US" sz="2400" b="1" dirty="0">
                <a:latin typeface="標楷體" panose="03000509000000000000" pitchFamily="65" charset="-120"/>
                <a:ea typeface="標楷體" panose="03000509000000000000" pitchFamily="65" charset="-120"/>
              </a:endParaRPr>
            </a:p>
          </p:txBody>
        </p:sp>
        <p:sp>
          <p:nvSpPr>
            <p:cNvPr id="57" name="文字方塊 56"/>
            <p:cNvSpPr txBox="1"/>
            <p:nvPr/>
          </p:nvSpPr>
          <p:spPr>
            <a:xfrm>
              <a:off x="615617" y="2841379"/>
              <a:ext cx="1954007" cy="430887"/>
            </a:xfrm>
            <a:prstGeom prst="rect">
              <a:avLst/>
            </a:prstGeom>
            <a:noFill/>
          </p:spPr>
          <p:txBody>
            <a:bodyPr wrap="square" rtlCol="0">
              <a:spAutoFit/>
            </a:bodyPr>
            <a:lstStyle/>
            <a:p>
              <a:pPr algn="dist"/>
              <a:r>
                <a:rPr lang="zh-TW" altLang="en-US" sz="2200" b="1" dirty="0" smtClean="0">
                  <a:latin typeface="標楷體" panose="03000509000000000000" pitchFamily="65" charset="-120"/>
                  <a:ea typeface="標楷體" panose="03000509000000000000" pitchFamily="65" charset="-120"/>
                </a:rPr>
                <a:t>醫療機構</a:t>
              </a:r>
              <a:endParaRPr lang="zh-TW" altLang="en-US" sz="2200" b="1" dirty="0">
                <a:latin typeface="標楷體" panose="03000509000000000000" pitchFamily="65" charset="-120"/>
                <a:ea typeface="標楷體" panose="03000509000000000000" pitchFamily="65" charset="-120"/>
              </a:endParaRPr>
            </a:p>
          </p:txBody>
        </p:sp>
        <p:sp>
          <p:nvSpPr>
            <p:cNvPr id="58" name="文字方塊 57"/>
            <p:cNvSpPr txBox="1"/>
            <p:nvPr/>
          </p:nvSpPr>
          <p:spPr>
            <a:xfrm>
              <a:off x="543129" y="3388776"/>
              <a:ext cx="1954007" cy="430887"/>
            </a:xfrm>
            <a:prstGeom prst="rect">
              <a:avLst/>
            </a:prstGeom>
            <a:noFill/>
          </p:spPr>
          <p:txBody>
            <a:bodyPr wrap="square" rtlCol="0">
              <a:spAutoFit/>
            </a:bodyPr>
            <a:lstStyle/>
            <a:p>
              <a:pPr algn="dist"/>
              <a:r>
                <a:rPr lang="zh-TW" altLang="en-US" sz="2200" b="1" dirty="0" smtClean="0">
                  <a:latin typeface="標楷體" panose="03000509000000000000" pitchFamily="65" charset="-120"/>
                  <a:ea typeface="標楷體" panose="03000509000000000000" pitchFamily="65" charset="-120"/>
                </a:rPr>
                <a:t>公民營企業</a:t>
              </a:r>
              <a:endParaRPr lang="zh-TW" altLang="en-US" sz="2200" b="1" dirty="0">
                <a:latin typeface="標楷體" panose="03000509000000000000" pitchFamily="65" charset="-120"/>
                <a:ea typeface="標楷體" panose="03000509000000000000" pitchFamily="65" charset="-120"/>
              </a:endParaRPr>
            </a:p>
          </p:txBody>
        </p:sp>
        <p:sp>
          <p:nvSpPr>
            <p:cNvPr id="59" name="文字方塊 58"/>
            <p:cNvSpPr txBox="1"/>
            <p:nvPr/>
          </p:nvSpPr>
          <p:spPr>
            <a:xfrm>
              <a:off x="524541" y="3939556"/>
              <a:ext cx="1954007" cy="430887"/>
            </a:xfrm>
            <a:prstGeom prst="rect">
              <a:avLst/>
            </a:prstGeom>
            <a:noFill/>
          </p:spPr>
          <p:txBody>
            <a:bodyPr wrap="square" rtlCol="0">
              <a:spAutoFit/>
            </a:bodyPr>
            <a:lstStyle/>
            <a:p>
              <a:pPr algn="dist"/>
              <a:r>
                <a:rPr lang="zh-TW" altLang="en-US" sz="2200" b="1" dirty="0" smtClean="0">
                  <a:latin typeface="標楷體" panose="03000509000000000000" pitchFamily="65" charset="-120"/>
                  <a:ea typeface="標楷體" panose="03000509000000000000" pitchFamily="65" charset="-120"/>
                </a:rPr>
                <a:t>自行創業</a:t>
              </a:r>
              <a:endParaRPr lang="zh-TW" altLang="en-US" sz="2200" b="1" dirty="0">
                <a:latin typeface="標楷體" panose="03000509000000000000" pitchFamily="65" charset="-120"/>
                <a:ea typeface="標楷體" panose="03000509000000000000" pitchFamily="65" charset="-120"/>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p:cNvSpPr>
            <a:spLocks noGrp="1"/>
          </p:cNvSpPr>
          <p:nvPr>
            <p:ph type="title"/>
          </p:nvPr>
        </p:nvSpPr>
        <p:spPr>
          <a:xfrm>
            <a:off x="457200" y="274638"/>
            <a:ext cx="8229600" cy="562074"/>
          </a:xfrm>
        </p:spPr>
        <p:txBody>
          <a:bodyPr/>
          <a:lstStyle/>
          <a:p>
            <a:r>
              <a:rPr lang="zh-TW" altLang="en-US" dirty="0" smtClean="0">
                <a:latin typeface="標楷體" panose="03000509000000000000" pitchFamily="65" charset="-120"/>
                <a:ea typeface="標楷體" panose="03000509000000000000" pitchFamily="65" charset="-120"/>
                <a:cs typeface="Arial Unicode MS" panose="020B0604020202020204" pitchFamily="34" charset="-120"/>
              </a:rPr>
              <a:t>五專免學費與助學補助</a:t>
            </a:r>
          </a:p>
        </p:txBody>
      </p:sp>
      <p:pic>
        <p:nvPicPr>
          <p:cNvPr id="17411" name="圖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2063"/>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內容版面配置區 3"/>
          <p:cNvGraphicFramePr>
            <a:graphicFrameLocks noGrp="1"/>
          </p:cNvGraphicFramePr>
          <p:nvPr>
            <p:extLst>
              <p:ext uri="{D42A27DB-BD31-4B8C-83A1-F6EECF244321}">
                <p14:modId xmlns:p14="http://schemas.microsoft.com/office/powerpoint/2010/main" val="884773859"/>
              </p:ext>
            </p:extLst>
          </p:nvPr>
        </p:nvGraphicFramePr>
        <p:xfrm>
          <a:off x="339725" y="980727"/>
          <a:ext cx="8447088" cy="5544617"/>
        </p:xfrm>
        <a:graphic>
          <a:graphicData uri="http://schemas.openxmlformats.org/drawingml/2006/table">
            <a:tbl>
              <a:tblPr/>
              <a:tblGrid>
                <a:gridCol w="1293813">
                  <a:extLst>
                    <a:ext uri="{9D8B030D-6E8A-4147-A177-3AD203B41FA5}">
                      <a16:colId xmlns:a16="http://schemas.microsoft.com/office/drawing/2014/main" xmlns="" val="20000"/>
                    </a:ext>
                  </a:extLst>
                </a:gridCol>
                <a:gridCol w="1250950">
                  <a:extLst>
                    <a:ext uri="{9D8B030D-6E8A-4147-A177-3AD203B41FA5}">
                      <a16:colId xmlns:a16="http://schemas.microsoft.com/office/drawing/2014/main" xmlns="" val="20001"/>
                    </a:ext>
                  </a:extLst>
                </a:gridCol>
                <a:gridCol w="1255464">
                  <a:extLst>
                    <a:ext uri="{9D8B030D-6E8A-4147-A177-3AD203B41FA5}">
                      <a16:colId xmlns:a16="http://schemas.microsoft.com/office/drawing/2014/main" xmlns="" val="20002"/>
                    </a:ext>
                  </a:extLst>
                </a:gridCol>
                <a:gridCol w="4646861">
                  <a:extLst>
                    <a:ext uri="{9D8B030D-6E8A-4147-A177-3AD203B41FA5}">
                      <a16:colId xmlns:a16="http://schemas.microsoft.com/office/drawing/2014/main" xmlns="" val="20003"/>
                    </a:ext>
                  </a:extLst>
                </a:gridCol>
              </a:tblGrid>
              <a:tr h="37673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年級</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3A2C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助學計畫</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3A2C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措施</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3A2C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內容</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3A2C7"/>
                    </a:solidFill>
                  </a:tcPr>
                </a:tc>
                <a:extLst>
                  <a:ext uri="{0D108BD9-81ED-4DB2-BD59-A6C34878D82A}">
                    <a16:rowId xmlns:a16="http://schemas.microsoft.com/office/drawing/2014/main" xmlns="" val="10000"/>
                  </a:ext>
                </a:extLst>
              </a:tr>
              <a:tr h="871211">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五專一年級</a:t>
                      </a:r>
                      <a:r>
                        <a:rPr kumimoji="0" lang="en-US" altLang="zh-TW" sz="16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r>
                      <a:br>
                        <a:rPr kumimoji="0" lang="en-US" altLang="zh-TW" sz="16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br>
                      <a:r>
                        <a:rPr kumimoji="0" lang="zh-TW" altLang="zh-TW" sz="16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五專二年級</a:t>
                      </a:r>
                      <a:r>
                        <a:rPr kumimoji="0" lang="en-US" altLang="zh-TW" sz="16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r>
                      <a:br>
                        <a:rPr kumimoji="0" lang="en-US" altLang="zh-TW" sz="16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br>
                      <a:r>
                        <a:rPr kumimoji="0" lang="zh-TW" altLang="zh-TW" sz="16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五專三年級</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B3D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0" i="0" u="none" strike="noStrike" cap="none" normalizeH="0" baseline="0" dirty="0" smtClean="0">
                          <a:ln>
                            <a:noFill/>
                          </a:ln>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五專</a:t>
                      </a:r>
                      <a:r>
                        <a:rPr kumimoji="0" lang="zh-TW" altLang="zh-TW" sz="1600" b="0" i="0" u="none" strike="noStrike" cap="none" normalizeH="0" baseline="0" dirty="0" smtClean="0">
                          <a:ln>
                            <a:noFill/>
                          </a:ln>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前三年免學費</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8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免納學費</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zh-TW" sz="1600" b="0" i="0" u="none" strike="noStrike" cap="none" normalizeH="0" baseline="0" dirty="0" smtClean="0">
                          <a:ln>
                            <a:noFill/>
                          </a:ln>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依專科學校法第</a:t>
                      </a:r>
                      <a:r>
                        <a:rPr kumimoji="0" lang="en-US" altLang="zh-TW" sz="1600" b="0" i="0" u="none" strike="noStrike" cap="none" normalizeH="0" baseline="0" dirty="0" smtClean="0">
                          <a:ln>
                            <a:noFill/>
                          </a:ln>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44</a:t>
                      </a:r>
                      <a:r>
                        <a:rPr kumimoji="0" lang="zh-TW" altLang="zh-TW" sz="1600" b="0" i="0" u="none" strike="noStrike" cap="none" normalizeH="0" baseline="0" dirty="0" smtClean="0">
                          <a:ln>
                            <a:noFill/>
                          </a:ln>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條規定，補助學費全額</a:t>
                      </a:r>
                      <a:r>
                        <a:rPr kumimoji="0" lang="zh-TW" altLang="en-US" sz="1600" b="0" i="0" u="none" strike="noStrike" cap="none" normalizeH="0" baseline="0" dirty="0" smtClean="0">
                          <a:ln>
                            <a:noFill/>
                          </a:ln>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kumimoji="0" lang="en-US" altLang="zh-TW" sz="1600" b="0" i="0" u="none" strike="noStrike" cap="none" normalizeH="0" baseline="0" dirty="0" smtClean="0">
                        <a:ln>
                          <a:noFill/>
                        </a:ln>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zh-TW" sz="1600" b="0" i="0" u="none" strike="noStrike" cap="none" normalizeH="0" baseline="0" dirty="0" smtClean="0">
                          <a:ln>
                            <a:noFill/>
                          </a:ln>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免繳納學費</a:t>
                      </a:r>
                      <a:r>
                        <a:rPr kumimoji="0" lang="zh-TW" altLang="zh-TW" sz="1600" b="0" i="0" u="none" strike="noStrike" cap="none" normalizeH="0" baseline="0" dirty="0" smtClean="0">
                          <a:ln>
                            <a:noFill/>
                          </a:ln>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，僅須繳交雜費等其他費用</a:t>
                      </a:r>
                      <a:r>
                        <a:rPr kumimoji="0" lang="en-US" altLang="zh-TW" sz="1600" b="0" i="0" u="none" strike="noStrike" cap="none" normalizeH="0" baseline="0" dirty="0" smtClean="0">
                          <a:ln>
                            <a:noFill/>
                          </a:ln>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kumimoji="0" lang="zh-TW" altLang="zh-TW" sz="1600" b="0" i="0" u="none" strike="noStrike" cap="none" normalizeH="0" baseline="0" dirty="0" smtClean="0">
                        <a:ln>
                          <a:noFill/>
                        </a:ln>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1"/>
                  </a:ext>
                </a:extLst>
              </a:tr>
              <a:tr h="661172">
                <a:tc rowSpan="4">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五專四年級</a:t>
                      </a:r>
                      <a:r>
                        <a:rPr kumimoji="0" lang="en-US" altLang="zh-TW" sz="16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r>
                      <a:br>
                        <a:rPr kumimoji="0" lang="en-US" altLang="zh-TW" sz="16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br>
                      <a:r>
                        <a:rPr kumimoji="0" lang="zh-TW" altLang="zh-TW" sz="1600" b="1" i="0" u="none" strike="noStrike" cap="none" normalizeH="0" baseline="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五專五年級</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B3D7"/>
                    </a:solidFill>
                  </a:tcPr>
                </a:tc>
                <a:tc rowSpan="4">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0" i="0" u="none" strike="noStrike" cap="none" normalizeH="0" baseline="0" smtClean="0">
                          <a:ln>
                            <a:noFill/>
                          </a:ln>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大專校院</a:t>
                      </a:r>
                      <a:endParaRPr kumimoji="0" lang="en-US" altLang="zh-TW" sz="1600" b="0" i="0" u="none" strike="noStrike" cap="none" normalizeH="0" baseline="0" smtClean="0">
                        <a:ln>
                          <a:noFill/>
                        </a:ln>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0" i="0" u="none" strike="noStrike" cap="none" normalizeH="0" baseline="0" smtClean="0">
                          <a:ln>
                            <a:noFill/>
                          </a:ln>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弱勢學生</a:t>
                      </a:r>
                      <a:endParaRPr kumimoji="0" lang="en-US" altLang="zh-TW" sz="1600" b="0" i="0" u="none" strike="noStrike" cap="none" normalizeH="0" baseline="0" smtClean="0">
                        <a:ln>
                          <a:noFill/>
                        </a:ln>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600" b="0" i="0" u="none" strike="noStrike" cap="none" normalizeH="0" baseline="0" smtClean="0">
                          <a:ln>
                            <a:noFill/>
                          </a:ln>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助學計畫</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5B5"/>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8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助學金</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5B5"/>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補助級距分為 </a:t>
                      </a:r>
                      <a:r>
                        <a:rPr kumimoji="0" lang="en-US" altLang="zh-TW" sz="1600" b="0" i="0" u="none" strike="noStrike" cap="none" normalizeH="0" baseline="0" dirty="0" smtClean="0">
                          <a:ln>
                            <a:noFill/>
                          </a:ln>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5 </a:t>
                      </a:r>
                      <a:r>
                        <a:rPr kumimoji="0" lang="zh-TW" altLang="en-US" sz="1600" b="0" i="0" u="none" strike="noStrike" cap="none" normalizeH="0" baseline="0" dirty="0" smtClean="0">
                          <a:ln>
                            <a:noFill/>
                          </a:ln>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級，補助金額為</a:t>
                      </a:r>
                      <a:r>
                        <a:rPr kumimoji="0" lang="en-US" altLang="zh-TW" sz="1600" b="0" i="0" u="none" strike="noStrike" cap="none" normalizeH="0" baseline="0" dirty="0" smtClean="0">
                          <a:ln>
                            <a:noFill/>
                          </a:ln>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5,000</a:t>
                      </a:r>
                      <a:r>
                        <a:rPr kumimoji="0" lang="zh-TW" altLang="en-US" sz="1600" b="0" i="0" u="none" strike="noStrike" cap="none" normalizeH="0" baseline="0" dirty="0" smtClean="0">
                          <a:ln>
                            <a:noFill/>
                          </a:ln>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600" b="0" i="0" u="none" strike="noStrike" cap="none" normalizeH="0" baseline="0" dirty="0" smtClean="0">
                          <a:ln>
                            <a:noFill/>
                          </a:ln>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35,000 </a:t>
                      </a:r>
                      <a:r>
                        <a:rPr kumimoji="0" lang="zh-TW" altLang="en-US" sz="1600" b="0" i="0" u="none" strike="noStrike" cap="none" normalizeH="0" baseline="0" dirty="0" smtClean="0">
                          <a:ln>
                            <a:noFill/>
                          </a:ln>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元</a:t>
                      </a:r>
                      <a:r>
                        <a:rPr kumimoji="0" lang="zh-TW" altLang="en-US" sz="1600" b="0" i="0" u="none" strike="noStrike" cap="none" normalizeH="0" baseline="0" dirty="0" smtClean="0">
                          <a:ln>
                            <a:noFill/>
                          </a:ln>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，減輕其籌措學費負擔。 </a:t>
                      </a:r>
                      <a:endParaRPr kumimoji="0" lang="zh-TW" altLang="zh-TW" sz="1600" b="0" i="0" u="none" strike="noStrike" cap="none" normalizeH="0" baseline="0" dirty="0" smtClean="0">
                        <a:ln>
                          <a:noFill/>
                        </a:ln>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5B5"/>
                    </a:solidFill>
                  </a:tcPr>
                </a:tc>
                <a:extLst>
                  <a:ext uri="{0D108BD9-81ED-4DB2-BD59-A6C34878D82A}">
                    <a16:rowId xmlns:a16="http://schemas.microsoft.com/office/drawing/2014/main" xmlns="" val="10002"/>
                  </a:ext>
                </a:extLst>
              </a:tr>
              <a:tr h="2313154">
                <a:tc vMerge="1">
                  <a:txBody>
                    <a:bodyPr/>
                    <a:lstStyle/>
                    <a:p>
                      <a:endParaRPr lang="zh-TW" altLang="en-US"/>
                    </a:p>
                  </a:txBody>
                  <a:tcPr/>
                </a:tc>
                <a:tc vMerge="1">
                  <a:txBody>
                    <a:bodyPr/>
                    <a:lstStyle/>
                    <a:p>
                      <a:endParaRPr lang="zh-TW" alt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8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生活助學金</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5B5"/>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為提供經濟弱勢學生每月生活所需費用，參酌全額獎學金之精神，學校得依學校扶弱措施及學生需求情形，擇下列方式之一或全部辦理</a:t>
                      </a:r>
                      <a:r>
                        <a:rPr kumimoji="0" lang="zh-TW" altLang="en-US" sz="1600" b="0" i="0" u="none" strike="noStrike" cap="none" normalizeH="0" baseline="0" dirty="0" smtClean="0">
                          <a:ln>
                            <a:noFill/>
                          </a:ln>
                          <a:solidFill>
                            <a:srgbClr val="0000CC"/>
                          </a:solidFill>
                          <a:effectLst/>
                          <a:latin typeface="新細明體" panose="02020500000000000000" pitchFamily="18" charset="-120"/>
                          <a:ea typeface="標楷體" panose="03000509000000000000" pitchFamily="65" charset="-120"/>
                          <a:cs typeface="Times New Roman" panose="02020603050405020304" pitchFamily="18" charset="0"/>
                        </a:rPr>
                        <a:t>：</a:t>
                      </a:r>
                      <a:endParaRPr kumimoji="0" lang="en-US" altLang="zh-TW" sz="1600" b="0" i="0" u="none" strike="noStrike" cap="none" normalizeH="0" baseline="0" dirty="0" smtClean="0">
                        <a:ln>
                          <a:noFill/>
                        </a:ln>
                        <a:solidFill>
                          <a:srgbClr val="0000CC"/>
                        </a:solidFill>
                        <a:effectLst/>
                        <a:latin typeface="新細明體" panose="02020500000000000000" pitchFamily="18" charset="-120"/>
                        <a:ea typeface="標楷體" panose="03000509000000000000" pitchFamily="65" charset="-120"/>
                        <a:cs typeface="Times New Roman" panose="02020603050405020304" pitchFamily="18" charset="0"/>
                      </a:endParaRPr>
                    </a:p>
                    <a:p>
                      <a:pPr marL="265113" marR="0" lvl="0" indent="-179388" algn="just" defTabSz="914400" rtl="0" eaLnBrk="1" fontAlgn="base" latinLnBrk="0" hangingPunct="1">
                        <a:lnSpc>
                          <a:spcPct val="100000"/>
                        </a:lnSpc>
                        <a:spcBef>
                          <a:spcPct val="0"/>
                        </a:spcBef>
                        <a:spcAft>
                          <a:spcPct val="0"/>
                        </a:spcAft>
                        <a:buClrTx/>
                        <a:buSzTx/>
                        <a:buFont typeface="+mj-lt"/>
                        <a:buAutoNum type="arabicPeriod"/>
                        <a:tabLst>
                          <a:tab pos="265113" algn="l"/>
                        </a:tabLst>
                      </a:pPr>
                      <a:r>
                        <a:rPr kumimoji="0" lang="zh-TW" altLang="en-US" sz="1600" b="0" i="0" u="none" strike="noStrike" cap="none" normalizeH="0" baseline="0" dirty="0" smtClean="0">
                          <a:ln>
                            <a:noFill/>
                          </a:ln>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核發每生</a:t>
                      </a:r>
                      <a:r>
                        <a:rPr kumimoji="0" lang="zh-TW" altLang="en-US" sz="1600" b="0" i="0" u="none" strike="noStrike" cap="none" normalizeH="0" baseline="0" dirty="0" smtClean="0">
                          <a:ln>
                            <a:noFill/>
                          </a:ln>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每月 </a:t>
                      </a:r>
                      <a:r>
                        <a:rPr kumimoji="0" lang="en-US" altLang="zh-TW" sz="1600" b="0" i="0" u="none" strike="noStrike" cap="none" normalizeH="0" baseline="0" dirty="0" smtClean="0">
                          <a:ln>
                            <a:noFill/>
                          </a:ln>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6,000 </a:t>
                      </a:r>
                      <a:r>
                        <a:rPr kumimoji="0" lang="zh-TW" altLang="en-US" sz="1600" b="0" i="0" u="none" strike="noStrike" cap="none" normalizeH="0" baseline="0" dirty="0" smtClean="0">
                          <a:ln>
                            <a:noFill/>
                          </a:ln>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元以上</a:t>
                      </a:r>
                      <a:r>
                        <a:rPr kumimoji="0" lang="zh-TW" altLang="en-US" sz="1600" b="0" i="0" u="none" strike="noStrike" cap="none" normalizeH="0" baseline="0" dirty="0" smtClean="0">
                          <a:ln>
                            <a:noFill/>
                          </a:ln>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之生活助學金者， 學校得安排生活服務學習。 </a:t>
                      </a:r>
                      <a:endParaRPr kumimoji="0" lang="en-US" altLang="zh-TW" sz="1600" b="0" i="0" u="none" strike="noStrike" cap="none" normalizeH="0" baseline="0" dirty="0" smtClean="0">
                        <a:ln>
                          <a:noFill/>
                        </a:ln>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265113" marR="0" lvl="0" indent="-179388" algn="just" defTabSz="914400" rtl="0" eaLnBrk="1" fontAlgn="base" latinLnBrk="0" hangingPunct="1">
                        <a:lnSpc>
                          <a:spcPct val="100000"/>
                        </a:lnSpc>
                        <a:spcBef>
                          <a:spcPct val="0"/>
                        </a:spcBef>
                        <a:spcAft>
                          <a:spcPct val="0"/>
                        </a:spcAft>
                        <a:buClrTx/>
                        <a:buSzTx/>
                        <a:buFont typeface="+mj-lt"/>
                        <a:buAutoNum type="arabicPeriod"/>
                        <a:tabLst>
                          <a:tab pos="265113" algn="l"/>
                        </a:tabLst>
                      </a:pPr>
                      <a:r>
                        <a:rPr kumimoji="0" lang="zh-TW" altLang="en-US" sz="1600" b="0" i="0" u="none" strike="noStrike" cap="none" normalizeH="0" baseline="0" dirty="0" smtClean="0">
                          <a:ln>
                            <a:noFill/>
                          </a:ln>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核發每生</a:t>
                      </a:r>
                      <a:r>
                        <a:rPr kumimoji="0" lang="zh-TW" altLang="en-US" sz="1600" b="0" i="0" u="none" strike="noStrike" cap="none" normalizeH="0" baseline="0" dirty="0" smtClean="0">
                          <a:ln>
                            <a:noFill/>
                          </a:ln>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每月 </a:t>
                      </a:r>
                      <a:r>
                        <a:rPr kumimoji="0" lang="en-US" altLang="zh-TW" sz="1600" b="0" i="0" u="none" strike="noStrike" cap="none" normalizeH="0" baseline="0" dirty="0" smtClean="0">
                          <a:ln>
                            <a:noFill/>
                          </a:ln>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3,000 </a:t>
                      </a:r>
                      <a:r>
                        <a:rPr kumimoji="0" lang="zh-TW" altLang="en-US" sz="1600" b="0" i="0" u="none" strike="noStrike" cap="none" normalizeH="0" baseline="0" dirty="0" smtClean="0">
                          <a:ln>
                            <a:noFill/>
                          </a:ln>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元以上未達 </a:t>
                      </a:r>
                      <a:r>
                        <a:rPr kumimoji="0" lang="en-US" altLang="zh-TW" sz="1600" b="0" i="0" u="none" strike="noStrike" cap="none" normalizeH="0" baseline="0" dirty="0" smtClean="0">
                          <a:ln>
                            <a:noFill/>
                          </a:ln>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6,000 </a:t>
                      </a:r>
                      <a:r>
                        <a:rPr kumimoji="0" lang="zh-TW" altLang="en-US" sz="1600" b="0" i="0" u="none" strike="noStrike" cap="none" normalizeH="0" baseline="0" dirty="0" smtClean="0">
                          <a:ln>
                            <a:noFill/>
                          </a:ln>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元</a:t>
                      </a:r>
                      <a:r>
                        <a:rPr kumimoji="0" lang="zh-TW" altLang="en-US" sz="1600" b="0" i="0" u="none" strike="noStrike" cap="none" normalizeH="0" baseline="0" dirty="0" smtClean="0">
                          <a:ln>
                            <a:noFill/>
                          </a:ln>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之生活助學金者，學校不得安排生活服務學習。</a:t>
                      </a:r>
                      <a:endParaRPr kumimoji="0" lang="zh-TW" altLang="zh-TW" sz="1600" b="0" i="0" u="none" strike="noStrike" cap="none" normalizeH="0" baseline="0" dirty="0" smtClean="0">
                        <a:ln>
                          <a:noFill/>
                        </a:ln>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5B5"/>
                    </a:solidFill>
                  </a:tcPr>
                </a:tc>
                <a:extLst>
                  <a:ext uri="{0D108BD9-81ED-4DB2-BD59-A6C34878D82A}">
                    <a16:rowId xmlns:a16="http://schemas.microsoft.com/office/drawing/2014/main" xmlns="" val="10003"/>
                  </a:ext>
                </a:extLst>
              </a:tr>
              <a:tr h="661172">
                <a:tc vMerge="1">
                  <a:txBody>
                    <a:bodyPr/>
                    <a:lstStyle/>
                    <a:p>
                      <a:endParaRPr lang="zh-TW" altLang="en-US"/>
                    </a:p>
                  </a:txBody>
                  <a:tcPr/>
                </a:tc>
                <a:tc vMerge="1">
                  <a:txBody>
                    <a:bodyPr/>
                    <a:lstStyle/>
                    <a:p>
                      <a:endParaRPr lang="zh-TW" alt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8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緊急紓困</a:t>
                      </a:r>
                      <a:endParaRPr kumimoji="0" lang="en-US" altLang="zh-TW" sz="18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8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助學金</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5B5"/>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對於新貧、近貧或家庭發生急難之學生，由學校依學生困難實際狀況給予補助。 </a:t>
                      </a:r>
                      <a:endParaRPr kumimoji="0" lang="zh-TW" altLang="zh-TW" sz="1600" b="0" i="0" u="none" strike="noStrike" cap="none" normalizeH="0" baseline="0" dirty="0" smtClean="0">
                        <a:ln>
                          <a:noFill/>
                        </a:ln>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5B5"/>
                    </a:solidFill>
                  </a:tcPr>
                </a:tc>
                <a:extLst>
                  <a:ext uri="{0D108BD9-81ED-4DB2-BD59-A6C34878D82A}">
                    <a16:rowId xmlns:a16="http://schemas.microsoft.com/office/drawing/2014/main" xmlns="" val="10004"/>
                  </a:ext>
                </a:extLst>
              </a:tr>
              <a:tr h="661172">
                <a:tc vMerge="1">
                  <a:txBody>
                    <a:bodyPr/>
                    <a:lstStyle/>
                    <a:p>
                      <a:endParaRPr lang="zh-TW" altLang="en-US"/>
                    </a:p>
                  </a:txBody>
                  <a:tcPr/>
                </a:tc>
                <a:tc vMerge="1">
                  <a:txBody>
                    <a:bodyPr/>
                    <a:lstStyle/>
                    <a:p>
                      <a:endParaRPr lang="zh-TW" altLang="en-US"/>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800" b="1" i="0" u="none" strike="noStrike" cap="none" normalizeH="0" baseline="0" dirty="0" smtClean="0">
                          <a:ln>
                            <a:noFill/>
                          </a:ln>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住宿優惠</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5B5"/>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提供低收入戶學生</a:t>
                      </a:r>
                      <a:r>
                        <a:rPr kumimoji="0" lang="zh-TW" altLang="en-US" sz="1600" b="0" i="0" u="none" strike="noStrike" cap="none" normalizeH="0" baseline="0" dirty="0" smtClean="0">
                          <a:ln>
                            <a:noFill/>
                          </a:ln>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校內宿舍免費住宿</a:t>
                      </a:r>
                      <a:r>
                        <a:rPr kumimoji="0" lang="zh-TW" altLang="en-US" sz="1600" b="0" i="0" u="none" strike="noStrike" cap="none" normalizeH="0" baseline="0" dirty="0" smtClean="0">
                          <a:ln>
                            <a:noFill/>
                          </a:ln>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；另提供中低收入戶學生校內宿舍優先住宿。</a:t>
                      </a:r>
                      <a:endParaRPr kumimoji="0" lang="zh-TW" altLang="zh-TW" sz="1600" b="0" i="0" u="none" strike="noStrike" cap="none" normalizeH="0" baseline="0" dirty="0" smtClean="0">
                        <a:ln>
                          <a:noFill/>
                        </a:ln>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5B5"/>
                    </a:solidFill>
                  </a:tcPr>
                </a:tc>
                <a:extLst>
                  <a:ext uri="{0D108BD9-81ED-4DB2-BD59-A6C34878D82A}">
                    <a16:rowId xmlns:a16="http://schemas.microsoft.com/office/drawing/2014/main" xmlns="" val="10005"/>
                  </a:ext>
                </a:extLst>
              </a:tr>
            </a:tbl>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78d9c0f4788a30b86eccc9af779e1251e0a0fa71"/>
</p:tagLst>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solidFill>
            <a:schemeClr val="tx1"/>
          </a:solidFill>
          <a:round/>
          <a:headEnd/>
          <a:tailEnd type="triangle" w="med" len="med"/>
        </a:ln>
      </a:spPr>
      <a:bodyPr/>
      <a:lstStyle>
        <a:defPPr>
          <a:defRPr/>
        </a:defPPr>
      </a:lstStyle>
    </a:sp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22979</TotalTime>
  <Words>6208</Words>
  <Application>Microsoft Office PowerPoint</Application>
  <PresentationFormat>如螢幕大小 (4:3)</PresentationFormat>
  <Paragraphs>1034</Paragraphs>
  <Slides>72</Slides>
  <Notes>21</Notes>
  <HiddenSlides>0</HiddenSlides>
  <MMClips>0</MMClips>
  <ScaleCrop>false</ScaleCrop>
  <HeadingPairs>
    <vt:vector size="4" baseType="variant">
      <vt:variant>
        <vt:lpstr>佈景主題</vt:lpstr>
      </vt:variant>
      <vt:variant>
        <vt:i4>1</vt:i4>
      </vt:variant>
      <vt:variant>
        <vt:lpstr>投影片標題</vt:lpstr>
      </vt:variant>
      <vt:variant>
        <vt:i4>72</vt:i4>
      </vt:variant>
    </vt:vector>
  </HeadingPairs>
  <TitlesOfParts>
    <vt:vector size="73" baseType="lpstr">
      <vt:lpstr>Office 佈景主題</vt:lpstr>
      <vt:lpstr>109學年度 五專多元入學招生管道簡介</vt:lpstr>
      <vt:lpstr>PowerPoint 簡報</vt:lpstr>
      <vt:lpstr>關於五專</vt:lpstr>
      <vt:lpstr>培育【中級技術人力】的重要管道之一</vt:lpstr>
      <vt:lpstr>PowerPoint 簡報</vt:lpstr>
      <vt:lpstr>PowerPoint 簡報</vt:lpstr>
      <vt:lpstr>PowerPoint 簡報</vt:lpstr>
      <vt:lpstr>五專畢業生升學及就業發展</vt:lpstr>
      <vt:lpstr>五專免學費與助學補助</vt:lpstr>
      <vt:lpstr>五專畢業生投入職場展翅計畫</vt:lpstr>
      <vt:lpstr>109學年度五專招生簡介</vt:lpstr>
      <vt:lpstr>109學年度招生學校概況</vt:lpstr>
      <vt:lpstr>109學年度招生學校一覽表</vt:lpstr>
      <vt:lpstr>五專主要入學管道流程圖</vt:lpstr>
      <vt:lpstr>招生管道說明</vt:lpstr>
      <vt:lpstr>重要規範事項</vt:lpstr>
      <vt:lpstr>109學年度五專優先免試入學</vt:lpstr>
      <vt:lpstr>五專優先免試入學招生重點</vt:lpstr>
      <vt:lpstr>五專優先免試入學錄取方式</vt:lpstr>
      <vt:lpstr>五專優先免試入學招生流程圖</vt:lpstr>
      <vt:lpstr>109學年度五專優先免試入學重要日程</vt:lpstr>
      <vt:lpstr>五專優免 「超額比序總積分」採計項目</vt:lpstr>
      <vt:lpstr>五專優免 超額比序項目積分對照表</vt:lpstr>
      <vt:lpstr>[優免] 多元學習表現 – 競賽(1/2)</vt:lpstr>
      <vt:lpstr>[優免] 多元學習表現 – 競賽(2/2)</vt:lpstr>
      <vt:lpstr>[優免] 多元學習表現 – 服務學習</vt:lpstr>
      <vt:lpstr>PowerPoint 簡報</vt:lpstr>
      <vt:lpstr>[優免] 弱勢身分</vt:lpstr>
      <vt:lpstr>[優免] 均衡學習</vt:lpstr>
      <vt:lpstr>[優免] 國中教育會考</vt:lpstr>
      <vt:lpstr>[優免] 志願序</vt:lpstr>
      <vt:lpstr>五專優先免試入學 超額同分比序順序示意圖</vt:lpstr>
      <vt:lpstr>其他重點提醒</vt:lpstr>
      <vt:lpstr>109學年度 北、中、南區五專聯合免試入學</vt:lpstr>
      <vt:lpstr>五專聯合免試入學招生簡介</vt:lpstr>
      <vt:lpstr>PowerPoint 簡報</vt:lpstr>
      <vt:lpstr>五專聯合免試入學招生流程圖</vt:lpstr>
      <vt:lpstr>109學年度各區五專聯合免試入學重要日程</vt:lpstr>
      <vt:lpstr>五專聯合免試入學錄取方式</vt:lpstr>
      <vt:lpstr>五專聯合免試入學 「超額比序總積分」採計項目</vt:lpstr>
      <vt:lpstr>積分採計項目與權重範例</vt:lpstr>
      <vt:lpstr>五專聯合免試入學 超額比序項目積分對照表</vt:lpstr>
      <vt:lpstr>[聯免] 多元學習表現(1/4) – 競賽</vt:lpstr>
      <vt:lpstr>[聯免] 多元學習表現(2/4) – 服務學習</vt:lpstr>
      <vt:lpstr>[聯免] 多元學習表現(3/4) 日常生活表現評量</vt:lpstr>
      <vt:lpstr>[聯免] 多元學習表現(4/4) – 體適能</vt:lpstr>
      <vt:lpstr>PowerPoint 簡報</vt:lpstr>
      <vt:lpstr>[聯免] 弱勢身分</vt:lpstr>
      <vt:lpstr>[聯免] 均衡學習</vt:lpstr>
      <vt:lpstr>[聯免] 適性輔導</vt:lpstr>
      <vt:lpstr>[聯免] 國中教育會考</vt:lpstr>
      <vt:lpstr>[聯免] 其他(招生學校自訂項目)</vt:lpstr>
      <vt:lpstr>五專聯合免試入學超額比序順序示意圖</vt:lpstr>
      <vt:lpstr>其他重點提醒</vt:lpstr>
      <vt:lpstr>Q：優免和聯免的積分比序項目那麼像，到底有什麼分別?</vt:lpstr>
      <vt:lpstr>五專優先與聯合免試入學之比較(1/3)</vt:lpstr>
      <vt:lpstr>五專優先與聯合免試入學之比較(2/3)</vt:lpstr>
      <vt:lpstr>五專優先與聯合免試入學之比較(3/3)</vt:lpstr>
      <vt:lpstr>五專招生管道該如何選擇?</vt:lpstr>
      <vt:lpstr>其他五專招生管道</vt:lpstr>
      <vt:lpstr>五專免試續招</vt:lpstr>
      <vt:lpstr>特色招生甄選入學(七年一貫制)</vt:lpstr>
      <vt:lpstr>特色招生甄選入學(七年一貫制) 招生學校、名額、考試科目</vt:lpstr>
      <vt:lpstr>特色招生甄選入學(七年一貫制) 辦理日程</vt:lpstr>
      <vt:lpstr>其他特殊專班招生(1/2)</vt:lpstr>
      <vt:lpstr>其他特殊專班招生(2/2)</vt:lpstr>
      <vt:lpstr>以上各項招生日程、招生方式如有異動，以簡章及各招生委員會公告為準</vt:lpstr>
      <vt:lpstr>招生資訊查詢</vt:lpstr>
      <vt:lpstr>PowerPoint 簡報</vt:lpstr>
      <vt:lpstr>考試與招生相關網站</vt:lpstr>
      <vt:lpstr>多元入學進路指南-五專</vt:lpstr>
      <vt:lpstr>五專招生管道介紹完畢 感謝您的聆聽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Yukan</dc:creator>
  <cp:lastModifiedBy>Windows 使用者</cp:lastModifiedBy>
  <cp:revision>824</cp:revision>
  <cp:lastPrinted>2018-12-08T08:48:09Z</cp:lastPrinted>
  <dcterms:created xsi:type="dcterms:W3CDTF">2012-11-12T01:20:18Z</dcterms:created>
  <dcterms:modified xsi:type="dcterms:W3CDTF">2020-03-03T01:48:05Z</dcterms:modified>
</cp:coreProperties>
</file>