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1576" r:id="rId2"/>
    <p:sldId id="888" r:id="rId3"/>
    <p:sldId id="789" r:id="rId4"/>
    <p:sldId id="790" r:id="rId5"/>
    <p:sldId id="897" r:id="rId6"/>
    <p:sldId id="898" r:id="rId7"/>
    <p:sldId id="791" r:id="rId8"/>
    <p:sldId id="792" r:id="rId9"/>
    <p:sldId id="794" r:id="rId10"/>
    <p:sldId id="796" r:id="rId11"/>
    <p:sldId id="797" r:id="rId12"/>
    <p:sldId id="901" r:id="rId13"/>
    <p:sldId id="798" r:id="rId14"/>
    <p:sldId id="799" r:id="rId15"/>
    <p:sldId id="800" r:id="rId16"/>
  </p:sldIdLst>
  <p:sldSz cx="12192000" cy="6858000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0000"/>
    <a:srgbClr val="FFCC99"/>
    <a:srgbClr val="FFFFFF"/>
    <a:srgbClr val="FFCCFF"/>
    <a:srgbClr val="CCFFFF"/>
    <a:srgbClr val="99FFCC"/>
    <a:srgbClr val="990000"/>
    <a:srgbClr val="FF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93005" autoAdjust="0"/>
  </p:normalViewPr>
  <p:slideViewPr>
    <p:cSldViewPr>
      <p:cViewPr varScale="1">
        <p:scale>
          <a:sx n="106" d="100"/>
          <a:sy n="106" d="100"/>
        </p:scale>
        <p:origin x="61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6763"/>
    </p:cViewPr>
  </p:sorterViewPr>
  <p:notesViewPr>
    <p:cSldViewPr>
      <p:cViewPr varScale="1">
        <p:scale>
          <a:sx n="78" d="100"/>
          <a:sy n="78" d="100"/>
        </p:scale>
        <p:origin x="-396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E4696-CE36-40FB-8726-EC24909286A6}" type="doc">
      <dgm:prSet loTypeId="urn:microsoft.com/office/officeart/2005/8/layout/vList6" loCatId="list" qsTypeId="urn:microsoft.com/office/officeart/2005/8/quickstyle/simple1#4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B625F2EB-10E5-4149-8948-148379F6CACA}">
      <dgm:prSet phldrT="[文字]" custT="1"/>
      <dgm:spPr>
        <a:solidFill>
          <a:srgbClr val="000090"/>
        </a:solidFill>
      </dgm:spPr>
      <dgm:t>
        <a:bodyPr/>
        <a:lstStyle/>
        <a:p>
          <a:r>
            <a:rPr lang="zh-TW" altLang="en-US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適性輔導</a:t>
          </a:r>
        </a:p>
      </dgm:t>
    </dgm:pt>
    <dgm:pt modelId="{4538D5EC-F26F-48D5-A6E0-75ECE2C745A7}" type="parTrans" cxnId="{DE954ED6-D966-4ADE-B96B-11239B33A9DE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F6CBCB96-AAC9-4331-A6E3-92D55FF819FA}" type="sibTrans" cxnId="{DE954ED6-D966-4ADE-B96B-11239B33A9DE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C0BA452B-58F9-4D08-9C12-EE745668566A}">
      <dgm:prSet phldrT="[文字]" custT="1"/>
      <dgm:spPr>
        <a:solidFill>
          <a:srgbClr val="000090"/>
        </a:solidFill>
      </dgm:spPr>
      <dgm:t>
        <a:bodyPr/>
        <a:lstStyle/>
        <a:p>
          <a:r>
            <a:rPr lang="zh-TW" altLang="en-US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多元學習</a:t>
          </a:r>
        </a:p>
      </dgm:t>
    </dgm:pt>
    <dgm:pt modelId="{288EAFA3-7AFA-4E08-9F83-DD1D789A95C9}" type="sibTrans" cxnId="{098F245B-042A-4729-A996-24DD4446AD25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F0D173E7-34E4-45CD-8598-B168AA3E55AE}" type="parTrans" cxnId="{098F245B-042A-4729-A996-24DD4446AD25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19249124-F0DD-4A7E-A6ED-2EC7309F368E}">
      <dgm:prSet phldrT="[文字]" custT="1"/>
      <dgm:spPr>
        <a:solidFill>
          <a:srgbClr val="B1FFFF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 anchor="ctr"/>
        <a:lstStyle/>
        <a:p>
          <a:pPr algn="ctr"/>
          <a:r>
            <a:rPr lang="zh-TW" altLang="en-US" sz="2000" b="1" u="sng" dirty="0">
              <a:solidFill>
                <a:schemeClr val="tx1"/>
              </a:solidFill>
            </a:rPr>
            <a:t>採計</a:t>
          </a:r>
          <a:r>
            <a:rPr lang="en-US" altLang="zh-TW" sz="2000" b="1" u="sng" dirty="0">
              <a:solidFill>
                <a:schemeClr val="tx1"/>
              </a:solidFill>
            </a:rPr>
            <a:t>32</a:t>
          </a:r>
          <a:r>
            <a:rPr lang="zh-TW" altLang="en-US" sz="2000" b="1" u="sng" dirty="0">
              <a:solidFill>
                <a:schemeClr val="tx1"/>
              </a:solidFill>
            </a:rPr>
            <a:t>分</a:t>
          </a:r>
        </a:p>
      </dgm:t>
    </dgm:pt>
    <dgm:pt modelId="{10AC73A9-FE8C-49C0-8B57-082B3D964D3F}" type="sibTrans" cxnId="{87D4FEEE-CC21-4C22-87C8-4DCFCB83206E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7F6AF54F-00ED-444A-B0F9-39340F8718BE}" type="parTrans" cxnId="{87D4FEEE-CC21-4C22-87C8-4DCFCB83206E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BF3883D0-7001-44C2-901B-A585C73FBE5F}">
      <dgm:prSet phldrT="[文字]" custT="1"/>
      <dgm:spPr>
        <a:solidFill>
          <a:srgbClr val="B1FFFF">
            <a:alpha val="90000"/>
          </a:srgbClr>
        </a:solidFill>
        <a:ln>
          <a:solidFill>
            <a:srgbClr val="000000">
              <a:alpha val="90000"/>
            </a:srgbClr>
          </a:solidFill>
        </a:ln>
      </dgm:spPr>
      <dgm:t>
        <a:bodyPr anchor="ctr"/>
        <a:lstStyle/>
        <a:p>
          <a:r>
            <a:rPr lang="zh-TW" altLang="en-US" sz="2000" b="1" u="sng" dirty="0">
              <a:solidFill>
                <a:schemeClr val="tx1"/>
              </a:solidFill>
            </a:rPr>
            <a:t>採計</a:t>
          </a:r>
          <a:r>
            <a:rPr lang="en-US" altLang="zh-TW" sz="2000" b="1" u="sng" dirty="0">
              <a:solidFill>
                <a:schemeClr val="tx1"/>
              </a:solidFill>
            </a:rPr>
            <a:t>35</a:t>
          </a:r>
          <a:r>
            <a:rPr lang="zh-TW" altLang="en-US" sz="2000" b="1" u="sng" dirty="0">
              <a:solidFill>
                <a:schemeClr val="tx1"/>
              </a:solidFill>
            </a:rPr>
            <a:t>分</a:t>
          </a:r>
        </a:p>
      </dgm:t>
    </dgm:pt>
    <dgm:pt modelId="{BB0400D1-699A-4D9A-8473-DB385D4EF011}" type="sibTrans" cxnId="{6E3925E8-3950-49DD-B576-1730647D7EB2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B5525506-3FA0-4083-BB46-A2AC44E20EED}" type="parTrans" cxnId="{6E3925E8-3950-49DD-B576-1730647D7EB2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33D1DF83-6FA8-491B-AE46-8C5470B6695B}">
      <dgm:prSet phldrT="[文字]" custT="1"/>
      <dgm:spPr>
        <a:solidFill>
          <a:srgbClr val="000090"/>
        </a:solidFill>
      </dgm:spPr>
      <dgm:t>
        <a:bodyPr/>
        <a:lstStyle/>
        <a:p>
          <a:r>
            <a:rPr lang="zh-TW" altLang="en-US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教育會考</a:t>
          </a:r>
        </a:p>
      </dgm:t>
    </dgm:pt>
    <dgm:pt modelId="{26971985-E956-48B4-8640-A3266AF6487F}" type="parTrans" cxnId="{FAC25FA9-73F4-4151-9AB1-14B2A6F7D99B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20706A68-CA4F-4245-B745-AD5B3F276025}" type="sibTrans" cxnId="{FAC25FA9-73F4-4151-9AB1-14B2A6F7D99B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5ACA794B-7619-4EA6-A915-1A29521C5590}">
      <dgm:prSet phldrT="[文字]" custT="1"/>
      <dgm:spPr>
        <a:solidFill>
          <a:srgbClr val="B1FFFF">
            <a:alpha val="90000"/>
          </a:srgbClr>
        </a:solidFill>
        <a:ln>
          <a:solidFill>
            <a:srgbClr val="000000">
              <a:alpha val="90000"/>
            </a:srgbClr>
          </a:solidFill>
        </a:ln>
      </dgm:spPr>
      <dgm:t>
        <a:bodyPr lIns="39600" rIns="0" anchor="ctr"/>
        <a:lstStyle/>
        <a:p>
          <a:pPr marL="252000" algn="r">
            <a:spcBef>
              <a:spcPts val="200"/>
            </a:spcBef>
          </a:pPr>
          <a:r>
            <a:rPr lang="en-US" altLang="zh-TW" sz="2400" dirty="0">
              <a:solidFill>
                <a:schemeClr val="tx1"/>
              </a:solidFill>
              <a:latin typeface="+mn-lt"/>
            </a:rPr>
            <a:t>33</a:t>
          </a:r>
          <a:r>
            <a:rPr lang="zh-TW" altLang="en-US" sz="2400" dirty="0">
              <a:solidFill>
                <a:schemeClr val="tx1"/>
              </a:solidFill>
              <a:latin typeface="+mn-lt"/>
            </a:rPr>
            <a:t>分</a:t>
          </a:r>
        </a:p>
      </dgm:t>
    </dgm:pt>
    <dgm:pt modelId="{2D0225E2-6BD3-4B84-9D92-A2D917DC64A4}" type="sibTrans" cxnId="{D7CB9603-4DEC-4CE0-9854-2308A7D4ACCA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32282500-FB3A-4304-91B5-CDB2E162DBBD}" type="parTrans" cxnId="{D7CB9603-4DEC-4CE0-9854-2308A7D4ACCA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FF8D0DE0-7183-4802-A472-D51DF5A0C91C}">
      <dgm:prSet phldrT="[文字]" custT="1"/>
      <dgm:spPr>
        <a:solidFill>
          <a:srgbClr val="B1FFFF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 anchor="ctr"/>
        <a:lstStyle/>
        <a:p>
          <a:pPr algn="ctr"/>
          <a:r>
            <a:rPr lang="zh-TW" altLang="en-US" sz="2000" dirty="0">
              <a:solidFill>
                <a:schemeClr val="tx1"/>
              </a:solidFill>
            </a:rPr>
            <a:t>總分</a:t>
          </a:r>
          <a:r>
            <a:rPr lang="en-US" altLang="zh-TW" sz="2000" dirty="0">
              <a:solidFill>
                <a:schemeClr val="tx1"/>
              </a:solidFill>
            </a:rPr>
            <a:t>32</a:t>
          </a:r>
          <a:r>
            <a:rPr lang="zh-TW" altLang="en-US" sz="2000" dirty="0">
              <a:solidFill>
                <a:schemeClr val="tx1"/>
              </a:solidFill>
            </a:rPr>
            <a:t>分</a:t>
          </a:r>
        </a:p>
      </dgm:t>
    </dgm:pt>
    <dgm:pt modelId="{D36406B9-0E8F-42DA-8278-1758A98C6133}" type="parTrans" cxnId="{89B086EC-A8B6-4CAE-ACE9-C7149DFA28B7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530C475B-951E-4ADF-9023-BB44AC0D2AC6}" type="sibTrans" cxnId="{89B086EC-A8B6-4CAE-ACE9-C7149DFA28B7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82089FB6-1069-40A4-A70D-663009CAC143}">
      <dgm:prSet phldrT="[文字]" custT="1"/>
      <dgm:spPr>
        <a:solidFill>
          <a:srgbClr val="B1FFFF">
            <a:alpha val="90000"/>
          </a:srgbClr>
        </a:solidFill>
        <a:ln>
          <a:solidFill>
            <a:srgbClr val="000000">
              <a:alpha val="90000"/>
            </a:srgbClr>
          </a:solidFill>
        </a:ln>
      </dgm:spPr>
      <dgm:t>
        <a:bodyPr anchor="ctr"/>
        <a:lstStyle/>
        <a:p>
          <a:r>
            <a:rPr lang="zh-TW" altLang="en-US" sz="2000" dirty="0">
              <a:solidFill>
                <a:schemeClr val="tx1"/>
              </a:solidFill>
            </a:rPr>
            <a:t>總分</a:t>
          </a:r>
          <a:r>
            <a:rPr lang="en-US" altLang="zh-TW" sz="2000" dirty="0">
              <a:solidFill>
                <a:schemeClr val="tx1"/>
              </a:solidFill>
            </a:rPr>
            <a:t>42</a:t>
          </a:r>
          <a:r>
            <a:rPr lang="zh-TW" altLang="en-US" sz="2000" dirty="0">
              <a:solidFill>
                <a:schemeClr val="tx1"/>
              </a:solidFill>
            </a:rPr>
            <a:t>分</a:t>
          </a:r>
        </a:p>
      </dgm:t>
    </dgm:pt>
    <dgm:pt modelId="{30E778EF-CB4F-4134-807F-3F99E87F8A13}" type="parTrans" cxnId="{24AF1BD1-829D-4895-ABC1-3C3826106667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273D7343-E26D-48D8-B684-5E4ACA35AC45}" type="sibTrans" cxnId="{24AF1BD1-829D-4895-ABC1-3C3826106667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4E63D85C-3837-4D2B-B9A0-FCAAE26FC636}" type="pres">
      <dgm:prSet presAssocID="{205E4696-CE36-40FB-8726-EC24909286A6}" presName="Name0" presStyleCnt="0">
        <dgm:presLayoutVars>
          <dgm:dir/>
          <dgm:animLvl val="lvl"/>
          <dgm:resizeHandles/>
        </dgm:presLayoutVars>
      </dgm:prSet>
      <dgm:spPr/>
    </dgm:pt>
    <dgm:pt modelId="{ED551B06-B7DE-448B-B9EE-0C60CE3408D6}" type="pres">
      <dgm:prSet presAssocID="{B625F2EB-10E5-4149-8948-148379F6CACA}" presName="linNode" presStyleCnt="0"/>
      <dgm:spPr/>
    </dgm:pt>
    <dgm:pt modelId="{50818BBC-F477-4D9E-837A-21259D15C457}" type="pres">
      <dgm:prSet presAssocID="{B625F2EB-10E5-4149-8948-148379F6CACA}" presName="parentShp" presStyleLbl="node1" presStyleIdx="0" presStyleCnt="3" custScaleX="224074">
        <dgm:presLayoutVars>
          <dgm:bulletEnabled val="1"/>
        </dgm:presLayoutVars>
      </dgm:prSet>
      <dgm:spPr/>
    </dgm:pt>
    <dgm:pt modelId="{3F539567-1F23-4E76-A758-5A862BB9EFFC}" type="pres">
      <dgm:prSet presAssocID="{B625F2EB-10E5-4149-8948-148379F6CACA}" presName="childShp" presStyleLbl="bgAccFollowNode1" presStyleIdx="0" presStyleCnt="3">
        <dgm:presLayoutVars>
          <dgm:bulletEnabled val="1"/>
        </dgm:presLayoutVars>
      </dgm:prSet>
      <dgm:spPr/>
    </dgm:pt>
    <dgm:pt modelId="{25541B67-E6BB-4A55-AB99-60DBC347093E}" type="pres">
      <dgm:prSet presAssocID="{F6CBCB96-AAC9-4331-A6E3-92D55FF819FA}" presName="spacing" presStyleCnt="0"/>
      <dgm:spPr/>
    </dgm:pt>
    <dgm:pt modelId="{670EE82C-C216-48D5-9379-19F889DB8888}" type="pres">
      <dgm:prSet presAssocID="{C0BA452B-58F9-4D08-9C12-EE745668566A}" presName="linNode" presStyleCnt="0"/>
      <dgm:spPr/>
    </dgm:pt>
    <dgm:pt modelId="{09D89B46-01BD-4CE7-8FF2-34FB9ACC1234}" type="pres">
      <dgm:prSet presAssocID="{C0BA452B-58F9-4D08-9C12-EE745668566A}" presName="parentShp" presStyleLbl="node1" presStyleIdx="1" presStyleCnt="3" custScaleX="247987" custLinFactNeighborX="-29" custLinFactNeighborY="2676">
        <dgm:presLayoutVars>
          <dgm:bulletEnabled val="1"/>
        </dgm:presLayoutVars>
      </dgm:prSet>
      <dgm:spPr/>
    </dgm:pt>
    <dgm:pt modelId="{B9BF2826-A93F-484E-809F-0952285A6A23}" type="pres">
      <dgm:prSet presAssocID="{C0BA452B-58F9-4D08-9C12-EE745668566A}" presName="childShp" presStyleLbl="bgAccFollowNode1" presStyleIdx="1" presStyleCnt="3" custScaleX="111608">
        <dgm:presLayoutVars>
          <dgm:bulletEnabled val="1"/>
        </dgm:presLayoutVars>
      </dgm:prSet>
      <dgm:spPr/>
    </dgm:pt>
    <dgm:pt modelId="{FC401293-0E6F-4BE0-9B3D-3779AF0E7BDB}" type="pres">
      <dgm:prSet presAssocID="{288EAFA3-7AFA-4E08-9F83-DD1D789A95C9}" presName="spacing" presStyleCnt="0"/>
      <dgm:spPr/>
    </dgm:pt>
    <dgm:pt modelId="{18881F29-BE38-41C9-9182-D08C73E20DEA}" type="pres">
      <dgm:prSet presAssocID="{33D1DF83-6FA8-491B-AE46-8C5470B6695B}" presName="linNode" presStyleCnt="0"/>
      <dgm:spPr/>
    </dgm:pt>
    <dgm:pt modelId="{BDD9785E-5988-4D9A-BEBF-25DE815D2930}" type="pres">
      <dgm:prSet presAssocID="{33D1DF83-6FA8-491B-AE46-8C5470B6695B}" presName="parentShp" presStyleLbl="node1" presStyleIdx="2" presStyleCnt="3" custScaleX="259923" custLinFactNeighborX="1274" custLinFactNeighborY="11521">
        <dgm:presLayoutVars>
          <dgm:bulletEnabled val="1"/>
        </dgm:presLayoutVars>
      </dgm:prSet>
      <dgm:spPr/>
    </dgm:pt>
    <dgm:pt modelId="{413D0A37-9639-43F8-AAA7-6563C960F0FF}" type="pres">
      <dgm:prSet presAssocID="{33D1DF83-6FA8-491B-AE46-8C5470B6695B}" presName="childShp" presStyleLbl="bgAccFollowNode1" presStyleIdx="2" presStyleCnt="3" custScaleX="117047" custLinFactNeighborX="-11258" custLinFactNeighborY="845">
        <dgm:presLayoutVars>
          <dgm:bulletEnabled val="1"/>
        </dgm:presLayoutVars>
      </dgm:prSet>
      <dgm:spPr/>
    </dgm:pt>
  </dgm:ptLst>
  <dgm:cxnLst>
    <dgm:cxn modelId="{02369C00-6CA1-4661-8A80-ACF9695B9077}" type="presOf" srcId="{5ACA794B-7619-4EA6-A915-1A29521C5590}" destId="{413D0A37-9639-43F8-AAA7-6563C960F0FF}" srcOrd="0" destOrd="0" presId="urn:microsoft.com/office/officeart/2005/8/layout/vList6"/>
    <dgm:cxn modelId="{D7CB9603-4DEC-4CE0-9854-2308A7D4ACCA}" srcId="{33D1DF83-6FA8-491B-AE46-8C5470B6695B}" destId="{5ACA794B-7619-4EA6-A915-1A29521C5590}" srcOrd="0" destOrd="0" parTransId="{32282500-FB3A-4304-91B5-CDB2E162DBBD}" sibTransId="{2D0225E2-6BD3-4B84-9D92-A2D917DC64A4}"/>
    <dgm:cxn modelId="{FD1D7725-2D7A-4317-8DA3-AA370157CFF1}" type="presOf" srcId="{205E4696-CE36-40FB-8726-EC24909286A6}" destId="{4E63D85C-3837-4D2B-B9A0-FCAAE26FC636}" srcOrd="0" destOrd="0" presId="urn:microsoft.com/office/officeart/2005/8/layout/vList6"/>
    <dgm:cxn modelId="{D47D9837-9B03-4456-BD57-DEF6216DF6B0}" type="presOf" srcId="{82089FB6-1069-40A4-A70D-663009CAC143}" destId="{B9BF2826-A93F-484E-809F-0952285A6A23}" srcOrd="0" destOrd="1" presId="urn:microsoft.com/office/officeart/2005/8/layout/vList6"/>
    <dgm:cxn modelId="{098F245B-042A-4729-A996-24DD4446AD25}" srcId="{205E4696-CE36-40FB-8726-EC24909286A6}" destId="{C0BA452B-58F9-4D08-9C12-EE745668566A}" srcOrd="1" destOrd="0" parTransId="{F0D173E7-34E4-45CD-8598-B168AA3E55AE}" sibTransId="{288EAFA3-7AFA-4E08-9F83-DD1D789A95C9}"/>
    <dgm:cxn modelId="{AD028663-FB0C-41B5-B65E-6059DF4C53D6}" type="presOf" srcId="{33D1DF83-6FA8-491B-AE46-8C5470B6695B}" destId="{BDD9785E-5988-4D9A-BEBF-25DE815D2930}" srcOrd="0" destOrd="0" presId="urn:microsoft.com/office/officeart/2005/8/layout/vList6"/>
    <dgm:cxn modelId="{E207F378-A0D6-4C20-BC0B-4E7E751FCCC2}" type="presOf" srcId="{FF8D0DE0-7183-4802-A472-D51DF5A0C91C}" destId="{3F539567-1F23-4E76-A758-5A862BB9EFFC}" srcOrd="0" destOrd="1" presId="urn:microsoft.com/office/officeart/2005/8/layout/vList6"/>
    <dgm:cxn modelId="{631B61A8-E44E-4BDC-BDE8-164B7372D8AE}" type="presOf" srcId="{B625F2EB-10E5-4149-8948-148379F6CACA}" destId="{50818BBC-F477-4D9E-837A-21259D15C457}" srcOrd="0" destOrd="0" presId="urn:microsoft.com/office/officeart/2005/8/layout/vList6"/>
    <dgm:cxn modelId="{FAC25FA9-73F4-4151-9AB1-14B2A6F7D99B}" srcId="{205E4696-CE36-40FB-8726-EC24909286A6}" destId="{33D1DF83-6FA8-491B-AE46-8C5470B6695B}" srcOrd="2" destOrd="0" parTransId="{26971985-E956-48B4-8640-A3266AF6487F}" sibTransId="{20706A68-CA4F-4245-B745-AD5B3F276025}"/>
    <dgm:cxn modelId="{76ED44B2-4937-482D-AE66-E2A99F2F25CE}" type="presOf" srcId="{BF3883D0-7001-44C2-901B-A585C73FBE5F}" destId="{B9BF2826-A93F-484E-809F-0952285A6A23}" srcOrd="0" destOrd="0" presId="urn:microsoft.com/office/officeart/2005/8/layout/vList6"/>
    <dgm:cxn modelId="{22F9D0C8-7D05-4DF6-8506-FE1A94E27170}" type="presOf" srcId="{C0BA452B-58F9-4D08-9C12-EE745668566A}" destId="{09D89B46-01BD-4CE7-8FF2-34FB9ACC1234}" srcOrd="0" destOrd="0" presId="urn:microsoft.com/office/officeart/2005/8/layout/vList6"/>
    <dgm:cxn modelId="{24AF1BD1-829D-4895-ABC1-3C3826106667}" srcId="{C0BA452B-58F9-4D08-9C12-EE745668566A}" destId="{82089FB6-1069-40A4-A70D-663009CAC143}" srcOrd="1" destOrd="0" parTransId="{30E778EF-CB4F-4134-807F-3F99E87F8A13}" sibTransId="{273D7343-E26D-48D8-B684-5E4ACA35AC45}"/>
    <dgm:cxn modelId="{DE954ED6-D966-4ADE-B96B-11239B33A9DE}" srcId="{205E4696-CE36-40FB-8726-EC24909286A6}" destId="{B625F2EB-10E5-4149-8948-148379F6CACA}" srcOrd="0" destOrd="0" parTransId="{4538D5EC-F26F-48D5-A6E0-75ECE2C745A7}" sibTransId="{F6CBCB96-AAC9-4331-A6E3-92D55FF819FA}"/>
    <dgm:cxn modelId="{6E3925E8-3950-49DD-B576-1730647D7EB2}" srcId="{C0BA452B-58F9-4D08-9C12-EE745668566A}" destId="{BF3883D0-7001-44C2-901B-A585C73FBE5F}" srcOrd="0" destOrd="0" parTransId="{B5525506-3FA0-4083-BB46-A2AC44E20EED}" sibTransId="{BB0400D1-699A-4D9A-8473-DB385D4EF011}"/>
    <dgm:cxn modelId="{89B086EC-A8B6-4CAE-ACE9-C7149DFA28B7}" srcId="{B625F2EB-10E5-4149-8948-148379F6CACA}" destId="{FF8D0DE0-7183-4802-A472-D51DF5A0C91C}" srcOrd="1" destOrd="0" parTransId="{D36406B9-0E8F-42DA-8278-1758A98C6133}" sibTransId="{530C475B-951E-4ADF-9023-BB44AC0D2AC6}"/>
    <dgm:cxn modelId="{87D4FEEE-CC21-4C22-87C8-4DCFCB83206E}" srcId="{B625F2EB-10E5-4149-8948-148379F6CACA}" destId="{19249124-F0DD-4A7E-A6ED-2EC7309F368E}" srcOrd="0" destOrd="0" parTransId="{7F6AF54F-00ED-444A-B0F9-39340F8718BE}" sibTransId="{10AC73A9-FE8C-49C0-8B57-082B3D964D3F}"/>
    <dgm:cxn modelId="{F5AB19F6-40B1-41F4-98C2-D99A8DD54211}" type="presOf" srcId="{19249124-F0DD-4A7E-A6ED-2EC7309F368E}" destId="{3F539567-1F23-4E76-A758-5A862BB9EFFC}" srcOrd="0" destOrd="0" presId="urn:microsoft.com/office/officeart/2005/8/layout/vList6"/>
    <dgm:cxn modelId="{664E78B8-C948-42D9-9149-3310075081B3}" type="presParOf" srcId="{4E63D85C-3837-4D2B-B9A0-FCAAE26FC636}" destId="{ED551B06-B7DE-448B-B9EE-0C60CE3408D6}" srcOrd="0" destOrd="0" presId="urn:microsoft.com/office/officeart/2005/8/layout/vList6"/>
    <dgm:cxn modelId="{0CDE522B-3C70-42FB-9115-2A323B604304}" type="presParOf" srcId="{ED551B06-B7DE-448B-B9EE-0C60CE3408D6}" destId="{50818BBC-F477-4D9E-837A-21259D15C457}" srcOrd="0" destOrd="0" presId="urn:microsoft.com/office/officeart/2005/8/layout/vList6"/>
    <dgm:cxn modelId="{9F8F0649-8E7C-4BA3-AB2F-3171323D69BC}" type="presParOf" srcId="{ED551B06-B7DE-448B-B9EE-0C60CE3408D6}" destId="{3F539567-1F23-4E76-A758-5A862BB9EFFC}" srcOrd="1" destOrd="0" presId="urn:microsoft.com/office/officeart/2005/8/layout/vList6"/>
    <dgm:cxn modelId="{49C30CD7-CBF3-4A3F-91EB-8206687A0848}" type="presParOf" srcId="{4E63D85C-3837-4D2B-B9A0-FCAAE26FC636}" destId="{25541B67-E6BB-4A55-AB99-60DBC347093E}" srcOrd="1" destOrd="0" presId="urn:microsoft.com/office/officeart/2005/8/layout/vList6"/>
    <dgm:cxn modelId="{6235BB4C-8BA4-4521-98F4-D3FD770154E7}" type="presParOf" srcId="{4E63D85C-3837-4D2B-B9A0-FCAAE26FC636}" destId="{670EE82C-C216-48D5-9379-19F889DB8888}" srcOrd="2" destOrd="0" presId="urn:microsoft.com/office/officeart/2005/8/layout/vList6"/>
    <dgm:cxn modelId="{3ADAF82C-6E3B-44A8-B1C4-A74C5AD1E2D3}" type="presParOf" srcId="{670EE82C-C216-48D5-9379-19F889DB8888}" destId="{09D89B46-01BD-4CE7-8FF2-34FB9ACC1234}" srcOrd="0" destOrd="0" presId="urn:microsoft.com/office/officeart/2005/8/layout/vList6"/>
    <dgm:cxn modelId="{689B89F4-C5D5-4DF4-A5E8-273131EF3C1A}" type="presParOf" srcId="{670EE82C-C216-48D5-9379-19F889DB8888}" destId="{B9BF2826-A93F-484E-809F-0952285A6A23}" srcOrd="1" destOrd="0" presId="urn:microsoft.com/office/officeart/2005/8/layout/vList6"/>
    <dgm:cxn modelId="{9E1A9E2F-ACB6-4D5D-8B81-226D10150CBE}" type="presParOf" srcId="{4E63D85C-3837-4D2B-B9A0-FCAAE26FC636}" destId="{FC401293-0E6F-4BE0-9B3D-3779AF0E7BDB}" srcOrd="3" destOrd="0" presId="urn:microsoft.com/office/officeart/2005/8/layout/vList6"/>
    <dgm:cxn modelId="{97B721EF-ECCB-4D8E-BC82-2FB04CCBE93C}" type="presParOf" srcId="{4E63D85C-3837-4D2B-B9A0-FCAAE26FC636}" destId="{18881F29-BE38-41C9-9182-D08C73E20DEA}" srcOrd="4" destOrd="0" presId="urn:microsoft.com/office/officeart/2005/8/layout/vList6"/>
    <dgm:cxn modelId="{5DCB04C5-43E2-4194-83EC-6B750FB13394}" type="presParOf" srcId="{18881F29-BE38-41C9-9182-D08C73E20DEA}" destId="{BDD9785E-5988-4D9A-BEBF-25DE815D2930}" srcOrd="0" destOrd="0" presId="urn:microsoft.com/office/officeart/2005/8/layout/vList6"/>
    <dgm:cxn modelId="{D50CFA9C-48DF-4B71-B592-34979EECA23E}" type="presParOf" srcId="{18881F29-BE38-41C9-9182-D08C73E20DEA}" destId="{413D0A37-9639-43F8-AAA7-6563C960F0FF}" srcOrd="1" destOrd="0" presId="urn:microsoft.com/office/officeart/2005/8/layout/vList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5F123D-1D8B-A64F-8933-66F4CD9661C6}" type="doc">
      <dgm:prSet loTypeId="urn:microsoft.com/office/officeart/2005/8/layout/hProcess3" loCatId="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zh-TW" altLang="en-US"/>
        </a:p>
      </dgm:t>
    </dgm:pt>
    <dgm:pt modelId="{FE7AF7D2-F977-8C4F-B1D3-FB091098CF13}" type="pres">
      <dgm:prSet presAssocID="{EC5F123D-1D8B-A64F-8933-66F4CD9661C6}" presName="Name0" presStyleCnt="0">
        <dgm:presLayoutVars>
          <dgm:dir/>
          <dgm:animLvl val="lvl"/>
          <dgm:resizeHandles val="exact"/>
        </dgm:presLayoutVars>
      </dgm:prSet>
      <dgm:spPr/>
    </dgm:pt>
    <dgm:pt modelId="{7A6D126A-797E-0540-ABFC-E950EE998E9F}" type="pres">
      <dgm:prSet presAssocID="{EC5F123D-1D8B-A64F-8933-66F4CD9661C6}" presName="dummy" presStyleCnt="0"/>
      <dgm:spPr/>
    </dgm:pt>
    <dgm:pt modelId="{BAD02919-DF43-644F-B79E-0B985C83C920}" type="pres">
      <dgm:prSet presAssocID="{EC5F123D-1D8B-A64F-8933-66F4CD9661C6}" presName="linH" presStyleCnt="0"/>
      <dgm:spPr/>
    </dgm:pt>
    <dgm:pt modelId="{C5CFC8FC-6174-4D43-88CC-6B962C344BCF}" type="pres">
      <dgm:prSet presAssocID="{EC5F123D-1D8B-A64F-8933-66F4CD9661C6}" presName="padding1" presStyleCnt="0"/>
      <dgm:spPr/>
    </dgm:pt>
    <dgm:pt modelId="{4EC8E62C-140B-4B44-AEFD-9E3ED296488A}" type="pres">
      <dgm:prSet presAssocID="{EC5F123D-1D8B-A64F-8933-66F4CD9661C6}" presName="padding2" presStyleCnt="0"/>
      <dgm:spPr/>
    </dgm:pt>
    <dgm:pt modelId="{945DAF16-BC05-C248-889B-68E77D2C912B}" type="pres">
      <dgm:prSet presAssocID="{EC5F123D-1D8B-A64F-8933-66F4CD9661C6}" presName="negArrow" presStyleCnt="0"/>
      <dgm:spPr/>
    </dgm:pt>
    <dgm:pt modelId="{5E3B773A-443A-F24F-A937-5A59AE6AA9D4}" type="pres">
      <dgm:prSet presAssocID="{EC5F123D-1D8B-A64F-8933-66F4CD9661C6}" presName="backgroundArrow" presStyleLbl="node1" presStyleIdx="0" presStyleCnt="1" custScaleX="100000" custScaleY="120013" custLinFactNeighborX="-376" custLinFactNeighborY="-3854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</dgm:ptLst>
  <dgm:cxnLst>
    <dgm:cxn modelId="{3C485A09-FEAE-4303-85E5-32C83A53D747}" type="presOf" srcId="{EC5F123D-1D8B-A64F-8933-66F4CD9661C6}" destId="{FE7AF7D2-F977-8C4F-B1D3-FB091098CF13}" srcOrd="0" destOrd="0" presId="urn:microsoft.com/office/officeart/2005/8/layout/hProcess3"/>
    <dgm:cxn modelId="{D305488C-6A43-4CFE-8915-62CEC7BFCE40}" type="presParOf" srcId="{FE7AF7D2-F977-8C4F-B1D3-FB091098CF13}" destId="{7A6D126A-797E-0540-ABFC-E950EE998E9F}" srcOrd="0" destOrd="0" presId="urn:microsoft.com/office/officeart/2005/8/layout/hProcess3"/>
    <dgm:cxn modelId="{045CCB9E-F2EA-4BCD-936A-7AED1097C1A6}" type="presParOf" srcId="{FE7AF7D2-F977-8C4F-B1D3-FB091098CF13}" destId="{BAD02919-DF43-644F-B79E-0B985C83C920}" srcOrd="1" destOrd="0" presId="urn:microsoft.com/office/officeart/2005/8/layout/hProcess3"/>
    <dgm:cxn modelId="{6CC2A3AE-B602-4B51-9E40-D3D29B31DD2D}" type="presParOf" srcId="{BAD02919-DF43-644F-B79E-0B985C83C920}" destId="{C5CFC8FC-6174-4D43-88CC-6B962C344BCF}" srcOrd="0" destOrd="0" presId="urn:microsoft.com/office/officeart/2005/8/layout/hProcess3"/>
    <dgm:cxn modelId="{19AB2FEE-C199-4C04-A883-2B664330569D}" type="presParOf" srcId="{BAD02919-DF43-644F-B79E-0B985C83C920}" destId="{4EC8E62C-140B-4B44-AEFD-9E3ED296488A}" srcOrd="1" destOrd="0" presId="urn:microsoft.com/office/officeart/2005/8/layout/hProcess3"/>
    <dgm:cxn modelId="{9F82BFC2-01F8-45EB-BF8C-9C496FDB9DB5}" type="presParOf" srcId="{BAD02919-DF43-644F-B79E-0B985C83C920}" destId="{945DAF16-BC05-C248-889B-68E77D2C912B}" srcOrd="2" destOrd="0" presId="urn:microsoft.com/office/officeart/2005/8/layout/hProcess3"/>
    <dgm:cxn modelId="{B8246C63-6A54-41AC-9ECC-62944A92B2B6}" type="presParOf" srcId="{BAD02919-DF43-644F-B79E-0B985C83C920}" destId="{5E3B773A-443A-F24F-A937-5A59AE6AA9D4}" srcOrd="3" destOrd="0" presId="urn:microsoft.com/office/officeart/2005/8/layout/h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39567-1F23-4E76-A758-5A862BB9EFFC}">
      <dsp:nvSpPr>
        <dsp:cNvPr id="0" name=""/>
        <dsp:cNvSpPr/>
      </dsp:nvSpPr>
      <dsp:spPr>
        <a:xfrm>
          <a:off x="2292934" y="0"/>
          <a:ext cx="1534272" cy="1736990"/>
        </a:xfrm>
        <a:prstGeom prst="rightArrow">
          <a:avLst>
            <a:gd name="adj1" fmla="val 75000"/>
            <a:gd name="adj2" fmla="val 50000"/>
          </a:avLst>
        </a:prstGeom>
        <a:solidFill>
          <a:srgbClr val="B1FFFF">
            <a:alpha val="90000"/>
          </a:srgb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b="1" u="sng" kern="1200" dirty="0">
              <a:solidFill>
                <a:schemeClr val="tx1"/>
              </a:solidFill>
            </a:rPr>
            <a:t>採計</a:t>
          </a:r>
          <a:r>
            <a:rPr lang="en-US" altLang="zh-TW" sz="2000" b="1" u="sng" kern="1200" dirty="0">
              <a:solidFill>
                <a:schemeClr val="tx1"/>
              </a:solidFill>
            </a:rPr>
            <a:t>32</a:t>
          </a:r>
          <a:r>
            <a:rPr lang="zh-TW" altLang="en-US" sz="2000" b="1" u="sng" kern="1200" dirty="0">
              <a:solidFill>
                <a:schemeClr val="tx1"/>
              </a:solidFill>
            </a:rPr>
            <a:t>分</a:t>
          </a: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>
              <a:solidFill>
                <a:schemeClr val="tx1"/>
              </a:solidFill>
            </a:rPr>
            <a:t>總分</a:t>
          </a:r>
          <a:r>
            <a:rPr lang="en-US" altLang="zh-TW" sz="2000" kern="1200" dirty="0">
              <a:solidFill>
                <a:schemeClr val="tx1"/>
              </a:solidFill>
            </a:rPr>
            <a:t>32</a:t>
          </a:r>
          <a:r>
            <a:rPr lang="zh-TW" altLang="en-US" sz="2000" kern="1200" dirty="0">
              <a:solidFill>
                <a:schemeClr val="tx1"/>
              </a:solidFill>
            </a:rPr>
            <a:t>分</a:t>
          </a:r>
        </a:p>
      </dsp:txBody>
      <dsp:txXfrm>
        <a:off x="2292934" y="217124"/>
        <a:ext cx="958920" cy="1302742"/>
      </dsp:txXfrm>
    </dsp:sp>
    <dsp:sp modelId="{50818BBC-F477-4D9E-837A-21259D15C457}">
      <dsp:nvSpPr>
        <dsp:cNvPr id="0" name=""/>
        <dsp:cNvSpPr/>
      </dsp:nvSpPr>
      <dsp:spPr>
        <a:xfrm>
          <a:off x="997" y="0"/>
          <a:ext cx="2291937" cy="1736990"/>
        </a:xfrm>
        <a:prstGeom prst="roundRect">
          <a:avLst/>
        </a:prstGeom>
        <a:solidFill>
          <a:srgbClr val="0000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適性輔導</a:t>
          </a:r>
        </a:p>
      </dsp:txBody>
      <dsp:txXfrm>
        <a:off x="85790" y="84793"/>
        <a:ext cx="2122351" cy="1567404"/>
      </dsp:txXfrm>
    </dsp:sp>
    <dsp:sp modelId="{B9BF2826-A93F-484E-809F-0952285A6A23}">
      <dsp:nvSpPr>
        <dsp:cNvPr id="0" name=""/>
        <dsp:cNvSpPr/>
      </dsp:nvSpPr>
      <dsp:spPr>
        <a:xfrm>
          <a:off x="2285214" y="1910689"/>
          <a:ext cx="1542135" cy="1736990"/>
        </a:xfrm>
        <a:prstGeom prst="rightArrow">
          <a:avLst>
            <a:gd name="adj1" fmla="val 75000"/>
            <a:gd name="adj2" fmla="val 50000"/>
          </a:avLst>
        </a:prstGeom>
        <a:solidFill>
          <a:srgbClr val="B1FFFF">
            <a:alpha val="90000"/>
          </a:srgbClr>
        </a:solidFill>
        <a:ln w="25400" cap="flat" cmpd="sng" algn="ctr">
          <a:solidFill>
            <a:srgbClr val="000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b="1" u="sng" kern="1200" dirty="0">
              <a:solidFill>
                <a:schemeClr val="tx1"/>
              </a:solidFill>
            </a:rPr>
            <a:t>採計</a:t>
          </a:r>
          <a:r>
            <a:rPr lang="en-US" altLang="zh-TW" sz="2000" b="1" u="sng" kern="1200" dirty="0">
              <a:solidFill>
                <a:schemeClr val="tx1"/>
              </a:solidFill>
            </a:rPr>
            <a:t>35</a:t>
          </a:r>
          <a:r>
            <a:rPr lang="zh-TW" altLang="en-US" sz="2000" b="1" u="sng" kern="1200" dirty="0">
              <a:solidFill>
                <a:schemeClr val="tx1"/>
              </a:solidFill>
            </a:rPr>
            <a:t>分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>
              <a:solidFill>
                <a:schemeClr val="tx1"/>
              </a:solidFill>
            </a:rPr>
            <a:t>總分</a:t>
          </a:r>
          <a:r>
            <a:rPr lang="en-US" altLang="zh-TW" sz="2000" kern="1200" dirty="0">
              <a:solidFill>
                <a:schemeClr val="tx1"/>
              </a:solidFill>
            </a:rPr>
            <a:t>42</a:t>
          </a:r>
          <a:r>
            <a:rPr lang="zh-TW" altLang="en-US" sz="2000" kern="1200" dirty="0">
              <a:solidFill>
                <a:schemeClr val="tx1"/>
              </a:solidFill>
            </a:rPr>
            <a:t>分</a:t>
          </a:r>
        </a:p>
      </dsp:txBody>
      <dsp:txXfrm>
        <a:off x="2285214" y="2127813"/>
        <a:ext cx="963834" cy="1302742"/>
      </dsp:txXfrm>
    </dsp:sp>
    <dsp:sp modelId="{09D89B46-01BD-4CE7-8FF2-34FB9ACC1234}">
      <dsp:nvSpPr>
        <dsp:cNvPr id="0" name=""/>
        <dsp:cNvSpPr/>
      </dsp:nvSpPr>
      <dsp:spPr>
        <a:xfrm>
          <a:off x="453" y="1957171"/>
          <a:ext cx="2284360" cy="1736990"/>
        </a:xfrm>
        <a:prstGeom prst="roundRect">
          <a:avLst/>
        </a:prstGeom>
        <a:solidFill>
          <a:srgbClr val="0000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多元學習</a:t>
          </a:r>
        </a:p>
      </dsp:txBody>
      <dsp:txXfrm>
        <a:off x="85246" y="2041964"/>
        <a:ext cx="2114774" cy="1567404"/>
      </dsp:txXfrm>
    </dsp:sp>
    <dsp:sp modelId="{413D0A37-9639-43F8-AAA7-6563C960F0FF}">
      <dsp:nvSpPr>
        <dsp:cNvPr id="0" name=""/>
        <dsp:cNvSpPr/>
      </dsp:nvSpPr>
      <dsp:spPr>
        <a:xfrm>
          <a:off x="2185500" y="3821378"/>
          <a:ext cx="1541149" cy="1736990"/>
        </a:xfrm>
        <a:prstGeom prst="rightArrow">
          <a:avLst>
            <a:gd name="adj1" fmla="val 75000"/>
            <a:gd name="adj2" fmla="val 50000"/>
          </a:avLst>
        </a:prstGeom>
        <a:solidFill>
          <a:srgbClr val="B1FFFF">
            <a:alpha val="90000"/>
          </a:srgbClr>
        </a:solidFill>
        <a:ln w="25400" cap="flat" cmpd="sng" algn="ctr">
          <a:solidFill>
            <a:srgbClr val="000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600" tIns="15240" rIns="0" bIns="15240" numCol="1" spcCol="1270" anchor="ctr" anchorCtr="0">
          <a:noAutofit/>
        </a:bodyPr>
        <a:lstStyle/>
        <a:p>
          <a:pPr marL="252000" lvl="1" indent="-22860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zh-TW" sz="2400" kern="1200" dirty="0">
              <a:solidFill>
                <a:schemeClr val="tx1"/>
              </a:solidFill>
              <a:latin typeface="+mn-lt"/>
            </a:rPr>
            <a:t>33</a:t>
          </a:r>
          <a:r>
            <a:rPr lang="zh-TW" altLang="en-US" sz="2400" kern="1200" dirty="0">
              <a:solidFill>
                <a:schemeClr val="tx1"/>
              </a:solidFill>
              <a:latin typeface="+mn-lt"/>
            </a:rPr>
            <a:t>分</a:t>
          </a:r>
        </a:p>
      </dsp:txBody>
      <dsp:txXfrm>
        <a:off x="2185500" y="4038502"/>
        <a:ext cx="963218" cy="1302742"/>
      </dsp:txXfrm>
    </dsp:sp>
    <dsp:sp modelId="{BDD9785E-5988-4D9A-BEBF-25DE815D2930}">
      <dsp:nvSpPr>
        <dsp:cNvPr id="0" name=""/>
        <dsp:cNvSpPr/>
      </dsp:nvSpPr>
      <dsp:spPr>
        <a:xfrm>
          <a:off x="19506" y="3821378"/>
          <a:ext cx="2281591" cy="1736990"/>
        </a:xfrm>
        <a:prstGeom prst="roundRect">
          <a:avLst/>
        </a:prstGeom>
        <a:solidFill>
          <a:srgbClr val="00009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教育會考</a:t>
          </a:r>
        </a:p>
      </dsp:txBody>
      <dsp:txXfrm>
        <a:off x="104299" y="3906171"/>
        <a:ext cx="2112005" cy="15674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B773A-443A-F24F-A937-5A59AE6AA9D4}">
      <dsp:nvSpPr>
        <dsp:cNvPr id="0" name=""/>
        <dsp:cNvSpPr/>
      </dsp:nvSpPr>
      <dsp:spPr>
        <a:xfrm>
          <a:off x="0" y="0"/>
          <a:ext cx="8983662" cy="5530199"/>
        </a:xfrm>
        <a:prstGeom prst="rightArrow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defTabSz="880682" eaLnBrk="0" hangingPunct="0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 defTabSz="880682" eaLnBrk="0" hangingPunct="0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r>
              <a:rPr lang="en-US" altLang="zh-TW"/>
              <a:t>20130522</a:t>
            </a:r>
            <a:r>
              <a:rPr lang="zh-TW" altLang="en-US"/>
              <a:t>會議資料</a:t>
            </a:r>
            <a:endParaRPr lang="en-US" altLang="zh-TW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defTabSz="880682" eaLnBrk="0" hangingPunct="0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690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 defTabSz="879475">
              <a:defRPr sz="1200">
                <a:latin typeface="Arial" pitchFamily="34" charset="0"/>
              </a:defRPr>
            </a:lvl1pPr>
          </a:lstStyle>
          <a:p>
            <a:fld id="{5751B700-6D00-4555-85D8-F6046E46085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defTabSz="880682" eaLnBrk="0" hangingPunct="0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 defTabSz="880682" eaLnBrk="0" hangingPunct="0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C9730AAF-7B1A-4047-8AF2-47A5B93FFEF1}" type="datetimeFigureOut">
              <a:rPr lang="zh-TW" altLang="en-US"/>
              <a:pPr>
                <a:defRPr/>
              </a:pPr>
              <a:t>2024/4/12</a:t>
            </a:fld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419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defTabSz="880682" eaLnBrk="0" hangingPunct="0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 defTabSz="879475">
              <a:defRPr sz="1200">
                <a:latin typeface="Arial" pitchFamily="34" charset="0"/>
              </a:defRPr>
            </a:lvl1pPr>
          </a:lstStyle>
          <a:p>
            <a:fld id="{E73A443C-5C70-497E-AA06-012DFBD0CD1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圖像版面配置區 1">
            <a:extLst>
              <a:ext uri="{FF2B5EF4-FFF2-40B4-BE49-F238E27FC236}">
                <a16:creationId xmlns:a16="http://schemas.microsoft.com/office/drawing/2014/main" id="{E53FF3A0-DC5A-4F5A-873A-A2DCE9F498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62238" y="509588"/>
            <a:ext cx="4532312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備忘稿版面配置區 2">
            <a:extLst>
              <a:ext uri="{FF2B5EF4-FFF2-40B4-BE49-F238E27FC236}">
                <a16:creationId xmlns:a16="http://schemas.microsoft.com/office/drawing/2014/main" id="{28E85687-79D6-41D0-96AE-71420DB9B2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5364" name="投影片編號版面配置區 3">
            <a:extLst>
              <a:ext uri="{FF2B5EF4-FFF2-40B4-BE49-F238E27FC236}">
                <a16:creationId xmlns:a16="http://schemas.microsoft.com/office/drawing/2014/main" id="{05651F6A-0207-4309-8691-0E9BDAFF8540}"/>
              </a:ext>
            </a:extLst>
          </p:cNvPr>
          <p:cNvSpPr txBox="1">
            <a:spLocks noGrp="1"/>
          </p:cNvSpPr>
          <p:nvPr/>
        </p:nvSpPr>
        <p:spPr bwMode="auto">
          <a:xfrm>
            <a:off x="5581650" y="6456363"/>
            <a:ext cx="4273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51D5D18E-998A-4332-93D6-587A8A147A02}" type="slidenum">
              <a:rPr kumimoji="0" lang="zh-TW" altLang="en-US" sz="1200">
                <a:latin typeface="Calibri" panose="020F0502020204030204" pitchFamily="34" charset="0"/>
              </a:rPr>
              <a:pPr algn="r" eaLnBrk="1" hangingPunct="1"/>
              <a:t>1</a:t>
            </a:fld>
            <a:endParaRPr kumimoji="0" lang="en-US" altLang="zh-TW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243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  <a:ln/>
        </p:spPr>
        <p:txBody>
          <a:bodyPr lIns="91419" tIns="45709" rIns="91419" bIns="45709"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投影片圖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6700" cy="3722687"/>
          </a:xfrm>
          <a:ln/>
        </p:spPr>
      </p:sp>
      <p:sp>
        <p:nvSpPr>
          <p:cNvPr id="1587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20000"/>
              </a:spcBef>
            </a:pPr>
            <a:r>
              <a:rPr lang="zh-TW" altLang="en-US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個人賽：</a:t>
            </a:r>
          </a:p>
          <a:p>
            <a:pPr>
              <a:spcBef>
                <a:spcPct val="2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全縣：第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分。</a:t>
            </a:r>
          </a:p>
          <a:p>
            <a:pPr>
              <a:spcBef>
                <a:spcPct val="2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區域性（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縣市以上）：第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分。</a:t>
            </a:r>
          </a:p>
          <a:p>
            <a:pPr>
              <a:spcBef>
                <a:spcPct val="2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全國：第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分。</a:t>
            </a:r>
          </a:p>
          <a:p>
            <a:pPr>
              <a:spcBef>
                <a:spcPct val="2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國際性：第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分。</a:t>
            </a:r>
          </a:p>
          <a:p>
            <a:pPr>
              <a:spcBef>
                <a:spcPct val="20000"/>
              </a:spcBef>
            </a:pPr>
            <a:r>
              <a:rPr lang="zh-TW" altLang="en-US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團體賽：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依個人賽積分折半計算。</a:t>
            </a:r>
          </a:p>
          <a:p>
            <a:r>
              <a:rPr lang="zh-TW" altLang="en-US"/>
              <a:t>特優比照第</a:t>
            </a:r>
            <a:r>
              <a:rPr lang="en-US" altLang="zh-TW"/>
              <a:t>1</a:t>
            </a:r>
            <a:r>
              <a:rPr lang="zh-TW" altLang="en-US"/>
              <a:t>名、優等比照第</a:t>
            </a:r>
            <a:r>
              <a:rPr lang="en-US" altLang="zh-TW"/>
              <a:t>2</a:t>
            </a:r>
            <a:r>
              <a:rPr lang="zh-TW" altLang="en-US"/>
              <a:t>名、甲等比照第</a:t>
            </a:r>
            <a:r>
              <a:rPr lang="en-US" altLang="zh-TW"/>
              <a:t>3</a:t>
            </a:r>
            <a:r>
              <a:rPr lang="zh-TW" altLang="en-US"/>
              <a:t>名、乙等比照第</a:t>
            </a:r>
            <a:r>
              <a:rPr lang="en-US" altLang="zh-TW"/>
              <a:t>4</a:t>
            </a:r>
            <a:r>
              <a:rPr lang="zh-TW" altLang="en-US"/>
              <a:t>名。</a:t>
            </a:r>
          </a:p>
        </p:txBody>
      </p:sp>
      <p:sp>
        <p:nvSpPr>
          <p:cNvPr id="158724" name="投影片編號版面配置區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 anchor="b"/>
          <a:lstStyle/>
          <a:p>
            <a:pPr algn="r" defTabSz="946150" eaLnBrk="1" hangingPunct="1"/>
            <a:fld id="{094EB6A5-F5CE-42C2-B342-4CB5B36674C5}" type="slidenum">
              <a:rPr lang="zh-TW" altLang="en-US" sz="1200">
                <a:latin typeface="Arial" pitchFamily="34" charset="0"/>
              </a:rPr>
              <a:pPr algn="r" defTabSz="946150" eaLnBrk="1" hangingPunct="1"/>
              <a:t>11</a:t>
            </a:fld>
            <a:endParaRPr lang="en-US" altLang="zh-TW" sz="120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投影片影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6700" cy="3722687"/>
          </a:xfrm>
          <a:ln/>
        </p:spPr>
      </p:sp>
      <p:sp>
        <p:nvSpPr>
          <p:cNvPr id="16281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zh-TW" altLang="en-US" sz="1100">
                <a:latin typeface="Arial" pitchFamily="34" charset="0"/>
              </a:rPr>
              <a:t>摺頁資料  金雞蛋</a:t>
            </a:r>
            <a:r>
              <a:rPr lang="en-US" altLang="zh-TW" sz="1100">
                <a:latin typeface="Arial" pitchFamily="34" charset="0"/>
              </a:rPr>
              <a:t>(</a:t>
            </a:r>
            <a:r>
              <a:rPr lang="zh-TW" altLang="en-US" sz="1100">
                <a:latin typeface="Arial" pitchFamily="34" charset="0"/>
              </a:rPr>
              <a:t>精、基、待</a:t>
            </a:r>
          </a:p>
          <a:p>
            <a:pPr eaLnBrk="1" hangingPunct="1">
              <a:spcBef>
                <a:spcPct val="0"/>
              </a:spcBef>
            </a:pPr>
            <a:endParaRPr lang="en-US" altLang="zh-TW" sz="1100" b="1">
              <a:solidFill>
                <a:srgbClr val="000090"/>
              </a:solidFill>
              <a:latin typeface="BiauKai"/>
              <a:ea typeface="BiauKai"/>
              <a:cs typeface="BiauKai"/>
            </a:endParaRPr>
          </a:p>
          <a:p>
            <a:pPr eaLnBrk="1" hangingPunct="1">
              <a:spcBef>
                <a:spcPct val="0"/>
              </a:spcBef>
            </a:pPr>
            <a:r>
              <a:rPr lang="zh-TW" altLang="en-US" sz="1100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會考仍在進行試模擬中，請不要隨補習班起舞</a:t>
            </a:r>
            <a:r>
              <a:rPr lang="en-US" altLang="zh-TW" sz="1100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!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 ◎</a:t>
            </a:r>
            <a:r>
              <a:rPr lang="zh-TW" altLang="en-US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會考考國英數自社五科，題目難易適中</a:t>
            </a:r>
            <a:endParaRPr lang="en-US" altLang="zh-TW" b="1">
              <a:solidFill>
                <a:srgbClr val="000090"/>
              </a:solidFill>
              <a:latin typeface="BiauKai"/>
              <a:ea typeface="BiauKai"/>
              <a:cs typeface="BiauKai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zh-TW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-</a:t>
            </a:r>
            <a:r>
              <a:rPr lang="zh-TW" altLang="en-US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每科成績僅以精熟、基礎、待加強三級表示</a:t>
            </a:r>
            <a:endParaRPr lang="en-US" altLang="zh-TW" b="1">
              <a:solidFill>
                <a:srgbClr val="000090"/>
              </a:solidFill>
              <a:latin typeface="BiauKai"/>
              <a:ea typeface="BiauKai"/>
              <a:cs typeface="BiauKai"/>
            </a:endParaRPr>
          </a:p>
          <a:p>
            <a:pPr eaLnBrk="1" hangingPunct="1">
              <a:spcBef>
                <a:spcPct val="0"/>
              </a:spcBef>
            </a:pPr>
            <a:r>
              <a:rPr lang="zh-TW" altLang="en-US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 </a:t>
            </a:r>
            <a:r>
              <a:rPr lang="en-US" altLang="zh-TW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※</a:t>
            </a:r>
            <a:r>
              <a:rPr lang="zh-TW" altLang="en-US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無需分分計較（</a:t>
            </a:r>
            <a:r>
              <a:rPr lang="en-US" altLang="zh-TW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80</a:t>
            </a:r>
            <a:r>
              <a:rPr lang="zh-TW" altLang="en-US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和</a:t>
            </a:r>
            <a:r>
              <a:rPr lang="en-US" altLang="zh-TW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99</a:t>
            </a:r>
            <a:r>
              <a:rPr lang="zh-TW" altLang="en-US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分都是精熟），思考、統整應用重於反覆練習作答</a:t>
            </a:r>
            <a:endParaRPr lang="en-US" altLang="zh-TW" b="1">
              <a:solidFill>
                <a:srgbClr val="000090"/>
              </a:solidFill>
              <a:latin typeface="BiauKai"/>
              <a:ea typeface="BiauKai"/>
              <a:cs typeface="BiauKai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zh-TW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 ※</a:t>
            </a:r>
            <a:r>
              <a:rPr lang="zh-TW" altLang="en-US" b="1">
                <a:solidFill>
                  <a:srgbClr val="000090"/>
                </a:solidFill>
                <a:latin typeface="BiauKai"/>
                <a:ea typeface="BiauKai"/>
                <a:cs typeface="BiauKai"/>
              </a:rPr>
              <a:t>教師的啟發式教學專業更要講究</a:t>
            </a:r>
            <a:endParaRPr lang="en-US" altLang="zh-TW" b="1">
              <a:solidFill>
                <a:srgbClr val="000090"/>
              </a:solidFill>
              <a:latin typeface="BiauKai"/>
              <a:ea typeface="BiauKai"/>
              <a:cs typeface="BiauKai"/>
            </a:endParaRPr>
          </a:p>
          <a:p>
            <a:endParaRPr lang="zh-TW" altLang="en-US"/>
          </a:p>
        </p:txBody>
      </p:sp>
      <p:sp>
        <p:nvSpPr>
          <p:cNvPr id="162820" name="投影片編號版面配置區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 anchor="b"/>
          <a:lstStyle/>
          <a:p>
            <a:pPr algn="r" defTabSz="946150" eaLnBrk="1" hangingPunct="1"/>
            <a:fld id="{11EB6DDB-28E7-4CE6-813B-EB098644F616}" type="slidenum">
              <a:rPr lang="zh-TW" altLang="en-US" sz="1200">
                <a:latin typeface="Arial" pitchFamily="34" charset="0"/>
              </a:rPr>
              <a:pPr algn="r" defTabSz="946150" eaLnBrk="1" hangingPunct="1"/>
              <a:t>14</a:t>
            </a:fld>
            <a:endParaRPr lang="en-US" altLang="zh-TW" sz="120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投影片影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1363"/>
            <a:ext cx="6619875" cy="3724275"/>
          </a:xfrm>
          <a:ln/>
        </p:spPr>
      </p:sp>
      <p:sp>
        <p:nvSpPr>
          <p:cNvPr id="164867" name="備忘稿版面配置區 2"/>
          <p:cNvSpPr>
            <a:spLocks noGrp="1"/>
          </p:cNvSpPr>
          <p:nvPr>
            <p:ph type="body" idx="1"/>
          </p:nvPr>
        </p:nvSpPr>
        <p:spPr>
          <a:xfrm>
            <a:off x="677863" y="4716463"/>
            <a:ext cx="5441950" cy="4467225"/>
          </a:xfrm>
          <a:noFill/>
          <a:ln/>
        </p:spPr>
        <p:txBody>
          <a:bodyPr lIns="95115" tIns="47558" rIns="95115" bIns="47558"/>
          <a:lstStyle/>
          <a:p>
            <a:pPr eaLnBrk="1" hangingPunct="1"/>
            <a:r>
              <a:rPr lang="zh-TW" altLang="en-US">
                <a:latin typeface="Arial" pitchFamily="34" charset="0"/>
              </a:rPr>
              <a:t>摺頁資料</a:t>
            </a:r>
          </a:p>
          <a:p>
            <a:pPr eaLnBrk="1" hangingPunct="1"/>
            <a:endParaRPr lang="zh-TW" altLang="en-US">
              <a:latin typeface="Arial" pitchFamily="34" charset="0"/>
            </a:endParaRPr>
          </a:p>
        </p:txBody>
      </p:sp>
      <p:sp>
        <p:nvSpPr>
          <p:cNvPr id="164868" name="投影片編號版面配置區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115" tIns="47558" rIns="95115" bIns="47558" anchor="b"/>
          <a:lstStyle/>
          <a:p>
            <a:pPr algn="r" defTabSz="969963" eaLnBrk="1" hangingPunct="1"/>
            <a:fld id="{8032D4D3-6BF3-4093-AC0E-A7723551DE85}" type="slidenum">
              <a:rPr lang="zh-TW" altLang="en-US" sz="1200"/>
              <a:pPr algn="r" defTabSz="969963" eaLnBrk="1" hangingPunct="1"/>
              <a:t>15</a:t>
            </a:fld>
            <a:endParaRPr lang="en-US" altLang="zh-TW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F936-24D8-4568-894A-8E0C1C9378BA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0FEA3-968D-49B8-9388-B0C2573D53A8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889A7-B72C-4CBD-BC61-DC94BDED97BD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標題及圖表或組織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SmartArt 版面配置區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1D267-5BEB-4CE2-B649-62A5FA1F918A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2CCC1-393F-40AB-820A-929276F2FDDC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073E8-41AF-49B4-918E-64D12F1D53BB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2DC95-E653-4C3C-A249-9F537CCE2818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F77A6-4730-4244-B54E-ADF4AFE4915E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063C5-EA8A-4373-B85A-3C2B7D317D9B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D39A1-5212-46F7-B07C-8A0F5A0111C5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4F85C-4055-46BD-A099-66CBC74EC842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53110-98B5-40FF-BD1D-A09D7D5047F3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118" y="0"/>
            <a:ext cx="1218776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EA2B5C98-BED2-4FF0-AFC1-EEF688675CD8}" type="datetimeFigureOut">
              <a:rPr lang="zh-TW" altLang="en-US"/>
              <a:pPr>
                <a:defRPr/>
              </a:pPr>
              <a:t>2024/4/12</a:t>
            </a:fld>
            <a:endParaRPr lang="zh-TW" altLang="en-US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FF91BE-3749-411C-9CB8-48E7247C7A7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631951" y="2390776"/>
            <a:ext cx="8964613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zh-TW" altLang="en-US" sz="640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桃連區免試入學</a:t>
            </a:r>
          </a:p>
        </p:txBody>
      </p:sp>
      <p:pic>
        <p:nvPicPr>
          <p:cNvPr id="14339" name="群組 4">
            <a:extLst>
              <a:ext uri="{FF2B5EF4-FFF2-40B4-BE49-F238E27FC236}">
                <a16:creationId xmlns:a16="http://schemas.microsoft.com/office/drawing/2014/main" id="{E0E88659-18E4-4E98-BBE4-93AAEBFD06A8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4682443"/>
            <a:ext cx="1977826" cy="1728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94648856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674" name="群組 4"/>
          <p:cNvGrpSpPr>
            <a:grpSpLocks/>
          </p:cNvGrpSpPr>
          <p:nvPr/>
        </p:nvGrpSpPr>
        <p:grpSpPr bwMode="auto">
          <a:xfrm>
            <a:off x="1524000" y="500063"/>
            <a:ext cx="3786188" cy="857250"/>
            <a:chOff x="2389" y="1239"/>
            <a:chExt cx="2315099" cy="1266281"/>
          </a:xfrm>
        </p:grpSpPr>
        <p:sp>
          <p:nvSpPr>
            <p:cNvPr id="6" name="圓角矩形 5"/>
            <p:cNvSpPr/>
            <p:nvPr/>
          </p:nvSpPr>
          <p:spPr>
            <a:xfrm>
              <a:off x="2389" y="1239"/>
              <a:ext cx="2315099" cy="1266281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4"/>
            <p:cNvSpPr/>
            <p:nvPr/>
          </p:nvSpPr>
          <p:spPr>
            <a:xfrm>
              <a:off x="64513" y="62208"/>
              <a:ext cx="2190851" cy="1144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algn="ctr" defTabSz="1600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多元學習表現</a:t>
              </a:r>
            </a:p>
          </p:txBody>
        </p:sp>
      </p:grpSp>
      <p:grpSp>
        <p:nvGrpSpPr>
          <p:cNvPr id="156675" name="群組 7"/>
          <p:cNvGrpSpPr>
            <a:grpSpLocks/>
          </p:cNvGrpSpPr>
          <p:nvPr/>
        </p:nvGrpSpPr>
        <p:grpSpPr bwMode="auto">
          <a:xfrm>
            <a:off x="5238751" y="357188"/>
            <a:ext cx="1857375" cy="1071562"/>
            <a:chOff x="2103175" y="-428010"/>
            <a:chExt cx="2040083" cy="1267522"/>
          </a:xfrm>
        </p:grpSpPr>
        <p:sp>
          <p:nvSpPr>
            <p:cNvPr id="9" name="向右箭號 8"/>
            <p:cNvSpPr/>
            <p:nvPr/>
          </p:nvSpPr>
          <p:spPr>
            <a:xfrm>
              <a:off x="2103175" y="-428010"/>
              <a:ext cx="2040083" cy="126752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88F2F2">
                <a:alpha val="90000"/>
              </a:srgb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向右箭號 4"/>
            <p:cNvSpPr/>
            <p:nvPr/>
          </p:nvSpPr>
          <p:spPr>
            <a:xfrm>
              <a:off x="2103175" y="-174506"/>
              <a:ext cx="1757610" cy="784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spcCol="1270" anchor="ctr"/>
            <a:lstStyle/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採計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35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  <a:endParaRPr lang="en-US" altLang="zh-TW" sz="2400" b="1" dirty="0">
                <a:solidFill>
                  <a:srgbClr val="17375E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總分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42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</a:p>
          </p:txBody>
        </p:sp>
      </p:grpSp>
      <p:sp>
        <p:nvSpPr>
          <p:cNvPr id="11" name="文字方塊 10"/>
          <p:cNvSpPr txBox="1"/>
          <p:nvPr/>
        </p:nvSpPr>
        <p:spPr>
          <a:xfrm>
            <a:off x="7024694" y="571481"/>
            <a:ext cx="3500462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服務表現：</a:t>
            </a:r>
            <a:r>
              <a:rPr kumimoji="0" lang="en-US" altLang="zh-TW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分</a:t>
            </a:r>
            <a:endParaRPr kumimoji="0" lang="en-US" altLang="zh-TW" sz="3600" b="1" dirty="0">
              <a:solidFill>
                <a:srgbClr val="00009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325154" y="2060848"/>
            <a:ext cx="9684567" cy="354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buFontTx/>
              <a:buChar char="•"/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  <a:cs typeface="新細明體" charset="0"/>
              </a:rPr>
              <a:t>擔任班級內幹部、自治市幹部及社團幹部任滿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cs typeface="新細明體" charset="0"/>
              </a:rPr>
              <a:t>1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新細明體" charset="0"/>
              </a:rPr>
              <a:t>學期，經考核表現優良者得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cs typeface="新細明體" charset="0"/>
              </a:rPr>
              <a:t>2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新細明體" charset="0"/>
              </a:rPr>
              <a:t>分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cs typeface="新細明體" charset="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新細明體" charset="0"/>
              </a:rPr>
              <a:t>上限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cs typeface="新細明體" charset="0"/>
              </a:rPr>
              <a:t>4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新細明體" charset="0"/>
              </a:rPr>
              <a:t>分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cs typeface="新細明體" charset="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新細明體" charset="0"/>
              </a:rPr>
              <a:t>。</a:t>
            </a:r>
          </a:p>
          <a:p>
            <a:pPr eaLnBrk="1" hangingPunct="1">
              <a:buFontTx/>
              <a:buChar char="•"/>
              <a:defRPr/>
            </a:pPr>
            <a:endParaRPr lang="zh-TW" altLang="en-US" dirty="0">
              <a:latin typeface="標楷體" pitchFamily="65" charset="-120"/>
              <a:ea typeface="標楷體" pitchFamily="65" charset="-120"/>
              <a:cs typeface="新細明體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  <a:cs typeface="新細明體" charset="0"/>
              </a:rPr>
              <a:t>志願服務學習時數，每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cs typeface="新細明體" charset="0"/>
              </a:rPr>
              <a:t>1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新細明體" charset="0"/>
              </a:rPr>
              <a:t>小時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cs typeface="新細明體" charset="0"/>
              </a:rPr>
              <a:t>0.3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新細明體" charset="0"/>
              </a:rPr>
              <a:t>分。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0"/>
              </a:rPr>
              <a:t>未滿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0"/>
              </a:rPr>
              <a:t>1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0"/>
              </a:rPr>
              <a:t>小時不計分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新細明體" charset="0"/>
              </a:rPr>
              <a:t>)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新細明體" charset="0"/>
            </a:endParaRPr>
          </a:p>
          <a:p>
            <a:pPr eaLnBrk="1" hangingPunct="1">
              <a:defRPr/>
            </a:pPr>
            <a:endParaRPr lang="zh-TW" altLang="en-US" dirty="0">
              <a:latin typeface="標楷體" pitchFamily="65" charset="-120"/>
              <a:ea typeface="標楷體" pitchFamily="65" charset="-120"/>
              <a:cs typeface="新細明體" charset="0"/>
            </a:endParaRPr>
          </a:p>
          <a:p>
            <a:pPr eaLnBrk="1" hangingPunct="1"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  <a:cs typeface="新細明體" charset="0"/>
              </a:rPr>
              <a:t>擔任班級或學生幹部及志願服務學習時數得合併計分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698" name="群組 4"/>
          <p:cNvGrpSpPr>
            <a:grpSpLocks/>
          </p:cNvGrpSpPr>
          <p:nvPr/>
        </p:nvGrpSpPr>
        <p:grpSpPr bwMode="auto">
          <a:xfrm>
            <a:off x="1524000" y="500063"/>
            <a:ext cx="3786188" cy="857250"/>
            <a:chOff x="2389" y="1239"/>
            <a:chExt cx="2315099" cy="1266281"/>
          </a:xfrm>
        </p:grpSpPr>
        <p:sp>
          <p:nvSpPr>
            <p:cNvPr id="6" name="圓角矩形 5"/>
            <p:cNvSpPr/>
            <p:nvPr/>
          </p:nvSpPr>
          <p:spPr>
            <a:xfrm>
              <a:off x="2389" y="1239"/>
              <a:ext cx="2315099" cy="1266281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4"/>
            <p:cNvSpPr/>
            <p:nvPr/>
          </p:nvSpPr>
          <p:spPr>
            <a:xfrm>
              <a:off x="64513" y="62208"/>
              <a:ext cx="2190851" cy="1144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algn="ctr" defTabSz="1600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多元學習表現</a:t>
              </a:r>
            </a:p>
          </p:txBody>
        </p:sp>
      </p:grpSp>
      <p:grpSp>
        <p:nvGrpSpPr>
          <p:cNvPr id="157699" name="群組 7"/>
          <p:cNvGrpSpPr>
            <a:grpSpLocks/>
          </p:cNvGrpSpPr>
          <p:nvPr/>
        </p:nvGrpSpPr>
        <p:grpSpPr bwMode="auto">
          <a:xfrm>
            <a:off x="5238751" y="357188"/>
            <a:ext cx="1857375" cy="1071562"/>
            <a:chOff x="2103175" y="-428010"/>
            <a:chExt cx="2040083" cy="1267522"/>
          </a:xfrm>
        </p:grpSpPr>
        <p:sp>
          <p:nvSpPr>
            <p:cNvPr id="9" name="向右箭號 8"/>
            <p:cNvSpPr/>
            <p:nvPr/>
          </p:nvSpPr>
          <p:spPr>
            <a:xfrm>
              <a:off x="2103175" y="-428010"/>
              <a:ext cx="2040083" cy="126752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88F2F2">
                <a:alpha val="90000"/>
              </a:srgb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向右箭號 4"/>
            <p:cNvSpPr/>
            <p:nvPr/>
          </p:nvSpPr>
          <p:spPr>
            <a:xfrm>
              <a:off x="2103175" y="-174506"/>
              <a:ext cx="1757610" cy="784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spcCol="1270" anchor="ctr"/>
            <a:lstStyle/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採計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35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  <a:endParaRPr lang="en-US" altLang="zh-TW" sz="2400" b="1" dirty="0">
                <a:solidFill>
                  <a:srgbClr val="17375E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總分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42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</a:p>
          </p:txBody>
        </p:sp>
      </p:grpSp>
      <p:sp>
        <p:nvSpPr>
          <p:cNvPr id="11" name="文字方塊 10"/>
          <p:cNvSpPr txBox="1"/>
          <p:nvPr/>
        </p:nvSpPr>
        <p:spPr>
          <a:xfrm>
            <a:off x="7024694" y="571481"/>
            <a:ext cx="3214710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才藝表現：</a:t>
            </a:r>
            <a:r>
              <a:rPr kumimoji="0" lang="en-US" altLang="zh-TW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分</a:t>
            </a:r>
            <a:endParaRPr kumimoji="0" lang="en-US" altLang="zh-TW" sz="3600" b="1" dirty="0">
              <a:solidFill>
                <a:srgbClr val="00009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7703" name="Text Box 12"/>
          <p:cNvSpPr txBox="1">
            <a:spLocks noChangeArrowheads="1"/>
          </p:cNvSpPr>
          <p:nvPr/>
        </p:nvSpPr>
        <p:spPr bwMode="auto">
          <a:xfrm>
            <a:off x="1666876" y="1857375"/>
            <a:ext cx="8786813" cy="3443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限中央部會、教育主管機關主辦或委託辦理者。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2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2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年度同項比賽擇優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次採計；</a:t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同一事蹟、同一獎項不得重複採記積分。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20000"/>
              </a:spcBef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2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團體賽：依個人賽積分折半計算。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46" name="群組 4"/>
          <p:cNvGrpSpPr>
            <a:grpSpLocks/>
          </p:cNvGrpSpPr>
          <p:nvPr/>
        </p:nvGrpSpPr>
        <p:grpSpPr bwMode="auto">
          <a:xfrm>
            <a:off x="1524000" y="500063"/>
            <a:ext cx="3786188" cy="857250"/>
            <a:chOff x="2389" y="1239"/>
            <a:chExt cx="2315099" cy="1266281"/>
          </a:xfrm>
        </p:grpSpPr>
        <p:sp>
          <p:nvSpPr>
            <p:cNvPr id="6" name="圓角矩形 5"/>
            <p:cNvSpPr/>
            <p:nvPr/>
          </p:nvSpPr>
          <p:spPr>
            <a:xfrm>
              <a:off x="2389" y="1239"/>
              <a:ext cx="2315099" cy="1266281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4"/>
            <p:cNvSpPr/>
            <p:nvPr/>
          </p:nvSpPr>
          <p:spPr>
            <a:xfrm>
              <a:off x="64513" y="62208"/>
              <a:ext cx="2190851" cy="1144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algn="ctr" defTabSz="1600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多元學習表現</a:t>
              </a:r>
            </a:p>
          </p:txBody>
        </p:sp>
      </p:grpSp>
      <p:grpSp>
        <p:nvGrpSpPr>
          <p:cNvPr id="159747" name="群組 7"/>
          <p:cNvGrpSpPr>
            <a:grpSpLocks/>
          </p:cNvGrpSpPr>
          <p:nvPr/>
        </p:nvGrpSpPr>
        <p:grpSpPr bwMode="auto">
          <a:xfrm>
            <a:off x="5238751" y="357188"/>
            <a:ext cx="1857375" cy="1071562"/>
            <a:chOff x="2103175" y="-428010"/>
            <a:chExt cx="2040083" cy="1267522"/>
          </a:xfrm>
        </p:grpSpPr>
        <p:sp>
          <p:nvSpPr>
            <p:cNvPr id="9" name="向右箭號 8"/>
            <p:cNvSpPr/>
            <p:nvPr/>
          </p:nvSpPr>
          <p:spPr>
            <a:xfrm>
              <a:off x="2103175" y="-428010"/>
              <a:ext cx="2040083" cy="126752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88F2F2">
                <a:alpha val="90000"/>
              </a:srgb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向右箭號 4"/>
            <p:cNvSpPr/>
            <p:nvPr/>
          </p:nvSpPr>
          <p:spPr>
            <a:xfrm>
              <a:off x="2103175" y="-174506"/>
              <a:ext cx="1757610" cy="784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spcCol="1270" anchor="ctr"/>
            <a:lstStyle/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採計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35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  <a:endParaRPr lang="en-US" altLang="zh-TW" sz="2400" b="1" dirty="0">
                <a:solidFill>
                  <a:srgbClr val="17375E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總分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42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</a:p>
          </p:txBody>
        </p:sp>
      </p:grpSp>
      <p:sp>
        <p:nvSpPr>
          <p:cNvPr id="11" name="文字方塊 10"/>
          <p:cNvSpPr txBox="1"/>
          <p:nvPr/>
        </p:nvSpPr>
        <p:spPr>
          <a:xfrm>
            <a:off x="7024694" y="571481"/>
            <a:ext cx="3214710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體適能：</a:t>
            </a:r>
            <a:r>
              <a:rPr kumimoji="0" lang="en-US" altLang="zh-TW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6</a:t>
            </a: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分</a:t>
            </a:r>
            <a:endParaRPr kumimoji="0" lang="en-US" altLang="zh-TW" sz="3600" b="1" dirty="0">
              <a:solidFill>
                <a:srgbClr val="00009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9751" name="矩形 11"/>
          <p:cNvSpPr>
            <a:spLocks noChangeArrowheads="1"/>
          </p:cNvSpPr>
          <p:nvPr/>
        </p:nvSpPr>
        <p:spPr bwMode="auto">
          <a:xfrm>
            <a:off x="1625600" y="1500189"/>
            <a:ext cx="91509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各單項包括肌耐力、柔軟度、瞬發力、心肺耐力等，單項門檻達標準者得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身心障礙、重大疾病、體弱或因故無法測試者特殊學生等依教育部相關辦法辦理。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159752" name="Picture 3" descr="一分鐘仰臥起坐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4825" y="4643439"/>
            <a:ext cx="2338388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753" name="Picture 2" descr="坐姿體前彎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0063" y="4643439"/>
            <a:ext cx="200025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754" name="Picture 4" descr="800公尺跑走照片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7263" y="4608513"/>
            <a:ext cx="2038350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756" name="Picture 2" descr="立定跳遠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4614" y="4635501"/>
            <a:ext cx="2079625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770" name="群組 4"/>
          <p:cNvGrpSpPr>
            <a:grpSpLocks/>
          </p:cNvGrpSpPr>
          <p:nvPr/>
        </p:nvGrpSpPr>
        <p:grpSpPr bwMode="auto">
          <a:xfrm>
            <a:off x="1524000" y="500063"/>
            <a:ext cx="3786188" cy="857250"/>
            <a:chOff x="2389" y="1239"/>
            <a:chExt cx="2315099" cy="1266281"/>
          </a:xfrm>
        </p:grpSpPr>
        <p:sp>
          <p:nvSpPr>
            <p:cNvPr id="6" name="圓角矩形 5"/>
            <p:cNvSpPr/>
            <p:nvPr/>
          </p:nvSpPr>
          <p:spPr>
            <a:xfrm>
              <a:off x="2389" y="1239"/>
              <a:ext cx="2315099" cy="1266281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4"/>
            <p:cNvSpPr/>
            <p:nvPr/>
          </p:nvSpPr>
          <p:spPr>
            <a:xfrm>
              <a:off x="64513" y="62208"/>
              <a:ext cx="2190851" cy="1144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algn="ctr" defTabSz="1600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多元學習表現</a:t>
              </a:r>
            </a:p>
          </p:txBody>
        </p:sp>
      </p:grpSp>
      <p:grpSp>
        <p:nvGrpSpPr>
          <p:cNvPr id="160771" name="群組 7"/>
          <p:cNvGrpSpPr>
            <a:grpSpLocks/>
          </p:cNvGrpSpPr>
          <p:nvPr/>
        </p:nvGrpSpPr>
        <p:grpSpPr bwMode="auto">
          <a:xfrm>
            <a:off x="5238751" y="357188"/>
            <a:ext cx="1857375" cy="1071562"/>
            <a:chOff x="2103175" y="-428010"/>
            <a:chExt cx="2040083" cy="1267522"/>
          </a:xfrm>
        </p:grpSpPr>
        <p:sp>
          <p:nvSpPr>
            <p:cNvPr id="9" name="向右箭號 8"/>
            <p:cNvSpPr/>
            <p:nvPr/>
          </p:nvSpPr>
          <p:spPr>
            <a:xfrm>
              <a:off x="2103175" y="-428010"/>
              <a:ext cx="2040083" cy="126752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88F2F2">
                <a:alpha val="90000"/>
              </a:srgb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向右箭號 4"/>
            <p:cNvSpPr/>
            <p:nvPr/>
          </p:nvSpPr>
          <p:spPr>
            <a:xfrm>
              <a:off x="2103175" y="-174506"/>
              <a:ext cx="1757610" cy="784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spcCol="1270" anchor="ctr"/>
            <a:lstStyle/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採計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35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  <a:endParaRPr lang="en-US" altLang="zh-TW" sz="2400" b="1" dirty="0">
                <a:solidFill>
                  <a:srgbClr val="17375E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總分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42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</a:p>
          </p:txBody>
        </p:sp>
      </p:grpSp>
      <p:sp>
        <p:nvSpPr>
          <p:cNvPr id="11" name="文字方塊 10"/>
          <p:cNvSpPr txBox="1"/>
          <p:nvPr/>
        </p:nvSpPr>
        <p:spPr>
          <a:xfrm>
            <a:off x="7024694" y="571481"/>
            <a:ext cx="3214710" cy="120032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本土語言認證：</a:t>
            </a:r>
            <a:r>
              <a:rPr kumimoji="0" lang="en-US" altLang="zh-TW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分</a:t>
            </a:r>
            <a:endParaRPr kumimoji="0" lang="en-US" altLang="zh-TW" sz="3600" b="1" dirty="0">
              <a:solidFill>
                <a:srgbClr val="00009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0775" name="矩形 11"/>
          <p:cNvSpPr>
            <a:spLocks noChangeArrowheads="1"/>
          </p:cNvSpPr>
          <p:nvPr/>
        </p:nvSpPr>
        <p:spPr bwMode="auto">
          <a:xfrm>
            <a:off x="1524000" y="2178051"/>
            <a:ext cx="910850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原住民族語言能力認證：原住民族委員會主辦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客語能力認證：客家委員會主辦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閩南語語言能力認證：教育部主辦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單項通過者得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0"/>
          <p:cNvGrpSpPr>
            <a:grpSpLocks/>
          </p:cNvGrpSpPr>
          <p:nvPr/>
        </p:nvGrpSpPr>
        <p:grpSpPr bwMode="auto">
          <a:xfrm>
            <a:off x="6888088" y="224644"/>
            <a:ext cx="1656902" cy="1368003"/>
            <a:chOff x="2459051" y="3514890"/>
            <a:chExt cx="1630027" cy="1597677"/>
          </a:xfrm>
          <a:solidFill>
            <a:srgbClr val="88F2F2"/>
          </a:solidFill>
        </p:grpSpPr>
        <p:sp>
          <p:nvSpPr>
            <p:cNvPr id="20" name="向右箭號 19"/>
            <p:cNvSpPr/>
            <p:nvPr/>
          </p:nvSpPr>
          <p:spPr>
            <a:xfrm>
              <a:off x="2600730" y="3514890"/>
              <a:ext cx="1488348" cy="1597677"/>
            </a:xfrm>
            <a:prstGeom prst="rightArrow">
              <a:avLst>
                <a:gd name="adj1" fmla="val 75000"/>
                <a:gd name="adj2" fmla="val 50000"/>
              </a:avLst>
            </a:prstGeom>
            <a:grpFill/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向右箭號 4"/>
            <p:cNvSpPr/>
            <p:nvPr/>
          </p:nvSpPr>
          <p:spPr>
            <a:xfrm>
              <a:off x="2459051" y="3714997"/>
              <a:ext cx="1133440" cy="119746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spcCol="1270" anchor="ctr"/>
            <a:lstStyle/>
            <a:p>
              <a:pPr marL="0" lvl="1" defTabSz="10668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defRPr/>
              </a:pPr>
              <a:r>
                <a:rPr kumimoji="0" lang="en-US" altLang="zh-TW" sz="2400" dirty="0">
                  <a:solidFill>
                    <a:schemeClr val="tx1"/>
                  </a:solidFill>
                </a:rPr>
                <a:t>  </a:t>
              </a:r>
              <a:r>
                <a:rPr kumimoji="0" lang="en-US" altLang="zh-TW" sz="24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33</a:t>
              </a:r>
              <a:r>
                <a:rPr kumimoji="0" lang="zh-TW" altLang="en-US" sz="24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</a:p>
          </p:txBody>
        </p:sp>
      </p:grpSp>
      <p:grpSp>
        <p:nvGrpSpPr>
          <p:cNvPr id="3" name="群組 16"/>
          <p:cNvGrpSpPr>
            <a:grpSpLocks/>
          </p:cNvGrpSpPr>
          <p:nvPr/>
        </p:nvGrpSpPr>
        <p:grpSpPr bwMode="auto">
          <a:xfrm>
            <a:off x="4502300" y="271761"/>
            <a:ext cx="2398713" cy="1295995"/>
            <a:chOff x="0" y="3514890"/>
            <a:chExt cx="2397866" cy="1597677"/>
          </a:xfrm>
          <a:solidFill>
            <a:srgbClr val="0000FF"/>
          </a:solidFill>
        </p:grpSpPr>
        <p:sp>
          <p:nvSpPr>
            <p:cNvPr id="18" name="圓角矩形 17"/>
            <p:cNvSpPr/>
            <p:nvPr/>
          </p:nvSpPr>
          <p:spPr>
            <a:xfrm>
              <a:off x="0" y="3514890"/>
              <a:ext cx="2397866" cy="159767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圓角矩形 6"/>
            <p:cNvSpPr/>
            <p:nvPr/>
          </p:nvSpPr>
          <p:spPr>
            <a:xfrm>
              <a:off x="77761" y="3592709"/>
              <a:ext cx="2242345" cy="14420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defTabSz="1600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kumimoji="0" lang="zh-TW" altLang="en-US" sz="3600" b="1" dirty="0">
                  <a:latin typeface="標楷體" pitchFamily="65" charset="-120"/>
                  <a:ea typeface="標楷體" pitchFamily="65" charset="-120"/>
                </a:rPr>
                <a:t>教育會考</a:t>
              </a:r>
            </a:p>
          </p:txBody>
        </p:sp>
      </p:grpSp>
      <p:graphicFrame>
        <p:nvGraphicFramePr>
          <p:cNvPr id="22528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892643"/>
              </p:ext>
            </p:extLst>
          </p:nvPr>
        </p:nvGraphicFramePr>
        <p:xfrm>
          <a:off x="1415480" y="1739097"/>
          <a:ext cx="9613478" cy="4537805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7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2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項目</a:t>
                      </a:r>
                    </a:p>
                  </a:txBody>
                  <a:tcPr marL="91444" marR="91444" marT="45687" marB="456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給分</a:t>
                      </a:r>
                    </a:p>
                  </a:txBody>
                  <a:tcPr marL="91444" marR="91444" marT="45687" marB="456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說明</a:t>
                      </a:r>
                    </a:p>
                  </a:txBody>
                  <a:tcPr marL="91444" marR="91444" marT="45687" marB="456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938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會考成績 </a:t>
                      </a:r>
                    </a:p>
                  </a:txBody>
                  <a:tcPr marL="91444" marR="91444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精熟每科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6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分</a:t>
                      </a:r>
                      <a:endParaRPr kumimoji="0" lang="en-US" altLang="zh-TW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BiauKai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基礎每科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4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分</a:t>
                      </a:r>
                      <a:endParaRPr kumimoji="0" lang="en-US" altLang="zh-TW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BiauKai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待加強每科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2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分</a:t>
                      </a:r>
                    </a:p>
                  </a:txBody>
                  <a:tcPr marL="91444" marR="91444" marT="45687" marB="456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單科上限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6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分，五科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(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國文、數學、英語、社會、自然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)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上限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30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分 </a:t>
                      </a:r>
                    </a:p>
                  </a:txBody>
                  <a:tcPr marL="91444" marR="91444" marT="45687" marB="456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32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寫作測驗</a:t>
                      </a:r>
                      <a:endParaRPr kumimoji="0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BiauKai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成績</a:t>
                      </a:r>
                    </a:p>
                  </a:txBody>
                  <a:tcPr marL="91444" marR="91444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4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BiauKai"/>
                        </a:rPr>
                        <a:t>、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5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、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6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級分給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3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分</a:t>
                      </a:r>
                      <a:endParaRPr kumimoji="0" lang="en-US" altLang="zh-TW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BiauKai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2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、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3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級分給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2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分</a:t>
                      </a:r>
                      <a:endParaRPr kumimoji="0" lang="en-US" altLang="zh-TW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BiauKai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1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級分給</a:t>
                      </a:r>
                      <a:r>
                        <a:rPr kumimoji="0" lang="en-US" altLang="zh-TW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1</a:t>
                      </a:r>
                      <a:r>
                        <a:rPr kumimoji="0" lang="zh-TW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分</a:t>
                      </a:r>
                    </a:p>
                  </a:txBody>
                  <a:tcPr marL="91444" marR="91444" marT="45687" marB="456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滿分</a:t>
                      </a:r>
                      <a:r>
                        <a:rPr kumimoji="0" lang="en-US" altLang="zh-TW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3</a:t>
                      </a:r>
                      <a:r>
                        <a:rPr kumimoji="0" lang="zh-TW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BiauKai"/>
                        </a:rPr>
                        <a:t>分</a:t>
                      </a:r>
                    </a:p>
                  </a:txBody>
                  <a:tcPr marL="91444" marR="91444" marT="45687" marB="456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4294967295"/>
          </p:nvPr>
        </p:nvGraphicFramePr>
        <p:xfrm>
          <a:off x="1684338" y="836614"/>
          <a:ext cx="8983662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" name="標題 1"/>
          <p:cNvSpPr>
            <a:spLocks noGrp="1"/>
          </p:cNvSpPr>
          <p:nvPr>
            <p:ph type="title" idx="4294967295"/>
          </p:nvPr>
        </p:nvSpPr>
        <p:spPr>
          <a:xfrm>
            <a:off x="1547814" y="449263"/>
            <a:ext cx="9120187" cy="5762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zh-TW" sz="3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標楷體" charset="0"/>
                <a:ea typeface="標楷體" charset="0"/>
                <a:cs typeface="標楷體" charset="0"/>
              </a:rPr>
              <a:t>113</a:t>
            </a:r>
            <a:r>
              <a:rPr lang="zh-TW" altLang="en-US" sz="3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標楷體" charset="0"/>
                <a:ea typeface="標楷體" charset="0"/>
                <a:cs typeface="標楷體" charset="0"/>
              </a:rPr>
              <a:t>年桃連區免試入學</a:t>
            </a:r>
            <a:r>
              <a:rPr lang="en-US" altLang="zh-TW" sz="3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標楷體" charset="0"/>
                <a:ea typeface="標楷體" charset="0"/>
                <a:cs typeface="標楷體" charset="0"/>
              </a:rPr>
              <a:t>-</a:t>
            </a:r>
            <a:r>
              <a:rPr lang="zh-TW" altLang="en-US" sz="3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標楷體" charset="0"/>
                <a:ea typeface="標楷體" charset="0"/>
                <a:cs typeface="標楷體" charset="0"/>
              </a:rPr>
              <a:t>同分超額比序步驟</a:t>
            </a:r>
          </a:p>
        </p:txBody>
      </p:sp>
      <p:sp>
        <p:nvSpPr>
          <p:cNvPr id="163844" name="文字方塊 6"/>
          <p:cNvSpPr txBox="1">
            <a:spLocks noChangeArrowheads="1"/>
          </p:cNvSpPr>
          <p:nvPr/>
        </p:nvSpPr>
        <p:spPr bwMode="auto">
          <a:xfrm>
            <a:off x="1810405" y="2500313"/>
            <a:ext cx="523220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TW" altLang="en-US" sz="22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BiauKai"/>
              </a:rPr>
              <a:t>１各項目加總總積分</a:t>
            </a:r>
          </a:p>
        </p:txBody>
      </p:sp>
      <p:sp>
        <p:nvSpPr>
          <p:cNvPr id="163845" name="文字方塊 7"/>
          <p:cNvSpPr txBox="1">
            <a:spLocks noChangeArrowheads="1"/>
          </p:cNvSpPr>
          <p:nvPr/>
        </p:nvSpPr>
        <p:spPr bwMode="auto">
          <a:xfrm>
            <a:off x="2404130" y="2500313"/>
            <a:ext cx="523220" cy="337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TW" altLang="en-US" sz="220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  <a:cs typeface="BiauKai"/>
              </a:rPr>
              <a:t>２低收入戶學生優先</a:t>
            </a:r>
          </a:p>
        </p:txBody>
      </p:sp>
      <p:sp>
        <p:nvSpPr>
          <p:cNvPr id="163846" name="文字方塊 8"/>
          <p:cNvSpPr txBox="1">
            <a:spLocks noChangeArrowheads="1"/>
          </p:cNvSpPr>
          <p:nvPr/>
        </p:nvSpPr>
        <p:spPr bwMode="auto">
          <a:xfrm>
            <a:off x="2999443" y="2492376"/>
            <a:ext cx="52322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TW" altLang="en-US" sz="22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BiauKai"/>
              </a:rPr>
              <a:t>３適性輔導總積分</a:t>
            </a:r>
          </a:p>
        </p:txBody>
      </p:sp>
      <p:sp>
        <p:nvSpPr>
          <p:cNvPr id="163847" name="文字方塊 9"/>
          <p:cNvSpPr txBox="1">
            <a:spLocks noChangeArrowheads="1"/>
          </p:cNvSpPr>
          <p:nvPr/>
        </p:nvSpPr>
        <p:spPr bwMode="auto">
          <a:xfrm>
            <a:off x="3556655" y="2500314"/>
            <a:ext cx="523220" cy="315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TW" altLang="en-US" sz="220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  <a:cs typeface="BiauKai"/>
              </a:rPr>
              <a:t>４多元學習表現總積分</a:t>
            </a:r>
          </a:p>
        </p:txBody>
      </p:sp>
      <p:sp>
        <p:nvSpPr>
          <p:cNvPr id="163848" name="文字方塊 10"/>
          <p:cNvSpPr txBox="1">
            <a:spLocks noChangeArrowheads="1"/>
          </p:cNvSpPr>
          <p:nvPr/>
        </p:nvSpPr>
        <p:spPr bwMode="auto">
          <a:xfrm>
            <a:off x="4132918" y="2500314"/>
            <a:ext cx="52322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TW" altLang="en-US" sz="22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BiauKai"/>
              </a:rPr>
              <a:t>５教育會考換算總積分</a:t>
            </a:r>
          </a:p>
        </p:txBody>
      </p:sp>
      <p:sp>
        <p:nvSpPr>
          <p:cNvPr id="163849" name="文字方塊 11"/>
          <p:cNvSpPr txBox="1">
            <a:spLocks noChangeArrowheads="1"/>
          </p:cNvSpPr>
          <p:nvPr/>
        </p:nvSpPr>
        <p:spPr bwMode="auto">
          <a:xfrm>
            <a:off x="4709180" y="2500313"/>
            <a:ext cx="523220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TW" altLang="en-US" sz="220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  <a:cs typeface="BiauKai"/>
              </a:rPr>
              <a:t>６志願序積分</a:t>
            </a:r>
          </a:p>
        </p:txBody>
      </p:sp>
      <p:sp>
        <p:nvSpPr>
          <p:cNvPr id="163850" name="文字方塊 14"/>
          <p:cNvSpPr txBox="1">
            <a:spLocks noChangeArrowheads="1"/>
          </p:cNvSpPr>
          <p:nvPr/>
        </p:nvSpPr>
        <p:spPr bwMode="auto">
          <a:xfrm>
            <a:off x="7608055" y="2924175"/>
            <a:ext cx="67710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endParaRPr lang="zh-TW" altLang="en-US"/>
          </a:p>
        </p:txBody>
      </p:sp>
      <p:sp>
        <p:nvSpPr>
          <p:cNvPr id="163851" name="文字方塊 16"/>
          <p:cNvSpPr txBox="1">
            <a:spLocks noChangeArrowheads="1"/>
          </p:cNvSpPr>
          <p:nvPr/>
        </p:nvSpPr>
        <p:spPr bwMode="auto">
          <a:xfrm>
            <a:off x="5155367" y="3381375"/>
            <a:ext cx="67710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endParaRPr lang="zh-TW" altLang="en-US"/>
          </a:p>
        </p:txBody>
      </p:sp>
      <p:sp>
        <p:nvSpPr>
          <p:cNvPr id="163852" name="文字方塊 17"/>
          <p:cNvSpPr txBox="1">
            <a:spLocks noChangeArrowheads="1"/>
          </p:cNvSpPr>
          <p:nvPr/>
        </p:nvSpPr>
        <p:spPr bwMode="auto">
          <a:xfrm>
            <a:off x="5307767" y="3533775"/>
            <a:ext cx="67710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endParaRPr lang="zh-TW" altLang="en-US"/>
          </a:p>
        </p:txBody>
      </p:sp>
      <p:sp>
        <p:nvSpPr>
          <p:cNvPr id="163853" name="文字方塊 19"/>
          <p:cNvSpPr txBox="1">
            <a:spLocks noChangeArrowheads="1"/>
          </p:cNvSpPr>
          <p:nvPr/>
        </p:nvSpPr>
        <p:spPr bwMode="auto">
          <a:xfrm>
            <a:off x="5979180" y="2511426"/>
            <a:ext cx="52322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TW" altLang="en-US" sz="22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BiauKai"/>
              </a:rPr>
              <a:t>８教育會考國文科標示</a:t>
            </a:r>
          </a:p>
        </p:txBody>
      </p:sp>
      <p:sp>
        <p:nvSpPr>
          <p:cNvPr id="163854" name="文字方塊 20"/>
          <p:cNvSpPr txBox="1">
            <a:spLocks noChangeArrowheads="1"/>
          </p:cNvSpPr>
          <p:nvPr/>
        </p:nvSpPr>
        <p:spPr bwMode="auto">
          <a:xfrm>
            <a:off x="6672918" y="2524125"/>
            <a:ext cx="52322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TW" altLang="en-US" sz="220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  <a:cs typeface="BiauKai"/>
              </a:rPr>
              <a:t>９教育會考數學科標示</a:t>
            </a:r>
          </a:p>
        </p:txBody>
      </p:sp>
      <p:sp>
        <p:nvSpPr>
          <p:cNvPr id="163855" name="文字方塊 1"/>
          <p:cNvSpPr txBox="1">
            <a:spLocks noChangeArrowheads="1"/>
          </p:cNvSpPr>
          <p:nvPr/>
        </p:nvSpPr>
        <p:spPr bwMode="auto">
          <a:xfrm>
            <a:off x="1455738" y="-373063"/>
            <a:ext cx="184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zh-TW" altLang="en-US"/>
          </a:p>
        </p:txBody>
      </p:sp>
      <p:sp>
        <p:nvSpPr>
          <p:cNvPr id="163856" name="文字方塊 22"/>
          <p:cNvSpPr txBox="1">
            <a:spLocks noChangeArrowheads="1"/>
          </p:cNvSpPr>
          <p:nvPr/>
        </p:nvSpPr>
        <p:spPr bwMode="auto">
          <a:xfrm>
            <a:off x="5284330" y="1932238"/>
            <a:ext cx="523220" cy="435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BiauKai"/>
              </a:rPr>
              <a:t>７教育會考成績等級標示總點數</a:t>
            </a:r>
          </a:p>
        </p:txBody>
      </p:sp>
      <p:graphicFrame>
        <p:nvGraphicFramePr>
          <p:cNvPr id="28726" name="Group 54"/>
          <p:cNvGraphicFramePr>
            <a:graphicFrameLocks noGrp="1"/>
          </p:cNvGraphicFramePr>
          <p:nvPr/>
        </p:nvGraphicFramePr>
        <p:xfrm>
          <a:off x="1547814" y="5876925"/>
          <a:ext cx="6108699" cy="904431"/>
        </p:xfrm>
        <a:graphic>
          <a:graphicData uri="http://schemas.openxmlformats.org/drawingml/2006/table">
            <a:tbl>
              <a:tblPr/>
              <a:tblGrid>
                <a:gridCol w="812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1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77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88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9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99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0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等級</a:t>
                      </a:r>
                      <a:b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</a:br>
                      <a:r>
                        <a:rPr kumimoji="0" lang="zh-TW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標示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A++</a:t>
                      </a:r>
                      <a:endParaRPr kumimoji="0" lang="zh-TW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A+</a:t>
                      </a:r>
                      <a:endParaRPr kumimoji="0" lang="zh-TW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endParaRPr kumimoji="0" lang="zh-TW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B++</a:t>
                      </a:r>
                      <a:endParaRPr kumimoji="0" lang="zh-TW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B+</a:t>
                      </a:r>
                      <a:endParaRPr kumimoji="0" lang="zh-TW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B</a:t>
                      </a:r>
                      <a:endParaRPr kumimoji="0" lang="zh-TW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C</a:t>
                      </a:r>
                      <a:endParaRPr kumimoji="0" lang="zh-TW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點數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Times New Roman" pitchFamily="18" charset="0"/>
                        </a:rPr>
                        <a:t>7</a:t>
                      </a:r>
                      <a:r>
                        <a:rPr kumimoji="0" lang="zh-TW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點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Times New Roman" pitchFamily="18" charset="0"/>
                        </a:rPr>
                        <a:t>6</a:t>
                      </a:r>
                      <a:r>
                        <a:rPr kumimoji="0" lang="zh-TW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點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Times New Roman" pitchFamily="18" charset="0"/>
                        </a:rPr>
                        <a:t>5</a:t>
                      </a:r>
                      <a:r>
                        <a:rPr kumimoji="0" lang="zh-TW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點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Times New Roman" pitchFamily="18" charset="0"/>
                        </a:rPr>
                        <a:t>4</a:t>
                      </a:r>
                      <a:r>
                        <a:rPr kumimoji="0" lang="zh-TW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點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Times New Roman" pitchFamily="18" charset="0"/>
                        </a:rPr>
                        <a:t>3</a:t>
                      </a:r>
                      <a:r>
                        <a:rPr kumimoji="0" lang="zh-TW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點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Times New Roman" pitchFamily="18" charset="0"/>
                        </a:rPr>
                        <a:t>2</a:t>
                      </a:r>
                      <a:r>
                        <a:rPr kumimoji="0" lang="zh-TW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點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  <a:cs typeface="Times New Roman" pitchFamily="18" charset="0"/>
                        </a:rPr>
                        <a:t>1</a:t>
                      </a:r>
                      <a:r>
                        <a:rPr kumimoji="0" lang="zh-TW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點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Group 54"/>
          <p:cNvGraphicFramePr>
            <a:graphicFrameLocks noGrp="1"/>
          </p:cNvGraphicFramePr>
          <p:nvPr/>
        </p:nvGraphicFramePr>
        <p:xfrm>
          <a:off x="1547814" y="1049338"/>
          <a:ext cx="6267449" cy="898652"/>
        </p:xfrm>
        <a:graphic>
          <a:graphicData uri="http://schemas.openxmlformats.org/drawingml/2006/table">
            <a:tbl>
              <a:tblPr/>
              <a:tblGrid>
                <a:gridCol w="780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7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1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0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各科成績</a:t>
                      </a: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精熟</a:t>
                      </a: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(A++,A+,A)</a:t>
                      </a: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基礎</a:t>
                      </a: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(B++,B+,B)</a:t>
                      </a: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待加強</a:t>
                      </a: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  <a:cs typeface="Times New Roman" pitchFamily="18" charset="0"/>
                        </a:rPr>
                        <a:t>C</a:t>
                      </a: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積分</a:t>
                      </a: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6</a:t>
                      </a:r>
                      <a:r>
                        <a:rPr kumimoji="0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分</a:t>
                      </a: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4</a:t>
                      </a:r>
                      <a:r>
                        <a:rPr kumimoji="0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分</a:t>
                      </a: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10403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2</a:t>
                      </a:r>
                      <a:r>
                        <a:rPr kumimoji="0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分</a:t>
                      </a: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63903" name="群組 4"/>
          <p:cNvGrpSpPr>
            <a:grpSpLocks/>
          </p:cNvGrpSpPr>
          <p:nvPr/>
        </p:nvGrpSpPr>
        <p:grpSpPr bwMode="auto">
          <a:xfrm>
            <a:off x="7921626" y="2441576"/>
            <a:ext cx="614363" cy="3598863"/>
            <a:chOff x="6164801" y="2441134"/>
            <a:chExt cx="614949" cy="3598966"/>
          </a:xfrm>
        </p:grpSpPr>
        <p:sp>
          <p:nvSpPr>
            <p:cNvPr id="163912" name="文字方塊 22"/>
            <p:cNvSpPr txBox="1">
              <a:spLocks noChangeArrowheads="1"/>
            </p:cNvSpPr>
            <p:nvPr/>
          </p:nvSpPr>
          <p:spPr bwMode="auto">
            <a:xfrm>
              <a:off x="6174353" y="2800013"/>
              <a:ext cx="523719" cy="3240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eaLnBrk="1" hangingPunct="1"/>
              <a:r>
                <a:rPr lang="zh-TW" altLang="en-US" sz="2200">
                  <a:solidFill>
                    <a:srgbClr val="660066"/>
                  </a:solidFill>
                  <a:latin typeface="標楷體" pitchFamily="65" charset="-120"/>
                  <a:ea typeface="標楷體" pitchFamily="65" charset="-120"/>
                  <a:cs typeface="BiauKai"/>
                </a:rPr>
                <a:t>教育會考社會科標示</a:t>
              </a:r>
            </a:p>
          </p:txBody>
        </p:sp>
        <p:sp>
          <p:nvSpPr>
            <p:cNvPr id="163913" name="文字方塊 1"/>
            <p:cNvSpPr txBox="1">
              <a:spLocks noChangeArrowheads="1"/>
            </p:cNvSpPr>
            <p:nvPr/>
          </p:nvSpPr>
          <p:spPr bwMode="auto">
            <a:xfrm>
              <a:off x="6164801" y="2441134"/>
              <a:ext cx="61494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zh-TW" sz="2200">
                  <a:solidFill>
                    <a:srgbClr val="660066"/>
                  </a:solidFill>
                </a:rPr>
                <a:t>11</a:t>
              </a:r>
              <a:endParaRPr lang="zh-TW" altLang="en-US" sz="2200">
                <a:solidFill>
                  <a:srgbClr val="660066"/>
                </a:solidFill>
              </a:endParaRPr>
            </a:p>
          </p:txBody>
        </p:sp>
      </p:grpSp>
      <p:grpSp>
        <p:nvGrpSpPr>
          <p:cNvPr id="163904" name="群組 3"/>
          <p:cNvGrpSpPr>
            <a:grpSpLocks/>
          </p:cNvGrpSpPr>
          <p:nvPr/>
        </p:nvGrpSpPr>
        <p:grpSpPr bwMode="auto">
          <a:xfrm>
            <a:off x="8164692" y="2441576"/>
            <a:ext cx="1088847" cy="3629025"/>
            <a:chOff x="6437794" y="2441134"/>
            <a:chExt cx="1088622" cy="3629129"/>
          </a:xfrm>
        </p:grpSpPr>
        <p:sp>
          <p:nvSpPr>
            <p:cNvPr id="163910" name="文字方塊 23"/>
            <p:cNvSpPr txBox="1">
              <a:spLocks noChangeArrowheads="1"/>
            </p:cNvSpPr>
            <p:nvPr/>
          </p:nvSpPr>
          <p:spPr bwMode="auto">
            <a:xfrm>
              <a:off x="6437794" y="2800013"/>
              <a:ext cx="861596" cy="3270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eaLnBrk="1" hangingPunct="1"/>
              <a:r>
                <a:rPr lang="zh-TW" altLang="en-US" sz="2200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  <a:cs typeface="BiauKai"/>
                </a:rPr>
                <a:t>教育會考自然科標示</a:t>
              </a:r>
            </a:p>
            <a:p>
              <a:pPr eaLnBrk="1" hangingPunct="1"/>
              <a:endParaRPr lang="zh-TW" altLang="en-US" sz="22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BiauKai"/>
              </a:endParaRPr>
            </a:p>
          </p:txBody>
        </p:sp>
        <p:sp>
          <p:nvSpPr>
            <p:cNvPr id="163911" name="文字方塊 25"/>
            <p:cNvSpPr txBox="1">
              <a:spLocks noChangeArrowheads="1"/>
            </p:cNvSpPr>
            <p:nvPr/>
          </p:nvSpPr>
          <p:spPr bwMode="auto">
            <a:xfrm>
              <a:off x="6770416" y="2441134"/>
              <a:ext cx="7560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zh-TW" sz="2200">
                  <a:solidFill>
                    <a:srgbClr val="0000FF"/>
                  </a:solidFill>
                </a:rPr>
                <a:t>12</a:t>
              </a:r>
              <a:endParaRPr lang="zh-TW" altLang="en-US" sz="2200">
                <a:solidFill>
                  <a:srgbClr val="0000FF"/>
                </a:solidFill>
              </a:endParaRPr>
            </a:p>
          </p:txBody>
        </p:sp>
      </p:grpSp>
      <p:grpSp>
        <p:nvGrpSpPr>
          <p:cNvPr id="163905" name="群組 7"/>
          <p:cNvGrpSpPr>
            <a:grpSpLocks/>
          </p:cNvGrpSpPr>
          <p:nvPr/>
        </p:nvGrpSpPr>
        <p:grpSpPr bwMode="auto">
          <a:xfrm>
            <a:off x="7270751" y="2449513"/>
            <a:ext cx="771525" cy="3503612"/>
            <a:chOff x="5528746" y="2449616"/>
            <a:chExt cx="771599" cy="3502928"/>
          </a:xfrm>
        </p:grpSpPr>
        <p:sp>
          <p:nvSpPr>
            <p:cNvPr id="163908" name="文字方塊 21"/>
            <p:cNvSpPr txBox="1">
              <a:spLocks noChangeArrowheads="1"/>
            </p:cNvSpPr>
            <p:nvPr/>
          </p:nvSpPr>
          <p:spPr bwMode="auto">
            <a:xfrm>
              <a:off x="5550022" y="2793419"/>
              <a:ext cx="523270" cy="315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eaLnBrk="1" hangingPunct="1"/>
              <a:r>
                <a:rPr lang="zh-TW" altLang="en-US" sz="2200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  <a:cs typeface="BiauKai"/>
                </a:rPr>
                <a:t>教育會考英語科標示</a:t>
              </a:r>
            </a:p>
          </p:txBody>
        </p:sp>
        <p:sp>
          <p:nvSpPr>
            <p:cNvPr id="163909" name="文字方塊 28"/>
            <p:cNvSpPr txBox="1">
              <a:spLocks noChangeArrowheads="1"/>
            </p:cNvSpPr>
            <p:nvPr/>
          </p:nvSpPr>
          <p:spPr bwMode="auto">
            <a:xfrm>
              <a:off x="5528746" y="2449616"/>
              <a:ext cx="77159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zh-TW" sz="2200">
                  <a:solidFill>
                    <a:srgbClr val="0000FF"/>
                  </a:solidFill>
                </a:rPr>
                <a:t>10</a:t>
              </a:r>
              <a:endParaRPr lang="zh-TW" altLang="en-US" sz="2200">
                <a:solidFill>
                  <a:srgbClr val="0000FF"/>
                </a:solidFill>
              </a:endParaRPr>
            </a:p>
          </p:txBody>
        </p:sp>
      </p:grpSp>
      <p:sp>
        <p:nvSpPr>
          <p:cNvPr id="163906" name="文字方塊 24"/>
          <p:cNvSpPr txBox="1">
            <a:spLocks noChangeArrowheads="1"/>
          </p:cNvSpPr>
          <p:nvPr/>
        </p:nvSpPr>
        <p:spPr bwMode="auto">
          <a:xfrm rot="-5400000">
            <a:off x="9072096" y="4988720"/>
            <a:ext cx="52322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en-US" altLang="zh-TW" sz="2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(A</a:t>
            </a:r>
            <a:r>
              <a:rPr lang="en-US" altLang="zh-TW" sz="2200" b="1" baseline="300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++</a:t>
            </a:r>
            <a:r>
              <a:rPr lang="en-US" altLang="zh-TW" sz="2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&gt;A</a:t>
            </a:r>
            <a:r>
              <a:rPr lang="en-US" altLang="zh-TW" sz="2200" b="1" baseline="300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+</a:t>
            </a:r>
            <a:r>
              <a:rPr lang="en-US" altLang="zh-TW" sz="2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&gt;A&gt; B</a:t>
            </a:r>
            <a:r>
              <a:rPr lang="en-US" altLang="zh-TW" sz="2200" b="1" baseline="300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++</a:t>
            </a:r>
            <a:r>
              <a:rPr lang="en-US" altLang="zh-TW" sz="2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&gt;B</a:t>
            </a:r>
            <a:r>
              <a:rPr lang="en-US" altLang="zh-TW" sz="2200" b="1" baseline="300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+</a:t>
            </a:r>
            <a:r>
              <a:rPr lang="en-US" altLang="zh-TW" sz="2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&gt;B&gt;C)</a:t>
            </a:r>
            <a:endParaRPr lang="en-US" altLang="zh-TW" sz="2200" b="1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BiauKai"/>
            </a:endParaRPr>
          </a:p>
        </p:txBody>
      </p:sp>
      <p:sp>
        <p:nvSpPr>
          <p:cNvPr id="163907" name="文字方塊 24"/>
          <p:cNvSpPr txBox="1">
            <a:spLocks noChangeArrowheads="1"/>
          </p:cNvSpPr>
          <p:nvPr/>
        </p:nvSpPr>
        <p:spPr bwMode="auto">
          <a:xfrm rot="-5400000">
            <a:off x="8937158" y="5431632"/>
            <a:ext cx="523220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TW" altLang="en-US" sz="2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BiauKai"/>
              </a:rPr>
              <a:t>標示比序</a:t>
            </a:r>
            <a:endParaRPr lang="en-US" altLang="zh-TW" sz="2200" b="1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BiauKai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458" name="群組 5"/>
          <p:cNvGrpSpPr>
            <a:grpSpLocks/>
          </p:cNvGrpSpPr>
          <p:nvPr/>
        </p:nvGrpSpPr>
        <p:grpSpPr bwMode="auto">
          <a:xfrm>
            <a:off x="2400813" y="847059"/>
            <a:ext cx="7179494" cy="5558369"/>
            <a:chOff x="2099453" y="847684"/>
            <a:chExt cx="7405859" cy="5556352"/>
          </a:xfrm>
        </p:grpSpPr>
        <p:sp>
          <p:nvSpPr>
            <p:cNvPr id="9" name="文字方塊 8"/>
            <p:cNvSpPr txBox="1"/>
            <p:nvPr/>
          </p:nvSpPr>
          <p:spPr>
            <a:xfrm>
              <a:off x="6084871" y="847684"/>
              <a:ext cx="3168352" cy="1815882"/>
            </a:xfrm>
            <a:prstGeom prst="rect">
              <a:avLst/>
            </a:prstGeom>
            <a:ln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800" b="1" dirty="0">
                  <a:solidFill>
                    <a:srgbClr val="000090"/>
                  </a:solidFill>
                  <a:latin typeface="微軟正黑體" pitchFamily="34" charset="-120"/>
                </a:rPr>
                <a:t>1.</a:t>
              </a:r>
              <a:r>
                <a:rPr kumimoji="0" lang="zh-TW" altLang="en-US" sz="2800" b="1" dirty="0">
                  <a:solidFill>
                    <a:srgbClr val="000090"/>
                  </a:solidFill>
                  <a:latin typeface="微軟正黑體" pitchFamily="34" charset="-120"/>
                </a:rPr>
                <a:t>畢業資格：</a:t>
              </a:r>
              <a:r>
                <a:rPr kumimoji="0" lang="en-US" altLang="zh-TW" sz="2800" b="1" dirty="0">
                  <a:solidFill>
                    <a:srgbClr val="000090"/>
                  </a:solidFill>
                  <a:latin typeface="微軟正黑體" pitchFamily="34" charset="-120"/>
                </a:rPr>
                <a:t>6</a:t>
              </a:r>
              <a:r>
                <a:rPr kumimoji="0" lang="zh-TW" altLang="en-US" sz="2800" b="1" dirty="0">
                  <a:solidFill>
                    <a:srgbClr val="000090"/>
                  </a:solidFill>
                  <a:latin typeface="微軟正黑體" pitchFamily="34" charset="-120"/>
                </a:rPr>
                <a:t>分</a:t>
              </a:r>
              <a:endParaRPr kumimoji="0" lang="en-US" altLang="zh-TW" sz="2800" b="1" dirty="0">
                <a:solidFill>
                  <a:srgbClr val="000090"/>
                </a:solidFill>
                <a:latin typeface="微軟正黑體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800" b="1" dirty="0">
                  <a:solidFill>
                    <a:srgbClr val="000090"/>
                  </a:solidFill>
                  <a:latin typeface="微軟正黑體" pitchFamily="34" charset="-120"/>
                </a:rPr>
                <a:t>2.</a:t>
              </a:r>
              <a:r>
                <a:rPr kumimoji="0" lang="zh-TW" altLang="en-US" sz="2800" b="1" dirty="0">
                  <a:solidFill>
                    <a:srgbClr val="000090"/>
                  </a:solidFill>
                  <a:latin typeface="微軟正黑體" pitchFamily="34" charset="-120"/>
                </a:rPr>
                <a:t>生涯規劃：</a:t>
              </a:r>
              <a:r>
                <a:rPr kumimoji="0" lang="en-US" altLang="zh-TW" sz="2800" b="1" dirty="0">
                  <a:solidFill>
                    <a:srgbClr val="000090"/>
                  </a:solidFill>
                  <a:latin typeface="微軟正黑體" pitchFamily="34" charset="-120"/>
                </a:rPr>
                <a:t>21</a:t>
              </a:r>
              <a:r>
                <a:rPr kumimoji="0" lang="zh-TW" altLang="en-US" sz="2800" b="1" dirty="0">
                  <a:solidFill>
                    <a:srgbClr val="000090"/>
                  </a:solidFill>
                  <a:latin typeface="微軟正黑體" pitchFamily="34" charset="-120"/>
                </a:rPr>
                <a:t>分</a:t>
              </a:r>
              <a:endParaRPr kumimoji="0" lang="en-US" altLang="zh-TW" sz="2800" b="1" dirty="0">
                <a:solidFill>
                  <a:srgbClr val="000090"/>
                </a:solidFill>
                <a:latin typeface="微軟正黑體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800" b="1" dirty="0">
                  <a:solidFill>
                    <a:srgbClr val="000090"/>
                  </a:solidFill>
                  <a:latin typeface="微軟正黑體" pitchFamily="34" charset="-120"/>
                </a:rPr>
                <a:t>【</a:t>
              </a:r>
              <a:r>
                <a:rPr kumimoji="0" lang="zh-TW" altLang="en-US" sz="2800" b="1" dirty="0">
                  <a:solidFill>
                    <a:srgbClr val="FF0000"/>
                  </a:solidFill>
                  <a:latin typeface="微軟正黑體" pitchFamily="34" charset="-120"/>
                </a:rPr>
                <a:t>變動式積分</a:t>
              </a:r>
              <a:r>
                <a:rPr kumimoji="0" lang="en-US" altLang="zh-TW" sz="2800" b="1" dirty="0">
                  <a:solidFill>
                    <a:srgbClr val="000090"/>
                  </a:solidFill>
                  <a:latin typeface="微軟正黑體" pitchFamily="34" charset="-120"/>
                </a:rPr>
                <a:t>】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800" b="1" dirty="0">
                  <a:solidFill>
                    <a:srgbClr val="000090"/>
                  </a:solidFill>
                  <a:latin typeface="微軟正黑體" pitchFamily="34" charset="-120"/>
                </a:rPr>
                <a:t>3.</a:t>
              </a:r>
              <a:r>
                <a:rPr kumimoji="0" lang="zh-TW" altLang="en-US" sz="2800" b="1" dirty="0">
                  <a:solidFill>
                    <a:srgbClr val="000090"/>
                  </a:solidFill>
                  <a:latin typeface="微軟正黑體" pitchFamily="34" charset="-120"/>
                </a:rPr>
                <a:t>就近入學：</a:t>
              </a:r>
              <a:r>
                <a:rPr kumimoji="0" lang="en-US" altLang="zh-TW" sz="2800" b="1" dirty="0">
                  <a:solidFill>
                    <a:srgbClr val="000090"/>
                  </a:solidFill>
                  <a:latin typeface="微軟正黑體" pitchFamily="34" charset="-120"/>
                </a:rPr>
                <a:t>5</a:t>
              </a:r>
              <a:r>
                <a:rPr kumimoji="0" lang="zh-TW" altLang="en-US" sz="2800" b="1" dirty="0">
                  <a:solidFill>
                    <a:srgbClr val="000090"/>
                  </a:solidFill>
                  <a:latin typeface="微軟正黑體" pitchFamily="34" charset="-120"/>
                </a:rPr>
                <a:t>分</a:t>
              </a:r>
            </a:p>
          </p:txBody>
        </p:sp>
        <p:graphicFrame>
          <p:nvGraphicFramePr>
            <p:cNvPr id="11" name="資料庫圖表 10"/>
            <p:cNvGraphicFramePr/>
            <p:nvPr/>
          </p:nvGraphicFramePr>
          <p:xfrm>
            <a:off x="2099453" y="847684"/>
            <a:ext cx="3948905" cy="55563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2" name="文字方塊 11"/>
            <p:cNvSpPr txBox="1"/>
            <p:nvPr/>
          </p:nvSpPr>
          <p:spPr>
            <a:xfrm>
              <a:off x="6084871" y="2677099"/>
              <a:ext cx="3168352" cy="2492990"/>
            </a:xfrm>
            <a:prstGeom prst="rect">
              <a:avLst/>
            </a:prstGeom>
            <a:ln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華康儷特圓" charset="0"/>
                  <a:cs typeface="華康儷特圓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華康儷特圓" charset="0"/>
                  <a:cs typeface="華康儷特圓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華康儷特圓" charset="0"/>
                  <a:cs typeface="華康儷特圓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華康儷特圓" charset="0"/>
                  <a:cs typeface="華康儷特圓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華康儷特圓" charset="0"/>
                  <a:cs typeface="華康儷特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華康儷特圓" charset="0"/>
                  <a:cs typeface="華康儷特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華康儷特圓" charset="0"/>
                  <a:cs typeface="華康儷特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華康儷特圓" charset="0"/>
                  <a:cs typeface="華康儷特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華康儷特圓" charset="0"/>
                  <a:cs typeface="華康儷特圓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1.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均衡學習：</a:t>
              </a: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分</a:t>
              </a:r>
              <a:endParaRPr lang="en-US" altLang="zh-TW" sz="26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2.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品德表現：</a:t>
              </a: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10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分</a:t>
              </a:r>
              <a:endParaRPr lang="en-US" altLang="zh-TW" sz="26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3.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服務表現：</a:t>
              </a: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10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分</a:t>
              </a:r>
              <a:endParaRPr lang="en-US" altLang="zh-TW" sz="26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4.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才藝表現：</a:t>
              </a: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5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分</a:t>
              </a:r>
              <a:endParaRPr lang="en-US" altLang="zh-TW" sz="26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5.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體適能：</a:t>
              </a: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6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分</a:t>
              </a:r>
              <a:endParaRPr lang="en-US" altLang="zh-TW" sz="26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6.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本土語言認證</a:t>
              </a:r>
              <a:r>
                <a:rPr lang="en-US" altLang="zh-TW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:2</a:t>
              </a:r>
              <a:r>
                <a:rPr lang="zh-TW" altLang="en-US" sz="2600" b="1" dirty="0">
                  <a:ln w="1905"/>
                  <a:solidFill>
                    <a:srgbClr val="00009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微軟正黑體" pitchFamily="34" charset="-120"/>
                  <a:ea typeface="微軟正黑體" pitchFamily="34" charset="-120"/>
                </a:rPr>
                <a:t>分</a:t>
              </a:r>
              <a:endParaRPr lang="en-US" altLang="zh-TW" sz="26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6048358" y="5255850"/>
              <a:ext cx="3456954" cy="1101779"/>
            </a:xfrm>
            <a:prstGeom prst="rect">
              <a:avLst/>
            </a:prstGeom>
            <a:ln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0000" tIns="180000" rIns="0" bIns="180000" anchor="ctr">
              <a:spAutoFit/>
            </a:bodyPr>
            <a:lstStyle/>
            <a:p>
              <a:pPr eaLnBrk="1" hangingPunct="1">
                <a:defRPr/>
              </a:pPr>
              <a:r>
                <a:rPr kumimoji="0" lang="en-US" altLang="zh-TW" sz="2400" b="1">
                  <a:solidFill>
                    <a:srgbClr val="000090"/>
                  </a:solidFill>
                  <a:latin typeface="微軟正黑體" pitchFamily="34" charset="-120"/>
                  <a:ea typeface="微軟正黑體" pitchFamily="34" charset="-120"/>
                </a:rPr>
                <a:t>1.</a:t>
              </a:r>
              <a:r>
                <a:rPr kumimoji="0" lang="zh-TW" altLang="en-US" sz="2400" b="1">
                  <a:solidFill>
                    <a:srgbClr val="000090"/>
                  </a:solidFill>
                  <a:latin typeface="微軟正黑體" pitchFamily="34" charset="-120"/>
                  <a:ea typeface="微軟正黑體" pitchFamily="34" charset="-120"/>
                </a:rPr>
                <a:t>會考成績：</a:t>
              </a:r>
              <a:r>
                <a:rPr kumimoji="0" lang="en-US" altLang="zh-TW" sz="2400" b="1">
                  <a:solidFill>
                    <a:srgbClr val="000090"/>
                  </a:solidFill>
                  <a:latin typeface="微軟正黑體" pitchFamily="34" charset="-120"/>
                  <a:ea typeface="微軟正黑體" pitchFamily="34" charset="-120"/>
                </a:rPr>
                <a:t>30</a:t>
              </a:r>
              <a:r>
                <a:rPr kumimoji="0" lang="zh-TW" altLang="en-US" sz="2400" b="1">
                  <a:solidFill>
                    <a:srgbClr val="000090"/>
                  </a:solidFill>
                  <a:latin typeface="微軟正黑體" pitchFamily="34" charset="-120"/>
                  <a:ea typeface="微軟正黑體" pitchFamily="34" charset="-120"/>
                </a:rPr>
                <a:t>分</a:t>
              </a:r>
              <a:endParaRPr kumimoji="0" lang="en-US" altLang="zh-TW" sz="2400" b="1">
                <a:solidFill>
                  <a:srgbClr val="00009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eaLnBrk="1" hangingPunct="1">
                <a:defRPr/>
              </a:pPr>
              <a:r>
                <a:rPr kumimoji="0" lang="en-US" altLang="zh-TW" sz="2400" b="1">
                  <a:solidFill>
                    <a:srgbClr val="000090"/>
                  </a:solidFill>
                  <a:latin typeface="微軟正黑體" pitchFamily="34" charset="-120"/>
                  <a:ea typeface="微軟正黑體" pitchFamily="34" charset="-120"/>
                </a:rPr>
                <a:t>2.</a:t>
              </a:r>
              <a:r>
                <a:rPr kumimoji="0" lang="zh-TW" altLang="en-US" sz="2400" b="1">
                  <a:solidFill>
                    <a:srgbClr val="000090"/>
                  </a:solidFill>
                  <a:latin typeface="微軟正黑體" pitchFamily="34" charset="-120"/>
                  <a:ea typeface="微軟正黑體" pitchFamily="34" charset="-120"/>
                </a:rPr>
                <a:t>寫作測驗成績：</a:t>
              </a:r>
              <a:r>
                <a:rPr kumimoji="0" lang="en-US" altLang="zh-TW" sz="2400" b="1">
                  <a:solidFill>
                    <a:srgbClr val="000090"/>
                  </a:solidFill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zh-TW" altLang="en-US" sz="2400" b="1">
                  <a:solidFill>
                    <a:srgbClr val="000090"/>
                  </a:solidFill>
                  <a:latin typeface="微軟正黑體" pitchFamily="34" charset="-120"/>
                  <a:ea typeface="微軟正黑體" pitchFamily="34" charset="-120"/>
                </a:rPr>
                <a:t>分</a:t>
              </a:r>
              <a:endParaRPr kumimoji="0" lang="en-US" altLang="zh-TW" sz="2400" b="1">
                <a:solidFill>
                  <a:srgbClr val="00009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295362" name="Rectangle 2"/>
          <p:cNvSpPr>
            <a:spLocks noChangeArrowheads="1"/>
          </p:cNvSpPr>
          <p:nvPr/>
        </p:nvSpPr>
        <p:spPr bwMode="auto">
          <a:xfrm>
            <a:off x="2205826" y="-1902"/>
            <a:ext cx="84621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800" b="1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新細明體" charset="0"/>
              </a:rPr>
              <a:t>桃連區入學方式─</a:t>
            </a:r>
            <a:r>
              <a:rPr kumimoji="0" lang="zh-TW" altLang="en-US" sz="28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標楷體" charset="0"/>
                <a:cs typeface="標楷體" charset="0"/>
              </a:rPr>
              <a:t>免試比序說明</a:t>
            </a:r>
            <a:endParaRPr kumimoji="0" lang="en-US" altLang="zh-TW" sz="28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標楷體" charset="0"/>
              <a:cs typeface="標楷體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9"/>
          <p:cNvSpPr txBox="1">
            <a:spLocks noChangeArrowheads="1"/>
          </p:cNvSpPr>
          <p:nvPr/>
        </p:nvSpPr>
        <p:spPr bwMode="auto">
          <a:xfrm>
            <a:off x="2208213" y="1557339"/>
            <a:ext cx="7777162" cy="5869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latin typeface="Arial" pitchFamily="34" charset="0"/>
                <a:ea typeface="標楷體" pitchFamily="65" charset="-120"/>
              </a:rPr>
              <a:t>符合國民中學成績評量準則畢業資格者。</a:t>
            </a:r>
          </a:p>
        </p:txBody>
      </p:sp>
      <p:sp>
        <p:nvSpPr>
          <p:cNvPr id="148483" name="AutoShape 11"/>
          <p:cNvSpPr>
            <a:spLocks noChangeArrowheads="1"/>
          </p:cNvSpPr>
          <p:nvPr/>
        </p:nvSpPr>
        <p:spPr bwMode="auto">
          <a:xfrm>
            <a:off x="2208214" y="2276475"/>
            <a:ext cx="8135937" cy="4465638"/>
          </a:xfrm>
          <a:prstGeom prst="roundRect">
            <a:avLst>
              <a:gd name="adj" fmla="val 7542"/>
            </a:avLst>
          </a:prstGeom>
          <a:solidFill>
            <a:srgbClr val="E8E558"/>
          </a:solidFill>
          <a:ln w="9525" algn="ctr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tIns="180000"/>
          <a:lstStyle/>
          <a:p>
            <a:pPr eaLnBrk="1" hangingPunct="1"/>
            <a:r>
              <a:rPr lang="zh-TW" altLang="en-US" sz="2800">
                <a:latin typeface="Arial" pitchFamily="34" charset="0"/>
                <a:ea typeface="標楷體" pitchFamily="65" charset="-120"/>
                <a:cs typeface="新細明體" pitchFamily="18" charset="-120"/>
              </a:rPr>
              <a:t>一、</a:t>
            </a:r>
            <a:r>
              <a:rPr lang="en-US" altLang="zh-TW" sz="2800">
                <a:ea typeface="微軟正黑體" pitchFamily="34" charset="-120"/>
                <a:cs typeface="新細明體" pitchFamily="18" charset="-120"/>
              </a:rPr>
              <a:t> </a:t>
            </a:r>
            <a:r>
              <a:rPr lang="zh-TW" altLang="en-US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學生實際出席日數（不含公、喪、病假），須達六學期總出席日數之三分之二以上。 </a:t>
            </a:r>
          </a:p>
          <a:p>
            <a:pPr eaLnBrk="1" hangingPunct="1"/>
            <a:r>
              <a:rPr lang="zh-TW" altLang="en-US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二、學生日常生活表現六學期成績依教師輔導與管教學生之相關規定，辦理功過相抵、獎懲實施、懲罰存記及改過銷過等事項，且依規定程序審核通過註銷後，其記錄未達三大過</a:t>
            </a:r>
            <a:r>
              <a:rPr lang="en-US" altLang="zh-TW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(</a:t>
            </a:r>
            <a:r>
              <a:rPr lang="zh-TW" altLang="en-US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三小過等同一大過</a:t>
            </a:r>
            <a:r>
              <a:rPr lang="en-US" altLang="zh-TW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)</a:t>
            </a:r>
            <a:r>
              <a:rPr lang="zh-TW" altLang="en-US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者。</a:t>
            </a:r>
            <a:r>
              <a:rPr lang="zh-TW" altLang="en-US" sz="2800">
                <a:ea typeface="微軟正黑體" pitchFamily="34" charset="-120"/>
                <a:cs typeface="新細明體" pitchFamily="18" charset="-120"/>
              </a:rPr>
              <a:t> </a:t>
            </a:r>
          </a:p>
          <a:p>
            <a:pPr eaLnBrk="1" hangingPunct="1"/>
            <a:r>
              <a:rPr lang="zh-TW" altLang="en-US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三、學生學習領域畢業成績至少四大領域</a:t>
            </a:r>
            <a:r>
              <a:rPr lang="en-US" altLang="zh-TW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(</a:t>
            </a:r>
            <a:r>
              <a:rPr lang="zh-TW" altLang="en-US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含</a:t>
            </a:r>
            <a:r>
              <a:rPr lang="en-US" altLang="zh-TW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)</a:t>
            </a:r>
            <a:r>
              <a:rPr lang="zh-TW" altLang="en-US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成績達丙等</a:t>
            </a:r>
            <a:r>
              <a:rPr lang="en-US" altLang="zh-TW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(</a:t>
            </a:r>
            <a:r>
              <a:rPr lang="zh-TW" altLang="en-US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六十分</a:t>
            </a:r>
            <a:r>
              <a:rPr lang="en-US" altLang="zh-TW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)</a:t>
            </a:r>
            <a:r>
              <a:rPr lang="zh-TW" altLang="en-US" sz="2800"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以上者。</a:t>
            </a:r>
            <a:endParaRPr lang="zh-TW" altLang="en-US" sz="2800">
              <a:latin typeface="Arial" pitchFamily="34" charset="0"/>
              <a:ea typeface="標楷體" pitchFamily="65" charset="-120"/>
              <a:cs typeface="新細明體" pitchFamily="18" charset="-120"/>
            </a:endParaRPr>
          </a:p>
        </p:txBody>
      </p:sp>
      <p:grpSp>
        <p:nvGrpSpPr>
          <p:cNvPr id="148484" name="群組 4"/>
          <p:cNvGrpSpPr>
            <a:grpSpLocks/>
          </p:cNvGrpSpPr>
          <p:nvPr/>
        </p:nvGrpSpPr>
        <p:grpSpPr bwMode="auto">
          <a:xfrm>
            <a:off x="1738313" y="500063"/>
            <a:ext cx="2786062" cy="857250"/>
            <a:chOff x="2389" y="1239"/>
            <a:chExt cx="2315099" cy="1266281"/>
          </a:xfrm>
        </p:grpSpPr>
        <p:sp>
          <p:nvSpPr>
            <p:cNvPr id="6" name="圓角矩形 5"/>
            <p:cNvSpPr/>
            <p:nvPr/>
          </p:nvSpPr>
          <p:spPr>
            <a:xfrm>
              <a:off x="2389" y="1239"/>
              <a:ext cx="2315099" cy="1266281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4"/>
            <p:cNvSpPr/>
            <p:nvPr/>
          </p:nvSpPr>
          <p:spPr>
            <a:xfrm>
              <a:off x="64388" y="62208"/>
              <a:ext cx="2191100" cy="1144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algn="ctr" defTabSz="1600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適性輔導</a:t>
              </a:r>
            </a:p>
          </p:txBody>
        </p:sp>
      </p:grpSp>
      <p:grpSp>
        <p:nvGrpSpPr>
          <p:cNvPr id="148485" name="群組 7"/>
          <p:cNvGrpSpPr>
            <a:grpSpLocks/>
          </p:cNvGrpSpPr>
          <p:nvPr/>
        </p:nvGrpSpPr>
        <p:grpSpPr bwMode="auto">
          <a:xfrm>
            <a:off x="4524376" y="357188"/>
            <a:ext cx="1857375" cy="1071562"/>
            <a:chOff x="2103175" y="-428010"/>
            <a:chExt cx="2040083" cy="1267522"/>
          </a:xfrm>
        </p:grpSpPr>
        <p:sp>
          <p:nvSpPr>
            <p:cNvPr id="9" name="向右箭號 8"/>
            <p:cNvSpPr/>
            <p:nvPr/>
          </p:nvSpPr>
          <p:spPr>
            <a:xfrm>
              <a:off x="2103175" y="-428010"/>
              <a:ext cx="2040083" cy="126752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88F2F2">
                <a:alpha val="90000"/>
              </a:srgb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向右箭號 4"/>
            <p:cNvSpPr/>
            <p:nvPr/>
          </p:nvSpPr>
          <p:spPr>
            <a:xfrm>
              <a:off x="2103175" y="-174506"/>
              <a:ext cx="1757610" cy="784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anchor="ctr"/>
            <a:lstStyle>
              <a:lvl1pPr marL="342900" indent="-3429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2286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lvl="1" algn="ctr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  <a:defRPr/>
              </a:pP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採計</a:t>
              </a:r>
              <a:r>
                <a:rPr lang="en-US" altLang="zh-TW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32</a:t>
              </a: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分</a:t>
              </a:r>
              <a:endParaRPr lang="en-US" altLang="zh-TW" sz="2400" b="1">
                <a:solidFill>
                  <a:srgbClr val="17375E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1" algn="ctr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  <a:defRPr/>
              </a:pP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總分</a:t>
              </a:r>
              <a:r>
                <a:rPr lang="en-US" altLang="zh-TW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32</a:t>
              </a: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分</a:t>
              </a:r>
            </a:p>
          </p:txBody>
        </p:sp>
      </p:grpSp>
      <p:sp>
        <p:nvSpPr>
          <p:cNvPr id="11" name="文字方塊 10"/>
          <p:cNvSpPr txBox="1"/>
          <p:nvPr/>
        </p:nvSpPr>
        <p:spPr>
          <a:xfrm>
            <a:off x="6413475" y="228422"/>
            <a:ext cx="3571900" cy="120032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畢業資格：</a:t>
            </a:r>
            <a:r>
              <a:rPr kumimoji="0" lang="en-US" altLang="zh-TW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6</a:t>
            </a: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分</a:t>
            </a:r>
            <a:endParaRPr kumimoji="0" lang="en-US" altLang="zh-TW" sz="3600" b="1" dirty="0">
              <a:solidFill>
                <a:srgbClr val="000090"/>
              </a:solidFill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修業資格：</a:t>
            </a:r>
            <a:r>
              <a:rPr kumimoji="0" lang="en-US" altLang="zh-TW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分</a:t>
            </a:r>
            <a:endParaRPr kumimoji="0" lang="en-US" altLang="zh-TW" sz="3600" b="1" dirty="0">
              <a:solidFill>
                <a:srgbClr val="00009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06" name="群組 4"/>
          <p:cNvGrpSpPr>
            <a:grpSpLocks/>
          </p:cNvGrpSpPr>
          <p:nvPr/>
        </p:nvGrpSpPr>
        <p:grpSpPr bwMode="auto">
          <a:xfrm>
            <a:off x="1738313" y="500063"/>
            <a:ext cx="2786062" cy="857250"/>
            <a:chOff x="2389" y="1239"/>
            <a:chExt cx="2315099" cy="1266281"/>
          </a:xfrm>
        </p:grpSpPr>
        <p:sp>
          <p:nvSpPr>
            <p:cNvPr id="6" name="圓角矩形 5"/>
            <p:cNvSpPr/>
            <p:nvPr/>
          </p:nvSpPr>
          <p:spPr>
            <a:xfrm>
              <a:off x="2389" y="1239"/>
              <a:ext cx="2315099" cy="1266281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4"/>
            <p:cNvSpPr/>
            <p:nvPr/>
          </p:nvSpPr>
          <p:spPr>
            <a:xfrm>
              <a:off x="64388" y="62208"/>
              <a:ext cx="2191100" cy="1144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algn="ctr" defTabSz="1600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適性輔導</a:t>
              </a:r>
            </a:p>
          </p:txBody>
        </p:sp>
      </p:grpSp>
      <p:grpSp>
        <p:nvGrpSpPr>
          <p:cNvPr id="149507" name="群組 7"/>
          <p:cNvGrpSpPr>
            <a:grpSpLocks/>
          </p:cNvGrpSpPr>
          <p:nvPr/>
        </p:nvGrpSpPr>
        <p:grpSpPr bwMode="auto">
          <a:xfrm>
            <a:off x="4524376" y="357188"/>
            <a:ext cx="1857375" cy="1071562"/>
            <a:chOff x="2103175" y="-428010"/>
            <a:chExt cx="2040083" cy="1267522"/>
          </a:xfrm>
        </p:grpSpPr>
        <p:sp>
          <p:nvSpPr>
            <p:cNvPr id="9" name="向右箭號 8"/>
            <p:cNvSpPr/>
            <p:nvPr/>
          </p:nvSpPr>
          <p:spPr>
            <a:xfrm>
              <a:off x="2103175" y="-428010"/>
              <a:ext cx="2040083" cy="126752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88F2F2">
                <a:alpha val="90000"/>
              </a:srgb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向右箭號 4"/>
            <p:cNvSpPr/>
            <p:nvPr/>
          </p:nvSpPr>
          <p:spPr>
            <a:xfrm>
              <a:off x="2103175" y="-174506"/>
              <a:ext cx="1757610" cy="784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anchor="ctr"/>
            <a:lstStyle>
              <a:lvl1pPr marL="342900" indent="-3429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2286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lvl="1" algn="ctr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  <a:defRPr/>
              </a:pP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採計</a:t>
              </a:r>
              <a:r>
                <a:rPr lang="en-US" altLang="zh-TW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32</a:t>
              </a: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分</a:t>
              </a:r>
              <a:endParaRPr lang="en-US" altLang="zh-TW" sz="2400" b="1">
                <a:solidFill>
                  <a:srgbClr val="17375E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1" algn="ctr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  <a:defRPr/>
              </a:pP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總分</a:t>
              </a:r>
              <a:r>
                <a:rPr lang="en-US" altLang="zh-TW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32</a:t>
              </a: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分</a:t>
              </a:r>
            </a:p>
          </p:txBody>
        </p:sp>
      </p:grpSp>
      <p:sp>
        <p:nvSpPr>
          <p:cNvPr id="11" name="文字方塊 10"/>
          <p:cNvSpPr txBox="1"/>
          <p:nvPr/>
        </p:nvSpPr>
        <p:spPr>
          <a:xfrm>
            <a:off x="6381752" y="571481"/>
            <a:ext cx="3571900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kumimoji="0" lang="zh-TW" altLang="en-US" sz="3600" b="1">
                <a:solidFill>
                  <a:srgbClr val="00009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生涯規劃：</a:t>
            </a:r>
            <a:r>
              <a:rPr kumimoji="0" lang="en-US" altLang="zh-TW" sz="3600" b="1">
                <a:solidFill>
                  <a:srgbClr val="00009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kumimoji="0" lang="zh-TW" altLang="en-US" sz="3600" b="1">
                <a:solidFill>
                  <a:srgbClr val="00009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endParaRPr kumimoji="0" lang="en-US" altLang="zh-TW" sz="3600" b="1">
              <a:solidFill>
                <a:srgbClr val="00009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343472" y="1916832"/>
            <a:ext cx="950505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第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</a:t>
            </a:r>
            <a:r>
              <a:rPr kumimoji="0" lang="zh-TW" altLang="zh-TW" dirty="0">
                <a:ea typeface="標楷體" panose="03000509000000000000" pitchFamily="65" charset="-120"/>
                <a:cs typeface="新細明體" panose="02020500000000000000" pitchFamily="18" charset="-120"/>
              </a:rPr>
              <a:t>、 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3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志願序（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15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分）第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4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5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6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志願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(12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)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第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7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8</a:t>
            </a:r>
            <a:r>
              <a:rPr kumimoji="0" lang="zh-TW" altLang="zh-TW" dirty="0"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9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志願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(9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)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第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10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11</a:t>
            </a:r>
            <a:r>
              <a:rPr kumimoji="0" lang="zh-TW" altLang="zh-TW" dirty="0"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志願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(6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) 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第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13</a:t>
            </a:r>
            <a:r>
              <a:rPr kumimoji="0" lang="zh-TW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4</a:t>
            </a:r>
            <a:r>
              <a:rPr kumimoji="0" lang="zh-TW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5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志願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(3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)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，第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16~30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志願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(1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</a:t>
            </a:r>
            <a:r>
              <a:rPr kumimoji="0" lang="en-US" altLang="zh-TW" dirty="0">
                <a:ea typeface="標楷體" panose="03000509000000000000" pitchFamily="65" charset="-120"/>
                <a:cs typeface="新細明體" panose="02020500000000000000" pitchFamily="18" charset="-120"/>
              </a:rPr>
              <a:t>)</a:t>
            </a:r>
            <a:r>
              <a:rPr kumimoji="0" lang="zh-TW" altLang="en-US" dirty="0"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，可選填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30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個志願數</a:t>
            </a:r>
          </a:p>
          <a:p>
            <a:pPr eaLnBrk="1" hangingPunct="1">
              <a:buFontTx/>
              <a:buChar char="•"/>
              <a:defRPr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職業類科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同一職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群各科別連續選填為志願時，視為同一志願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序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計分</a:t>
            </a:r>
            <a:endParaRPr kumimoji="0"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pPr eaLnBrk="1" hangingPunct="1">
              <a:buFontTx/>
              <a:buChar char="•"/>
              <a:defRPr/>
            </a:pP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當總積分完全相同需進行超額比序</a:t>
            </a:r>
            <a:r>
              <a:rPr kumimoji="0" lang="zh-TW" altLang="en-US" dirty="0">
                <a:ea typeface="標楷體" panose="03000509000000000000" pitchFamily="65" charset="-120"/>
                <a:cs typeface="新細明體" panose="02020500000000000000" pitchFamily="18" charset="-120"/>
              </a:rPr>
              <a:t>，比序至「志願序積分」項目時，</a:t>
            </a:r>
            <a:r>
              <a:rPr kumimoji="0" lang="zh-TW" altLang="en-US" dirty="0">
                <a:solidFill>
                  <a:srgbClr val="FF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志願序積分高者將優先錄取</a:t>
            </a:r>
            <a:r>
              <a:rPr kumimoji="0"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標題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r>
              <a:rPr lang="zh-TW" altLang="en-US">
                <a:ea typeface="標楷體" pitchFamily="65" charset="-120"/>
              </a:rPr>
              <a:t>志願序計分方式</a:t>
            </a:r>
          </a:p>
        </p:txBody>
      </p:sp>
      <p:sp>
        <p:nvSpPr>
          <p:cNvPr id="150531" name="內容版面配置區 2"/>
          <p:cNvSpPr>
            <a:spLocks noGrp="1"/>
          </p:cNvSpPr>
          <p:nvPr>
            <p:ph idx="4294967295"/>
          </p:nvPr>
        </p:nvSpPr>
        <p:spPr>
          <a:xfrm>
            <a:off x="551384" y="1325564"/>
            <a:ext cx="11017224" cy="2535237"/>
          </a:xfrm>
        </p:spPr>
        <p:txBody>
          <a:bodyPr/>
          <a:lstStyle/>
          <a:p>
            <a:pPr marL="228600" indent="-228600"/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志願序別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志願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分，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志願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分，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…16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志願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分。</a:t>
            </a:r>
          </a:p>
          <a:p>
            <a:pPr marL="228600" indent="-228600"/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總積分完全相同，需進行超額比序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低收入→適性輔導→多元學習→會考總積分→志願序積分→教育會考成績標示總點數→教育會考成績標示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，比序至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「志願序積分」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項目時，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志願序積分高者將優先錄取。</a:t>
            </a:r>
          </a:p>
          <a:p>
            <a:pPr marL="228600" indent="-228600"/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82703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708755"/>
              </p:ext>
            </p:extLst>
          </p:nvPr>
        </p:nvGraphicFramePr>
        <p:xfrm>
          <a:off x="1127448" y="3717032"/>
          <a:ext cx="10009111" cy="2808312"/>
        </p:xfrm>
        <a:graphic>
          <a:graphicData uri="http://schemas.openxmlformats.org/drawingml/2006/table">
            <a:tbl>
              <a:tblPr/>
              <a:tblGrid>
                <a:gridCol w="142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0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0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27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09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09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616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志願順序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kumimoji="0" lang="zh-TW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kumimoji="0" lang="zh-TW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kumimoji="0" lang="zh-TW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kumimoji="0" lang="zh-TW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kumimoji="0" lang="zh-TW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  <a:endParaRPr kumimoji="0" lang="zh-TW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endParaRPr kumimoji="0" lang="zh-TW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0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校、科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</a:t>
                      </a: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普通科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普通科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C</a:t>
                      </a: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普通科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D</a:t>
                      </a: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普通科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D</a:t>
                      </a:r>
                      <a:r>
                        <a:rPr kumimoji="0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應外科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E</a:t>
                      </a:r>
                      <a:r>
                        <a:rPr kumimoji="0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校</a:t>
                      </a:r>
                      <a:endParaRPr kumimoji="0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應外科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F</a:t>
                      </a:r>
                      <a:r>
                        <a:rPr kumimoji="0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普通科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6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志願積分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15</a:t>
                      </a:r>
                      <a:endParaRPr kumimoji="0" lang="zh-TW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15</a:t>
                      </a:r>
                      <a:endParaRPr kumimoji="0" lang="zh-TW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15</a:t>
                      </a:r>
                      <a:endParaRPr kumimoji="0" lang="zh-TW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endParaRPr kumimoji="0" lang="zh-TW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endParaRPr kumimoji="0" lang="zh-TW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endParaRPr kumimoji="0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12</a:t>
                      </a:r>
                      <a:endParaRPr kumimoji="0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標題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r>
              <a:rPr lang="zh-TW" altLang="en-US">
                <a:ea typeface="標楷體" pitchFamily="65" charset="-120"/>
              </a:rPr>
              <a:t>同群科志願跨校連續選填</a:t>
            </a:r>
          </a:p>
        </p:txBody>
      </p:sp>
      <p:sp>
        <p:nvSpPr>
          <p:cNvPr id="151555" name="內容版面配置區 2"/>
          <p:cNvSpPr>
            <a:spLocks noGrp="1"/>
          </p:cNvSpPr>
          <p:nvPr>
            <p:ph idx="4294967295"/>
          </p:nvPr>
        </p:nvSpPr>
        <p:spPr>
          <a:xfrm>
            <a:off x="1199456" y="1268412"/>
            <a:ext cx="10153128" cy="5453063"/>
          </a:xfrm>
        </p:spPr>
        <p:txBody>
          <a:bodyPr/>
          <a:lstStyle/>
          <a:p>
            <a:pPr marL="228600" indent="-228600"/>
            <a:r>
              <a:rPr lang="zh-TW" altLang="en-US" dirty="0">
                <a:ea typeface="標楷體" pitchFamily="65" charset="-120"/>
              </a:rPr>
              <a:t>舉例：</a:t>
            </a:r>
          </a:p>
          <a:p>
            <a:pPr marL="228600" indent="-228600"/>
            <a:r>
              <a:rPr lang="zh-TW" altLang="en-US" dirty="0">
                <a:ea typeface="標楷體" pitchFamily="65" charset="-120"/>
              </a:rPr>
              <a:t>甲生</a:t>
            </a:r>
            <a:endParaRPr lang="en-US" altLang="zh-TW" dirty="0">
              <a:ea typeface="標楷體" pitchFamily="65" charset="-120"/>
            </a:endParaRPr>
          </a:p>
          <a:p>
            <a:pPr marL="228600" indent="-228600"/>
            <a:endParaRPr lang="en-US" altLang="zh-TW" dirty="0">
              <a:ea typeface="標楷體" pitchFamily="65" charset="-120"/>
            </a:endParaRPr>
          </a:p>
          <a:p>
            <a:pPr marL="228600" indent="-228600"/>
            <a:endParaRPr lang="en-US" altLang="zh-TW" dirty="0">
              <a:ea typeface="標楷體" pitchFamily="65" charset="-120"/>
            </a:endParaRPr>
          </a:p>
          <a:p>
            <a:pPr marL="228600" indent="-228600"/>
            <a:endParaRPr lang="en-US" altLang="zh-TW" dirty="0">
              <a:ea typeface="標楷體" pitchFamily="65" charset="-120"/>
            </a:endParaRPr>
          </a:p>
          <a:p>
            <a:pPr marL="228600" indent="-228600"/>
            <a:endParaRPr lang="en-US" altLang="zh-TW" dirty="0">
              <a:ea typeface="標楷體" pitchFamily="65" charset="-120"/>
            </a:endParaRPr>
          </a:p>
          <a:p>
            <a:pPr marL="228600" indent="-228600"/>
            <a:r>
              <a:rPr lang="zh-TW" altLang="en-US" dirty="0">
                <a:ea typeface="標楷體" pitchFamily="65" charset="-120"/>
              </a:rPr>
              <a:t>乙生</a:t>
            </a:r>
            <a:endParaRPr lang="en-US" altLang="zh-TW" dirty="0">
              <a:ea typeface="標楷體" pitchFamily="65" charset="-120"/>
            </a:endParaRPr>
          </a:p>
          <a:p>
            <a:pPr marL="228600" indent="-228600"/>
            <a:endParaRPr lang="zh-TW" altLang="en-US" dirty="0">
              <a:ea typeface="標楷體" pitchFamily="65" charset="-120"/>
            </a:endParaRPr>
          </a:p>
        </p:txBody>
      </p:sp>
      <p:sp>
        <p:nvSpPr>
          <p:cNvPr id="151556" name="投影片編號版面配置區 3"/>
          <p:cNvSpPr txBox="1">
            <a:spLocks noGrp="1"/>
          </p:cNvSpPr>
          <p:nvPr/>
        </p:nvSpPr>
        <p:spPr bwMode="auto">
          <a:xfrm>
            <a:off x="7981950" y="6356351"/>
            <a:ext cx="2057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1BF4EF2E-EA40-43E6-B6E6-FAA1152817DF}" type="slidenum">
              <a:rPr kumimoji="0" lang="en-US" altLang="zh-TW" sz="1200">
                <a:solidFill>
                  <a:srgbClr val="898989"/>
                </a:solidFill>
              </a:rPr>
              <a:pPr algn="r" eaLnBrk="1" hangingPunct="1"/>
              <a:t>6</a:t>
            </a:fld>
            <a:endParaRPr kumimoji="0" lang="en-US" altLang="zh-TW" sz="1200">
              <a:solidFill>
                <a:srgbClr val="898989"/>
              </a:solidFill>
            </a:endParaRPr>
          </a:p>
        </p:txBody>
      </p:sp>
      <p:graphicFrame>
        <p:nvGraphicFramePr>
          <p:cNvPr id="583771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566069"/>
              </p:ext>
            </p:extLst>
          </p:nvPr>
        </p:nvGraphicFramePr>
        <p:xfrm>
          <a:off x="2639616" y="1920875"/>
          <a:ext cx="8856984" cy="2049465"/>
        </p:xfrm>
        <a:graphic>
          <a:graphicData uri="http://schemas.openxmlformats.org/drawingml/2006/table">
            <a:tbl>
              <a:tblPr/>
              <a:tblGrid>
                <a:gridCol w="121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57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57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90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志願順序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1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2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3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4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5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6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7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3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校、科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普通科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B</a:t>
                      </a: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普通科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C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園藝科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D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造園科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E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園藝科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F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普通科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G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普通科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0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志願積分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12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9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微軟正黑體" pitchFamily="34" charset="-120"/>
                        </a:rPr>
                        <a:t>12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微軟正黑體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9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83769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35969"/>
              </p:ext>
            </p:extLst>
          </p:nvPr>
        </p:nvGraphicFramePr>
        <p:xfrm>
          <a:off x="2639616" y="4783137"/>
          <a:ext cx="8856984" cy="1493520"/>
        </p:xfrm>
        <a:graphic>
          <a:graphicData uri="http://schemas.openxmlformats.org/drawingml/2006/table">
            <a:tbl>
              <a:tblPr/>
              <a:tblGrid>
                <a:gridCol w="120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1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6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82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志願順序</a:t>
                      </a: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4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5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7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校、科</a:t>
                      </a: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A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國貿科</a:t>
                      </a: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B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國貿科</a:t>
                      </a: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B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商經科</a:t>
                      </a: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B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資處科</a:t>
                      </a: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C</a:t>
                      </a: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資處科</a:t>
                      </a: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D</a:t>
                      </a: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普通科</a:t>
                      </a: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E</a:t>
                      </a: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校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普通科</a:t>
                      </a: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志願積分</a:t>
                      </a: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框架 2"/>
          <p:cNvSpPr/>
          <p:nvPr/>
        </p:nvSpPr>
        <p:spPr>
          <a:xfrm>
            <a:off x="4031009" y="3353300"/>
            <a:ext cx="647700" cy="431800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>
              <a:solidFill>
                <a:schemeClr val="tx1"/>
              </a:solidFill>
            </a:endParaRPr>
          </a:p>
        </p:txBody>
      </p:sp>
      <p:sp>
        <p:nvSpPr>
          <p:cNvPr id="8" name="框架 7"/>
          <p:cNvSpPr/>
          <p:nvPr/>
        </p:nvSpPr>
        <p:spPr>
          <a:xfrm>
            <a:off x="5087938" y="3357563"/>
            <a:ext cx="647700" cy="431800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>
              <a:solidFill>
                <a:schemeClr val="tx1"/>
              </a:solidFill>
            </a:endParaRPr>
          </a:p>
        </p:txBody>
      </p:sp>
      <p:sp>
        <p:nvSpPr>
          <p:cNvPr id="11" name="框架 10"/>
          <p:cNvSpPr/>
          <p:nvPr/>
        </p:nvSpPr>
        <p:spPr>
          <a:xfrm>
            <a:off x="6170493" y="3369320"/>
            <a:ext cx="3021850" cy="461786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>
              <a:solidFill>
                <a:schemeClr val="tx1"/>
              </a:solidFill>
            </a:endParaRPr>
          </a:p>
        </p:txBody>
      </p:sp>
      <p:sp>
        <p:nvSpPr>
          <p:cNvPr id="12" name="框架 11"/>
          <p:cNvSpPr/>
          <p:nvPr/>
        </p:nvSpPr>
        <p:spPr>
          <a:xfrm>
            <a:off x="3863032" y="5805487"/>
            <a:ext cx="5329311" cy="576263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>
              <a:solidFill>
                <a:schemeClr val="tx1"/>
              </a:solidFill>
            </a:endParaRPr>
          </a:p>
        </p:txBody>
      </p:sp>
      <p:sp>
        <p:nvSpPr>
          <p:cNvPr id="13" name="框架 12"/>
          <p:cNvSpPr/>
          <p:nvPr/>
        </p:nvSpPr>
        <p:spPr>
          <a:xfrm>
            <a:off x="9547942" y="5860227"/>
            <a:ext cx="649288" cy="431800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>
              <a:solidFill>
                <a:schemeClr val="tx1"/>
              </a:solidFill>
            </a:endParaRPr>
          </a:p>
        </p:txBody>
      </p:sp>
      <p:sp>
        <p:nvSpPr>
          <p:cNvPr id="14" name="框架 13"/>
          <p:cNvSpPr/>
          <p:nvPr/>
        </p:nvSpPr>
        <p:spPr>
          <a:xfrm>
            <a:off x="10668694" y="5860227"/>
            <a:ext cx="647700" cy="431800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1"/>
          <p:cNvSpPr>
            <a:spLocks noChangeArrowheads="1"/>
          </p:cNvSpPr>
          <p:nvPr/>
        </p:nvSpPr>
        <p:spPr bwMode="auto">
          <a:xfrm>
            <a:off x="1817688" y="1943100"/>
            <a:ext cx="611981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5C7A00"/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kumimoji="0" lang="zh-TW" altLang="en-US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技巧一：</a:t>
            </a:r>
            <a:r>
              <a:rPr kumimoji="0" lang="zh-TW" altLang="en-US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同群連續填</a:t>
            </a:r>
            <a:r>
              <a:rPr kumimoji="0" lang="zh-TW" altLang="en-US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同分</a:t>
            </a:r>
          </a:p>
        </p:txBody>
      </p:sp>
      <p:graphicFrame>
        <p:nvGraphicFramePr>
          <p:cNvPr id="326660" name="Group 4"/>
          <p:cNvGraphicFramePr>
            <a:graphicFrameLocks noGrp="1"/>
          </p:cNvGraphicFramePr>
          <p:nvPr/>
        </p:nvGraphicFramePr>
        <p:xfrm>
          <a:off x="1919288" y="3789363"/>
          <a:ext cx="8424862" cy="1828800"/>
        </p:xfrm>
        <a:graphic>
          <a:graphicData uri="http://schemas.openxmlformats.org/drawingml/2006/table">
            <a:tbl>
              <a:tblPr/>
              <a:tblGrid>
                <a:gridCol w="1573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1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1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14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志願數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04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志願序</a:t>
                      </a:r>
                      <a:b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校科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□</a:t>
                      </a:r>
                      <a:endParaRPr kumimoji="1" lang="en-US" altLang="zh-TW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國貿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□</a:t>
                      </a:r>
                      <a:endParaRPr kumimoji="1" lang="en-US" altLang="zh-TW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資料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□</a:t>
                      </a:r>
                      <a:endParaRPr kumimoji="1" lang="en-US" altLang="zh-TW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電商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□</a:t>
                      </a:r>
                      <a:endParaRPr kumimoji="1" lang="en-US" altLang="zh-TW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商經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□</a:t>
                      </a:r>
                      <a:endParaRPr kumimoji="1" lang="en-US" altLang="zh-TW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國貿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□</a:t>
                      </a:r>
                      <a:endParaRPr kumimoji="1" lang="en-US" altLang="zh-TW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商經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2606" name="Oval 86"/>
          <p:cNvSpPr>
            <a:spLocks noChangeArrowheads="1"/>
          </p:cNvSpPr>
          <p:nvPr/>
        </p:nvSpPr>
        <p:spPr bwMode="auto">
          <a:xfrm>
            <a:off x="3359151" y="3860800"/>
            <a:ext cx="6913563" cy="172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prstShdw prst="shdw17" dist="17961" dir="2700000">
              <a:srgbClr val="990000">
                <a:alpha val="50000"/>
              </a:srgbClr>
            </a:prstShdw>
          </a:effectLst>
        </p:spPr>
        <p:txBody>
          <a:bodyPr wrap="none" anchor="ctr"/>
          <a:lstStyle/>
          <a:p>
            <a:pPr eaLnBrk="1" hangingPunct="1"/>
            <a:endParaRPr lang="zh-TW" altLang="zh-TW" b="1"/>
          </a:p>
        </p:txBody>
      </p:sp>
      <p:sp>
        <p:nvSpPr>
          <p:cNvPr id="131160" name="Text Box 88"/>
          <p:cNvSpPr txBox="1">
            <a:spLocks noChangeArrowheads="1"/>
          </p:cNvSpPr>
          <p:nvPr/>
        </p:nvSpPr>
        <p:spPr bwMode="auto">
          <a:xfrm>
            <a:off x="3884613" y="6100764"/>
            <a:ext cx="48244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kumimoji="0"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 panose="020B0604030504040204" pitchFamily="34" charset="-120"/>
              </a:rPr>
              <a:t>同群連續填</a:t>
            </a:r>
            <a:r>
              <a:rPr kumimoji="0"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cs typeface="微軟正黑體" panose="020B0604030504040204" pitchFamily="34" charset="-120"/>
              </a:rPr>
              <a:t>同志願分</a:t>
            </a:r>
          </a:p>
        </p:txBody>
      </p:sp>
      <p:sp>
        <p:nvSpPr>
          <p:cNvPr id="131161" name="Text Box 89"/>
          <p:cNvSpPr txBox="1">
            <a:spLocks noChangeArrowheads="1"/>
          </p:cNvSpPr>
          <p:nvPr/>
        </p:nvSpPr>
        <p:spPr bwMode="auto">
          <a:xfrm>
            <a:off x="6383339" y="5661025"/>
            <a:ext cx="1081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kumimoji="0" lang="en-US" altLang="zh-TW">
                <a:latin typeface="標楷體" pitchFamily="65" charset="-120"/>
                <a:ea typeface="標楷體" pitchFamily="65" charset="-120"/>
              </a:rPr>
              <a:t>15</a:t>
            </a:r>
            <a:r>
              <a:rPr kumimoji="0" lang="zh-TW" altLang="en-US">
                <a:latin typeface="標楷體" pitchFamily="65" charset="-120"/>
                <a:ea typeface="標楷體" pitchFamily="65" charset="-120"/>
                <a:cs typeface="微軟正黑體" pitchFamily="34" charset="-120"/>
              </a:rPr>
              <a:t>分</a:t>
            </a:r>
          </a:p>
        </p:txBody>
      </p:sp>
      <p:sp>
        <p:nvSpPr>
          <p:cNvPr id="152609" name="Rectangle 11"/>
          <p:cNvSpPr>
            <a:spLocks noChangeArrowheads="1"/>
          </p:cNvSpPr>
          <p:nvPr/>
        </p:nvSpPr>
        <p:spPr bwMode="auto">
          <a:xfrm>
            <a:off x="1817688" y="2565400"/>
            <a:ext cx="611981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5C7A00"/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kumimoji="0" lang="zh-TW" altLang="en-US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技巧二：志願</a:t>
            </a:r>
            <a:r>
              <a:rPr kumimoji="0" lang="zh-TW" altLang="en-US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前填</a:t>
            </a:r>
          </a:p>
        </p:txBody>
      </p:sp>
      <p:sp>
        <p:nvSpPr>
          <p:cNvPr id="152610" name="Rectangle 11"/>
          <p:cNvSpPr>
            <a:spLocks noChangeArrowheads="1"/>
          </p:cNvSpPr>
          <p:nvPr/>
        </p:nvSpPr>
        <p:spPr bwMode="auto">
          <a:xfrm>
            <a:off x="1847851" y="3141664"/>
            <a:ext cx="6119813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5C7A00"/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kumimoji="0" lang="zh-TW" altLang="en-US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技巧三：志願</a:t>
            </a:r>
            <a:r>
              <a:rPr kumimoji="0" lang="zh-TW" altLang="en-US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多填</a:t>
            </a: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1524001" y="1146176"/>
            <a:ext cx="9212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0" lang="zh-TW" altLang="en-US" sz="4000">
                <a:latin typeface="標楷體" pitchFamily="65" charset="-120"/>
                <a:ea typeface="標楷體" pitchFamily="65" charset="-120"/>
              </a:rPr>
              <a:t>免試入學</a:t>
            </a:r>
            <a:r>
              <a:rPr kumimoji="0" lang="zh-TW" altLang="en-US" sz="40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技巧填志願 </a:t>
            </a:r>
            <a:r>
              <a:rPr kumimoji="0" lang="zh-TW" altLang="en-US" sz="4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幫助學生得高分</a:t>
            </a:r>
            <a:r>
              <a:rPr kumimoji="0" lang="en-US" altLang="zh-TW" sz="40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!!</a:t>
            </a:r>
            <a:endParaRPr kumimoji="0" lang="en-US" altLang="zh-TW" sz="40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3250841" y="334336"/>
            <a:ext cx="62649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0" lang="zh-TW" altLang="en-US" sz="4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桃連區填志願小叮嚀</a:t>
            </a:r>
          </a:p>
        </p:txBody>
      </p:sp>
      <p:sp>
        <p:nvSpPr>
          <p:cNvPr id="152613" name="矩形 3"/>
          <p:cNvSpPr>
            <a:spLocks noChangeArrowheads="1"/>
          </p:cNvSpPr>
          <p:nvPr/>
        </p:nvSpPr>
        <p:spPr bwMode="auto">
          <a:xfrm>
            <a:off x="3900488" y="4540251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ctr" hangingPunct="1"/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A</a:t>
            </a:r>
          </a:p>
        </p:txBody>
      </p:sp>
      <p:sp>
        <p:nvSpPr>
          <p:cNvPr id="152614" name="矩形 14"/>
          <p:cNvSpPr>
            <a:spLocks noChangeArrowheads="1"/>
          </p:cNvSpPr>
          <p:nvPr/>
        </p:nvSpPr>
        <p:spPr bwMode="auto">
          <a:xfrm>
            <a:off x="5046663" y="45545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ctr" hangingPunct="1"/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A</a:t>
            </a:r>
          </a:p>
        </p:txBody>
      </p:sp>
      <p:sp>
        <p:nvSpPr>
          <p:cNvPr id="152615" name="矩形 15"/>
          <p:cNvSpPr>
            <a:spLocks noChangeArrowheads="1"/>
          </p:cNvSpPr>
          <p:nvPr/>
        </p:nvSpPr>
        <p:spPr bwMode="auto">
          <a:xfrm>
            <a:off x="6164263" y="4557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ctr" hangingPunct="1"/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A</a:t>
            </a:r>
          </a:p>
        </p:txBody>
      </p:sp>
      <p:sp>
        <p:nvSpPr>
          <p:cNvPr id="152616" name="矩形 16"/>
          <p:cNvSpPr>
            <a:spLocks noChangeArrowheads="1"/>
          </p:cNvSpPr>
          <p:nvPr/>
        </p:nvSpPr>
        <p:spPr bwMode="auto">
          <a:xfrm>
            <a:off x="7319963" y="4557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ctr" hangingPunct="1"/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A</a:t>
            </a:r>
          </a:p>
        </p:txBody>
      </p:sp>
      <p:sp>
        <p:nvSpPr>
          <p:cNvPr id="152617" name="矩形 17"/>
          <p:cNvSpPr>
            <a:spLocks noChangeArrowheads="1"/>
          </p:cNvSpPr>
          <p:nvPr/>
        </p:nvSpPr>
        <p:spPr bwMode="auto">
          <a:xfrm>
            <a:off x="8485188" y="4557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ctr" hangingPunct="1"/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B</a:t>
            </a:r>
          </a:p>
        </p:txBody>
      </p:sp>
      <p:sp>
        <p:nvSpPr>
          <p:cNvPr id="152618" name="矩形 18"/>
          <p:cNvSpPr>
            <a:spLocks noChangeArrowheads="1"/>
          </p:cNvSpPr>
          <p:nvPr/>
        </p:nvSpPr>
        <p:spPr bwMode="auto">
          <a:xfrm>
            <a:off x="9605963" y="4557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ctr" hangingPunct="1"/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B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626" name="群組 4"/>
          <p:cNvGrpSpPr>
            <a:grpSpLocks/>
          </p:cNvGrpSpPr>
          <p:nvPr/>
        </p:nvGrpSpPr>
        <p:grpSpPr bwMode="auto">
          <a:xfrm>
            <a:off x="1738313" y="500063"/>
            <a:ext cx="2786062" cy="857250"/>
            <a:chOff x="2389" y="1239"/>
            <a:chExt cx="2315099" cy="1266281"/>
          </a:xfrm>
        </p:grpSpPr>
        <p:sp>
          <p:nvSpPr>
            <p:cNvPr id="6" name="圓角矩形 5"/>
            <p:cNvSpPr/>
            <p:nvPr/>
          </p:nvSpPr>
          <p:spPr>
            <a:xfrm>
              <a:off x="2389" y="1239"/>
              <a:ext cx="2315099" cy="1266281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4"/>
            <p:cNvSpPr/>
            <p:nvPr/>
          </p:nvSpPr>
          <p:spPr>
            <a:xfrm>
              <a:off x="64388" y="62208"/>
              <a:ext cx="2191100" cy="1144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algn="ctr" defTabSz="1600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適性輔導</a:t>
              </a:r>
            </a:p>
          </p:txBody>
        </p:sp>
      </p:grpSp>
      <p:grpSp>
        <p:nvGrpSpPr>
          <p:cNvPr id="154627" name="群組 7"/>
          <p:cNvGrpSpPr>
            <a:grpSpLocks/>
          </p:cNvGrpSpPr>
          <p:nvPr/>
        </p:nvGrpSpPr>
        <p:grpSpPr bwMode="auto">
          <a:xfrm>
            <a:off x="4524376" y="357188"/>
            <a:ext cx="1857375" cy="1071562"/>
            <a:chOff x="2103175" y="-428010"/>
            <a:chExt cx="2040083" cy="1267522"/>
          </a:xfrm>
        </p:grpSpPr>
        <p:sp>
          <p:nvSpPr>
            <p:cNvPr id="9" name="向右箭號 8"/>
            <p:cNvSpPr/>
            <p:nvPr/>
          </p:nvSpPr>
          <p:spPr>
            <a:xfrm>
              <a:off x="2103175" y="-428010"/>
              <a:ext cx="2040083" cy="126752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88F2F2">
                <a:alpha val="90000"/>
              </a:srgb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向右箭號 4"/>
            <p:cNvSpPr/>
            <p:nvPr/>
          </p:nvSpPr>
          <p:spPr>
            <a:xfrm>
              <a:off x="2103175" y="-174506"/>
              <a:ext cx="1757610" cy="784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anchor="ctr"/>
            <a:lstStyle>
              <a:lvl1pPr marL="342900" indent="-3429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2286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lvl="1" algn="ctr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  <a:defRPr/>
              </a:pP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採計</a:t>
              </a:r>
              <a:r>
                <a:rPr lang="en-US" altLang="zh-TW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32</a:t>
              </a: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分</a:t>
              </a:r>
              <a:endParaRPr lang="en-US" altLang="zh-TW" sz="2400" b="1">
                <a:solidFill>
                  <a:srgbClr val="17375E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1" algn="ctr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  <a:defRPr/>
              </a:pP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總分</a:t>
              </a:r>
              <a:r>
                <a:rPr lang="en-US" altLang="zh-TW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32</a:t>
              </a:r>
              <a:r>
                <a:rPr lang="zh-TW" altLang="en-US" sz="2400" b="1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分</a:t>
              </a:r>
            </a:p>
          </p:txBody>
        </p:sp>
      </p:grpSp>
      <p:sp>
        <p:nvSpPr>
          <p:cNvPr id="11" name="文字方塊 10"/>
          <p:cNvSpPr txBox="1"/>
          <p:nvPr/>
        </p:nvSpPr>
        <p:spPr>
          <a:xfrm>
            <a:off x="6381752" y="571481"/>
            <a:ext cx="3571900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kumimoji="0" lang="zh-TW" altLang="en-US" sz="3600" b="1">
                <a:solidFill>
                  <a:srgbClr val="00009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生涯規劃：</a:t>
            </a:r>
            <a:r>
              <a:rPr kumimoji="0" lang="en-US" altLang="zh-TW" sz="3600" b="1">
                <a:solidFill>
                  <a:srgbClr val="00009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kumimoji="0" lang="zh-TW" altLang="en-US" sz="3600" b="1">
                <a:solidFill>
                  <a:srgbClr val="00009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endParaRPr kumimoji="0" lang="en-US" altLang="zh-TW" sz="3600" b="1">
              <a:solidFill>
                <a:srgbClr val="00009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19288" y="1571626"/>
            <a:ext cx="8280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報名校、科與生涯規劃建議</a:t>
            </a:r>
          </a:p>
          <a:p>
            <a:pPr lvl="1" eaLnBrk="1" hangingPunct="1">
              <a:defRPr/>
            </a:pP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與「家長意見」相符者得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分。</a:t>
            </a:r>
          </a:p>
          <a:p>
            <a:pPr lvl="1" eaLnBrk="1" hangingPunct="1">
              <a:defRPr/>
            </a:pP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與「導師意見」相符者得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分。</a:t>
            </a:r>
          </a:p>
          <a:p>
            <a:pPr lvl="1" eaLnBrk="1" hangingPunct="1">
              <a:defRPr/>
            </a:pP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與「輔導教師意見」相符者得</a:t>
            </a:r>
            <a:r>
              <a:rPr kumimoji="0"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</a:t>
            </a:r>
            <a:r>
              <a:rPr kumimoji="0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分。</a:t>
            </a:r>
          </a:p>
        </p:txBody>
      </p:sp>
      <p:grpSp>
        <p:nvGrpSpPr>
          <p:cNvPr id="154633" name="群組 4"/>
          <p:cNvGrpSpPr>
            <a:grpSpLocks/>
          </p:cNvGrpSpPr>
          <p:nvPr/>
        </p:nvGrpSpPr>
        <p:grpSpPr bwMode="auto">
          <a:xfrm>
            <a:off x="1738313" y="4000500"/>
            <a:ext cx="2786062" cy="857250"/>
            <a:chOff x="2389" y="1239"/>
            <a:chExt cx="2315099" cy="1266281"/>
          </a:xfrm>
        </p:grpSpPr>
        <p:sp>
          <p:nvSpPr>
            <p:cNvPr id="14" name="圓角矩形 13"/>
            <p:cNvSpPr/>
            <p:nvPr/>
          </p:nvSpPr>
          <p:spPr>
            <a:xfrm>
              <a:off x="2389" y="1239"/>
              <a:ext cx="2315099" cy="1266281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圓角矩形 4"/>
            <p:cNvSpPr/>
            <p:nvPr/>
          </p:nvSpPr>
          <p:spPr>
            <a:xfrm>
              <a:off x="64388" y="62208"/>
              <a:ext cx="2191100" cy="1144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algn="ctr" defTabSz="1600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適性輔導</a:t>
              </a:r>
            </a:p>
          </p:txBody>
        </p:sp>
      </p:grpSp>
      <p:grpSp>
        <p:nvGrpSpPr>
          <p:cNvPr id="154634" name="群組 7"/>
          <p:cNvGrpSpPr>
            <a:grpSpLocks/>
          </p:cNvGrpSpPr>
          <p:nvPr/>
        </p:nvGrpSpPr>
        <p:grpSpPr bwMode="auto">
          <a:xfrm>
            <a:off x="4524376" y="3857626"/>
            <a:ext cx="1857375" cy="1071563"/>
            <a:chOff x="2103175" y="-428010"/>
            <a:chExt cx="2040083" cy="1267522"/>
          </a:xfrm>
        </p:grpSpPr>
        <p:sp>
          <p:nvSpPr>
            <p:cNvPr id="17" name="向右箭號 16"/>
            <p:cNvSpPr/>
            <p:nvPr/>
          </p:nvSpPr>
          <p:spPr>
            <a:xfrm>
              <a:off x="2103175" y="-428010"/>
              <a:ext cx="2040083" cy="126752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88F2F2">
                <a:alpha val="90000"/>
              </a:srgb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向右箭號 4"/>
            <p:cNvSpPr/>
            <p:nvPr/>
          </p:nvSpPr>
          <p:spPr>
            <a:xfrm>
              <a:off x="2103175" y="-174505"/>
              <a:ext cx="1757610" cy="784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anchor="ctr"/>
            <a:lstStyle>
              <a:lvl1pPr marL="342900" indent="-3429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2286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 defTabSz="1066800" eaLnBrk="0" hangingPunct="0"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defTabSz="10668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lvl="1" algn="ctr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採計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32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分</a:t>
              </a:r>
              <a:endParaRPr lang="en-US" altLang="zh-TW" sz="2400" b="1" dirty="0">
                <a:solidFill>
                  <a:srgbClr val="17375E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1" algn="ctr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總分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32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分</a:t>
              </a:r>
            </a:p>
          </p:txBody>
        </p:sp>
      </p:grpSp>
      <p:sp>
        <p:nvSpPr>
          <p:cNvPr id="19" name="文字方塊 18"/>
          <p:cNvSpPr txBox="1"/>
          <p:nvPr/>
        </p:nvSpPr>
        <p:spPr>
          <a:xfrm>
            <a:off x="6381721" y="4071929"/>
            <a:ext cx="3571900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就近入學：</a:t>
            </a:r>
            <a:r>
              <a:rPr kumimoji="0" lang="en-US" altLang="zh-TW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分</a:t>
            </a:r>
            <a:endParaRPr kumimoji="0" lang="en-US" altLang="zh-TW" sz="3600" b="1" dirty="0">
              <a:solidFill>
                <a:srgbClr val="00009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4638" name="Text Box 12"/>
          <p:cNvSpPr txBox="1">
            <a:spLocks noChangeArrowheads="1"/>
          </p:cNvSpPr>
          <p:nvPr/>
        </p:nvSpPr>
        <p:spPr bwMode="auto">
          <a:xfrm>
            <a:off x="2595564" y="5175251"/>
            <a:ext cx="6624637" cy="1325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桃園區學生符合就近入學得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分。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共同就學區學生得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分。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650" name="群組 4"/>
          <p:cNvGrpSpPr>
            <a:grpSpLocks/>
          </p:cNvGrpSpPr>
          <p:nvPr/>
        </p:nvGrpSpPr>
        <p:grpSpPr bwMode="auto">
          <a:xfrm>
            <a:off x="1524000" y="500063"/>
            <a:ext cx="3786188" cy="857250"/>
            <a:chOff x="2389" y="1239"/>
            <a:chExt cx="2315099" cy="1266281"/>
          </a:xfrm>
        </p:grpSpPr>
        <p:sp>
          <p:nvSpPr>
            <p:cNvPr id="6" name="圓角矩形 5"/>
            <p:cNvSpPr/>
            <p:nvPr/>
          </p:nvSpPr>
          <p:spPr>
            <a:xfrm>
              <a:off x="2389" y="1239"/>
              <a:ext cx="2315099" cy="1266281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圓角矩形 4"/>
            <p:cNvSpPr/>
            <p:nvPr/>
          </p:nvSpPr>
          <p:spPr>
            <a:xfrm>
              <a:off x="64513" y="62208"/>
              <a:ext cx="2190851" cy="1144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algn="ctr" defTabSz="1600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多元學習表現</a:t>
              </a:r>
            </a:p>
          </p:txBody>
        </p:sp>
      </p:grpSp>
      <p:grpSp>
        <p:nvGrpSpPr>
          <p:cNvPr id="155651" name="群組 7"/>
          <p:cNvGrpSpPr>
            <a:grpSpLocks/>
          </p:cNvGrpSpPr>
          <p:nvPr/>
        </p:nvGrpSpPr>
        <p:grpSpPr bwMode="auto">
          <a:xfrm>
            <a:off x="5238751" y="357188"/>
            <a:ext cx="1857375" cy="1071562"/>
            <a:chOff x="2103175" y="-428010"/>
            <a:chExt cx="2040083" cy="1267522"/>
          </a:xfrm>
        </p:grpSpPr>
        <p:sp>
          <p:nvSpPr>
            <p:cNvPr id="9" name="向右箭號 8"/>
            <p:cNvSpPr/>
            <p:nvPr/>
          </p:nvSpPr>
          <p:spPr>
            <a:xfrm>
              <a:off x="2103175" y="-428010"/>
              <a:ext cx="2040083" cy="126752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88F2F2">
                <a:alpha val="90000"/>
              </a:srgb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向右箭號 4"/>
            <p:cNvSpPr/>
            <p:nvPr/>
          </p:nvSpPr>
          <p:spPr>
            <a:xfrm>
              <a:off x="2103175" y="-174506"/>
              <a:ext cx="1757610" cy="784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spcCol="1270" anchor="ctr"/>
            <a:lstStyle/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採計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35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  <a:endParaRPr lang="en-US" altLang="zh-TW" sz="2400" b="1" dirty="0">
                <a:solidFill>
                  <a:srgbClr val="17375E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總分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42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</a:p>
          </p:txBody>
        </p:sp>
      </p:grpSp>
      <p:sp>
        <p:nvSpPr>
          <p:cNvPr id="11" name="文字方塊 10"/>
          <p:cNvSpPr txBox="1"/>
          <p:nvPr/>
        </p:nvSpPr>
        <p:spPr>
          <a:xfrm>
            <a:off x="7024694" y="571481"/>
            <a:ext cx="3429024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均衡學習：</a:t>
            </a:r>
            <a:r>
              <a:rPr kumimoji="0" lang="en-US" altLang="zh-TW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分</a:t>
            </a:r>
            <a:endParaRPr kumimoji="0" lang="en-US" altLang="zh-TW" sz="3600" b="1" dirty="0">
              <a:solidFill>
                <a:srgbClr val="00009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5655" name="Text Box 25"/>
          <p:cNvSpPr txBox="1">
            <a:spLocks noChangeArrowheads="1"/>
          </p:cNvSpPr>
          <p:nvPr/>
        </p:nvSpPr>
        <p:spPr bwMode="auto">
          <a:xfrm>
            <a:off x="1359139" y="1881978"/>
            <a:ext cx="9438952" cy="162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1938" indent="-261938" eaLnBrk="1" hangingPunct="1">
              <a:lnSpc>
                <a:spcPct val="75000"/>
              </a:lnSpc>
              <a:spcBef>
                <a:spcPct val="10000"/>
              </a:spcBef>
              <a:buFontTx/>
              <a:buChar char="•"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學年度以後入學：基本條件為國中健體、藝術、綜合活動、科技領域五學期平均成績達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分以上者，每個領域各得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分，最高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261938" indent="-261938" eaLnBrk="1" hangingPunct="1">
              <a:lnSpc>
                <a:spcPct val="75000"/>
              </a:lnSpc>
              <a:spcBef>
                <a:spcPct val="10000"/>
              </a:spcBef>
              <a:buFontTx/>
              <a:buChar char="•"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55657" name="群組 4"/>
          <p:cNvGrpSpPr>
            <a:grpSpLocks/>
          </p:cNvGrpSpPr>
          <p:nvPr/>
        </p:nvGrpSpPr>
        <p:grpSpPr bwMode="auto">
          <a:xfrm>
            <a:off x="1524000" y="3820404"/>
            <a:ext cx="3786188" cy="857250"/>
            <a:chOff x="2389" y="1239"/>
            <a:chExt cx="2315099" cy="1266281"/>
          </a:xfrm>
        </p:grpSpPr>
        <p:sp>
          <p:nvSpPr>
            <p:cNvPr id="13" name="圓角矩形 12"/>
            <p:cNvSpPr/>
            <p:nvPr/>
          </p:nvSpPr>
          <p:spPr>
            <a:xfrm>
              <a:off x="2389" y="1239"/>
              <a:ext cx="2315099" cy="1266281"/>
            </a:xfrm>
            <a:prstGeom prst="roundRect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圓角矩形 4"/>
            <p:cNvSpPr/>
            <p:nvPr/>
          </p:nvSpPr>
          <p:spPr>
            <a:xfrm>
              <a:off x="64513" y="62208"/>
              <a:ext cx="2190851" cy="1144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68580" rIns="137160" bIns="68580" spcCol="1270" anchor="ctr"/>
            <a:lstStyle/>
            <a:p>
              <a:pPr algn="ctr" defTabSz="1600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多元學習表現</a:t>
              </a:r>
            </a:p>
          </p:txBody>
        </p:sp>
      </p:grpSp>
      <p:grpSp>
        <p:nvGrpSpPr>
          <p:cNvPr id="155658" name="群組 7"/>
          <p:cNvGrpSpPr>
            <a:grpSpLocks/>
          </p:cNvGrpSpPr>
          <p:nvPr/>
        </p:nvGrpSpPr>
        <p:grpSpPr bwMode="auto">
          <a:xfrm>
            <a:off x="5238751" y="3708893"/>
            <a:ext cx="1857375" cy="1071562"/>
            <a:chOff x="2103175" y="-428010"/>
            <a:chExt cx="2040083" cy="1267522"/>
          </a:xfrm>
        </p:grpSpPr>
        <p:sp>
          <p:nvSpPr>
            <p:cNvPr id="16" name="向右箭號 15"/>
            <p:cNvSpPr/>
            <p:nvPr/>
          </p:nvSpPr>
          <p:spPr>
            <a:xfrm>
              <a:off x="2103175" y="-428010"/>
              <a:ext cx="2040083" cy="126752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88F2F2">
                <a:alpha val="90000"/>
              </a:srgb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向右箭號 4"/>
            <p:cNvSpPr/>
            <p:nvPr/>
          </p:nvSpPr>
          <p:spPr>
            <a:xfrm>
              <a:off x="2103175" y="-174506"/>
              <a:ext cx="1757610" cy="7849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5240" tIns="15240" rIns="15240" bIns="15240" spcCol="1270" anchor="ctr"/>
            <a:lstStyle/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採計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35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  <a:endParaRPr lang="en-US" altLang="zh-TW" sz="2400" b="1" dirty="0">
                <a:solidFill>
                  <a:srgbClr val="17375E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marL="228600" lvl="1" indent="-228600" algn="ctr" defTabSz="10668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總分</a:t>
              </a:r>
              <a:r>
                <a:rPr lang="en-US" altLang="zh-TW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42</a:t>
              </a:r>
              <a:r>
                <a:rPr lang="zh-TW" altLang="en-US" sz="2400" b="1" dirty="0">
                  <a:solidFill>
                    <a:srgbClr val="17375E"/>
                  </a:solidFill>
                  <a:latin typeface="標楷體" pitchFamily="65" charset="-120"/>
                  <a:ea typeface="標楷體" pitchFamily="65" charset="-120"/>
                </a:rPr>
                <a:t>分</a:t>
              </a:r>
            </a:p>
          </p:txBody>
        </p:sp>
      </p:grpSp>
      <p:sp>
        <p:nvSpPr>
          <p:cNvPr id="18" name="文字方塊 17"/>
          <p:cNvSpPr txBox="1"/>
          <p:nvPr/>
        </p:nvSpPr>
        <p:spPr>
          <a:xfrm>
            <a:off x="7024694" y="3891819"/>
            <a:ext cx="3500462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品德表現：</a:t>
            </a:r>
            <a:r>
              <a:rPr kumimoji="0" lang="en-US" altLang="zh-TW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kumimoji="0" lang="zh-TW" altLang="en-US" sz="3600" b="1" dirty="0">
                <a:solidFill>
                  <a:srgbClr val="000090"/>
                </a:solidFill>
                <a:latin typeface="標楷體" pitchFamily="65" charset="-120"/>
                <a:ea typeface="標楷體" pitchFamily="65" charset="-120"/>
              </a:rPr>
              <a:t>分</a:t>
            </a:r>
            <a:endParaRPr kumimoji="0" lang="en-US" altLang="zh-TW" sz="3600" b="1" dirty="0">
              <a:solidFill>
                <a:srgbClr val="00009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703512" y="4749092"/>
            <a:ext cx="8750206" cy="2064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大功每次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4.5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分，記功每次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1.5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分，嘉獎每次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0.5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最高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</a:p>
          <a:p>
            <a:pPr eaLnBrk="1" hangingPunct="1">
              <a:defRPr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pPr eaLnBrk="1" hangingPunct="1">
              <a:buFontTx/>
              <a:buChar char="•"/>
              <a:defRPr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銷過後，無記過或二次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含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警告以下者得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分。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heme/theme1.xml><?xml version="1.0" encoding="utf-8"?>
<a:theme xmlns:a="http://schemas.openxmlformats.org/drawingml/2006/main" name="12年國教簡報">
  <a:themeElements>
    <a:clrScheme name="12年國教簡報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2年國教簡報">
      <a:majorFont>
        <a:latin typeface="Calibri"/>
        <a:ea typeface="新細明體"/>
        <a:cs typeface=""/>
      </a:majorFont>
      <a:minorFont>
        <a:latin typeface="Calibri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2年國教簡報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17127</TotalTime>
  <Words>1729</Words>
  <Application>Microsoft Office PowerPoint</Application>
  <PresentationFormat>寬螢幕</PresentationFormat>
  <Paragraphs>311</Paragraphs>
  <Slides>15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5" baseType="lpstr">
      <vt:lpstr>BiauKai</vt:lpstr>
      <vt:lpstr>華康儷特圓</vt:lpstr>
      <vt:lpstr>微軟正黑體</vt:lpstr>
      <vt:lpstr>新細明體</vt:lpstr>
      <vt:lpstr>標楷體</vt:lpstr>
      <vt:lpstr>Arial</vt:lpstr>
      <vt:lpstr>Calibri</vt:lpstr>
      <vt:lpstr>Times New Roman</vt:lpstr>
      <vt:lpstr>Verdana</vt:lpstr>
      <vt:lpstr>12年國教簡報</vt:lpstr>
      <vt:lpstr>桃連區免試入學</vt:lpstr>
      <vt:lpstr>PowerPoint 簡報</vt:lpstr>
      <vt:lpstr>PowerPoint 簡報</vt:lpstr>
      <vt:lpstr>PowerPoint 簡報</vt:lpstr>
      <vt:lpstr>志願序計分方式</vt:lpstr>
      <vt:lpstr>同群科志願跨校連續選填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113年桃連區免試入學-同分超額比序步驟</vt:lpstr>
    </vt:vector>
  </TitlesOfParts>
  <Company>Net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SA03</dc:creator>
  <cp:lastModifiedBy>05203</cp:lastModifiedBy>
  <cp:revision>1373</cp:revision>
  <cp:lastPrinted>2019-10-04T10:15:06Z</cp:lastPrinted>
  <dcterms:created xsi:type="dcterms:W3CDTF">2012-05-12T02:14:41Z</dcterms:created>
  <dcterms:modified xsi:type="dcterms:W3CDTF">2024-04-12T06:34:50Z</dcterms:modified>
</cp:coreProperties>
</file>